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1"/>
  </p:sldMasterIdLst>
  <p:notesMasterIdLst>
    <p:notesMasterId r:id="rId29"/>
  </p:notesMasterIdLst>
  <p:handoutMasterIdLst>
    <p:handoutMasterId r:id="rId30"/>
  </p:handoutMasterIdLst>
  <p:sldIdLst>
    <p:sldId id="464" r:id="rId2"/>
    <p:sldId id="1279" r:id="rId3"/>
    <p:sldId id="1223" r:id="rId4"/>
    <p:sldId id="1270" r:id="rId5"/>
    <p:sldId id="1236" r:id="rId6"/>
    <p:sldId id="1268" r:id="rId7"/>
    <p:sldId id="1258" r:id="rId8"/>
    <p:sldId id="1266" r:id="rId9"/>
    <p:sldId id="1280" r:id="rId10"/>
    <p:sldId id="1264" r:id="rId11"/>
    <p:sldId id="1274" r:id="rId12"/>
    <p:sldId id="1273" r:id="rId13"/>
    <p:sldId id="1275" r:id="rId14"/>
    <p:sldId id="1250" r:id="rId15"/>
    <p:sldId id="1253" r:id="rId16"/>
    <p:sldId id="1281" r:id="rId17"/>
    <p:sldId id="1263" r:id="rId18"/>
    <p:sldId id="1241" r:id="rId19"/>
    <p:sldId id="1249" r:id="rId20"/>
    <p:sldId id="1277" r:id="rId21"/>
    <p:sldId id="1278" r:id="rId22"/>
    <p:sldId id="1276" r:id="rId23"/>
    <p:sldId id="1239" r:id="rId24"/>
    <p:sldId id="1271" r:id="rId25"/>
    <p:sldId id="1272" r:id="rId26"/>
    <p:sldId id="1265" r:id="rId27"/>
    <p:sldId id="1282"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694"/>
  </p:normalViewPr>
  <p:slideViewPr>
    <p:cSldViewPr>
      <p:cViewPr varScale="1">
        <p:scale>
          <a:sx n="121" d="100"/>
          <a:sy n="121" d="100"/>
        </p:scale>
        <p:origin x="89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888"/>
    </p:cViewPr>
  </p:sorterViewPr>
  <p:notesViewPr>
    <p:cSldViewPr>
      <p:cViewPr>
        <p:scale>
          <a:sx n="100" d="100"/>
          <a:sy n="100" d="100"/>
        </p:scale>
        <p:origin x="-1014" y="151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6CD23BF-7E08-8C8E-5E4C-0EDC7B08A2E4}"/>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Arial" charset="0"/>
              </a:defRPr>
            </a:lvl1pPr>
          </a:lstStyle>
          <a:p>
            <a:pPr>
              <a:defRPr/>
            </a:pPr>
            <a:endParaRPr lang="en-GB"/>
          </a:p>
        </p:txBody>
      </p:sp>
      <p:sp>
        <p:nvSpPr>
          <p:cNvPr id="73731" name="Rectangle 3">
            <a:extLst>
              <a:ext uri="{FF2B5EF4-FFF2-40B4-BE49-F238E27FC236}">
                <a16:creationId xmlns:a16="http://schemas.microsoft.com/office/drawing/2014/main" id="{D8F53BB2-A436-6872-640C-FB04FBB01698}"/>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Arial" charset="0"/>
              </a:defRPr>
            </a:lvl1pPr>
          </a:lstStyle>
          <a:p>
            <a:pPr>
              <a:defRPr/>
            </a:pPr>
            <a:endParaRPr lang="en-GB"/>
          </a:p>
        </p:txBody>
      </p:sp>
      <p:sp>
        <p:nvSpPr>
          <p:cNvPr id="73732" name="Rectangle 4">
            <a:extLst>
              <a:ext uri="{FF2B5EF4-FFF2-40B4-BE49-F238E27FC236}">
                <a16:creationId xmlns:a16="http://schemas.microsoft.com/office/drawing/2014/main" id="{6F91F294-E315-8CD4-C779-3C3A66B93D7E}"/>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Arial" charset="0"/>
              </a:defRPr>
            </a:lvl1pPr>
          </a:lstStyle>
          <a:p>
            <a:pPr>
              <a:defRPr/>
            </a:pPr>
            <a:endParaRPr lang="en-GB"/>
          </a:p>
        </p:txBody>
      </p:sp>
      <p:sp>
        <p:nvSpPr>
          <p:cNvPr id="73733" name="Rectangle 5">
            <a:extLst>
              <a:ext uri="{FF2B5EF4-FFF2-40B4-BE49-F238E27FC236}">
                <a16:creationId xmlns:a16="http://schemas.microsoft.com/office/drawing/2014/main" id="{5AE4C8A1-0A8D-D0EB-E690-BB8658AF8F8E}"/>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8DE70A18-5C80-AD4F-BB34-DEFF7543D05C}"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29E3B68-529F-AF6A-45BE-8F36B36C1ADD}"/>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Arial" charset="0"/>
              </a:defRPr>
            </a:lvl1pPr>
          </a:lstStyle>
          <a:p>
            <a:pPr>
              <a:defRPr/>
            </a:pPr>
            <a:endParaRPr lang="en-US"/>
          </a:p>
        </p:txBody>
      </p:sp>
      <p:sp>
        <p:nvSpPr>
          <p:cNvPr id="51203" name="Rectangle 3">
            <a:extLst>
              <a:ext uri="{FF2B5EF4-FFF2-40B4-BE49-F238E27FC236}">
                <a16:creationId xmlns:a16="http://schemas.microsoft.com/office/drawing/2014/main" id="{49B6FF99-CED8-EBCC-7694-F9084FC1900D}"/>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Arial" charset="0"/>
              </a:defRPr>
            </a:lvl1pPr>
          </a:lstStyle>
          <a:p>
            <a:pPr>
              <a:defRPr/>
            </a:pPr>
            <a:endParaRPr lang="en-US"/>
          </a:p>
        </p:txBody>
      </p:sp>
      <p:sp>
        <p:nvSpPr>
          <p:cNvPr id="13316" name="Rectangle 4">
            <a:extLst>
              <a:ext uri="{FF2B5EF4-FFF2-40B4-BE49-F238E27FC236}">
                <a16:creationId xmlns:a16="http://schemas.microsoft.com/office/drawing/2014/main" id="{C66EB810-0E62-CDCF-000F-B70A79F08C6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Rectangle 5">
            <a:extLst>
              <a:ext uri="{FF2B5EF4-FFF2-40B4-BE49-F238E27FC236}">
                <a16:creationId xmlns:a16="http://schemas.microsoft.com/office/drawing/2014/main" id="{214F6CC0-8F89-B0E2-DE30-9388A1F36D5A}"/>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06" name="Rectangle 6">
            <a:extLst>
              <a:ext uri="{FF2B5EF4-FFF2-40B4-BE49-F238E27FC236}">
                <a16:creationId xmlns:a16="http://schemas.microsoft.com/office/drawing/2014/main" id="{827ED546-A2B9-92A3-44FF-E6754CDD511E}"/>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Arial" charset="0"/>
              </a:defRPr>
            </a:lvl1pPr>
          </a:lstStyle>
          <a:p>
            <a:pPr>
              <a:defRPr/>
            </a:pPr>
            <a:endParaRPr lang="en-US"/>
          </a:p>
        </p:txBody>
      </p:sp>
      <p:sp>
        <p:nvSpPr>
          <p:cNvPr id="51207" name="Rectangle 7">
            <a:extLst>
              <a:ext uri="{FF2B5EF4-FFF2-40B4-BE49-F238E27FC236}">
                <a16:creationId xmlns:a16="http://schemas.microsoft.com/office/drawing/2014/main" id="{92FBBC99-385E-CDA1-1160-ED5682CD2C6F}"/>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1C6993E5-F0DA-5C43-9727-8F5F23B8ACB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a:t>
            </a:fld>
            <a:endParaRPr lang="en-US" altLang="en-US"/>
          </a:p>
        </p:txBody>
      </p:sp>
    </p:spTree>
    <p:extLst>
      <p:ext uri="{BB962C8B-B14F-4D97-AF65-F5344CB8AC3E}">
        <p14:creationId xmlns:p14="http://schemas.microsoft.com/office/powerpoint/2010/main" val="2002377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11</a:t>
            </a:fld>
            <a:endParaRPr lang="en-US" altLang="en-US"/>
          </a:p>
        </p:txBody>
      </p:sp>
    </p:spTree>
    <p:extLst>
      <p:ext uri="{BB962C8B-B14F-4D97-AF65-F5344CB8AC3E}">
        <p14:creationId xmlns:p14="http://schemas.microsoft.com/office/powerpoint/2010/main" val="3552481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12</a:t>
            </a:fld>
            <a:endParaRPr lang="en-US" altLang="en-US"/>
          </a:p>
        </p:txBody>
      </p:sp>
    </p:spTree>
    <p:extLst>
      <p:ext uri="{BB962C8B-B14F-4D97-AF65-F5344CB8AC3E}">
        <p14:creationId xmlns:p14="http://schemas.microsoft.com/office/powerpoint/2010/main" val="3477121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13</a:t>
            </a:fld>
            <a:endParaRPr lang="en-US" altLang="en-US"/>
          </a:p>
        </p:txBody>
      </p:sp>
    </p:spTree>
    <p:extLst>
      <p:ext uri="{BB962C8B-B14F-4D97-AF65-F5344CB8AC3E}">
        <p14:creationId xmlns:p14="http://schemas.microsoft.com/office/powerpoint/2010/main" val="1931662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14</a:t>
            </a:fld>
            <a:endParaRPr lang="en-US" altLang="en-US"/>
          </a:p>
        </p:txBody>
      </p:sp>
    </p:spTree>
    <p:extLst>
      <p:ext uri="{BB962C8B-B14F-4D97-AF65-F5344CB8AC3E}">
        <p14:creationId xmlns:p14="http://schemas.microsoft.com/office/powerpoint/2010/main" val="503719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15</a:t>
            </a:fld>
            <a:endParaRPr lang="en-US" altLang="en-US"/>
          </a:p>
        </p:txBody>
      </p:sp>
    </p:spTree>
    <p:extLst>
      <p:ext uri="{BB962C8B-B14F-4D97-AF65-F5344CB8AC3E}">
        <p14:creationId xmlns:p14="http://schemas.microsoft.com/office/powerpoint/2010/main" val="1481884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16</a:t>
            </a:fld>
            <a:endParaRPr lang="en-US" altLang="en-US"/>
          </a:p>
        </p:txBody>
      </p:sp>
    </p:spTree>
    <p:extLst>
      <p:ext uri="{BB962C8B-B14F-4D97-AF65-F5344CB8AC3E}">
        <p14:creationId xmlns:p14="http://schemas.microsoft.com/office/powerpoint/2010/main" val="2937783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17</a:t>
            </a:fld>
            <a:endParaRPr lang="en-US" altLang="en-US"/>
          </a:p>
        </p:txBody>
      </p:sp>
    </p:spTree>
    <p:extLst>
      <p:ext uri="{BB962C8B-B14F-4D97-AF65-F5344CB8AC3E}">
        <p14:creationId xmlns:p14="http://schemas.microsoft.com/office/powerpoint/2010/main" val="3205112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18</a:t>
            </a:fld>
            <a:endParaRPr lang="en-US" altLang="en-US"/>
          </a:p>
        </p:txBody>
      </p:sp>
    </p:spTree>
    <p:extLst>
      <p:ext uri="{BB962C8B-B14F-4D97-AF65-F5344CB8AC3E}">
        <p14:creationId xmlns:p14="http://schemas.microsoft.com/office/powerpoint/2010/main" val="1944413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19</a:t>
            </a:fld>
            <a:endParaRPr lang="en-US" altLang="en-US"/>
          </a:p>
        </p:txBody>
      </p:sp>
    </p:spTree>
    <p:extLst>
      <p:ext uri="{BB962C8B-B14F-4D97-AF65-F5344CB8AC3E}">
        <p14:creationId xmlns:p14="http://schemas.microsoft.com/office/powerpoint/2010/main" val="2100722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20</a:t>
            </a:fld>
            <a:endParaRPr lang="en-US" altLang="en-US"/>
          </a:p>
        </p:txBody>
      </p:sp>
    </p:spTree>
    <p:extLst>
      <p:ext uri="{BB962C8B-B14F-4D97-AF65-F5344CB8AC3E}">
        <p14:creationId xmlns:p14="http://schemas.microsoft.com/office/powerpoint/2010/main" val="2390893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3</a:t>
            </a:fld>
            <a:endParaRPr lang="en-US" altLang="en-US"/>
          </a:p>
        </p:txBody>
      </p:sp>
    </p:spTree>
    <p:extLst>
      <p:ext uri="{BB962C8B-B14F-4D97-AF65-F5344CB8AC3E}">
        <p14:creationId xmlns:p14="http://schemas.microsoft.com/office/powerpoint/2010/main" val="2578566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21</a:t>
            </a:fld>
            <a:endParaRPr lang="en-US" altLang="en-US"/>
          </a:p>
        </p:txBody>
      </p:sp>
    </p:spTree>
    <p:extLst>
      <p:ext uri="{BB962C8B-B14F-4D97-AF65-F5344CB8AC3E}">
        <p14:creationId xmlns:p14="http://schemas.microsoft.com/office/powerpoint/2010/main" val="3341846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22</a:t>
            </a:fld>
            <a:endParaRPr lang="en-US" altLang="en-US"/>
          </a:p>
        </p:txBody>
      </p:sp>
    </p:spTree>
    <p:extLst>
      <p:ext uri="{BB962C8B-B14F-4D97-AF65-F5344CB8AC3E}">
        <p14:creationId xmlns:p14="http://schemas.microsoft.com/office/powerpoint/2010/main" val="1646745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23</a:t>
            </a:fld>
            <a:endParaRPr lang="en-US" altLang="en-US"/>
          </a:p>
        </p:txBody>
      </p:sp>
    </p:spTree>
    <p:extLst>
      <p:ext uri="{BB962C8B-B14F-4D97-AF65-F5344CB8AC3E}">
        <p14:creationId xmlns:p14="http://schemas.microsoft.com/office/powerpoint/2010/main" val="1344344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24</a:t>
            </a:fld>
            <a:endParaRPr lang="en-US" altLang="en-US"/>
          </a:p>
        </p:txBody>
      </p:sp>
    </p:spTree>
    <p:extLst>
      <p:ext uri="{BB962C8B-B14F-4D97-AF65-F5344CB8AC3E}">
        <p14:creationId xmlns:p14="http://schemas.microsoft.com/office/powerpoint/2010/main" val="11446955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25</a:t>
            </a:fld>
            <a:endParaRPr lang="en-US" altLang="en-US"/>
          </a:p>
        </p:txBody>
      </p:sp>
    </p:spTree>
    <p:extLst>
      <p:ext uri="{BB962C8B-B14F-4D97-AF65-F5344CB8AC3E}">
        <p14:creationId xmlns:p14="http://schemas.microsoft.com/office/powerpoint/2010/main" val="3097661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26</a:t>
            </a:fld>
            <a:endParaRPr lang="en-US" altLang="en-US"/>
          </a:p>
        </p:txBody>
      </p:sp>
    </p:spTree>
    <p:extLst>
      <p:ext uri="{BB962C8B-B14F-4D97-AF65-F5344CB8AC3E}">
        <p14:creationId xmlns:p14="http://schemas.microsoft.com/office/powerpoint/2010/main" val="517385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27</a:t>
            </a:fld>
            <a:endParaRPr lang="en-US" altLang="en-US"/>
          </a:p>
        </p:txBody>
      </p:sp>
    </p:spTree>
    <p:extLst>
      <p:ext uri="{BB962C8B-B14F-4D97-AF65-F5344CB8AC3E}">
        <p14:creationId xmlns:p14="http://schemas.microsoft.com/office/powerpoint/2010/main" val="3303009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4</a:t>
            </a:fld>
            <a:endParaRPr lang="en-US" altLang="en-US"/>
          </a:p>
        </p:txBody>
      </p:sp>
    </p:spTree>
    <p:extLst>
      <p:ext uri="{BB962C8B-B14F-4D97-AF65-F5344CB8AC3E}">
        <p14:creationId xmlns:p14="http://schemas.microsoft.com/office/powerpoint/2010/main" val="2563594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5</a:t>
            </a:fld>
            <a:endParaRPr lang="en-US" altLang="en-US"/>
          </a:p>
        </p:txBody>
      </p:sp>
    </p:spTree>
    <p:extLst>
      <p:ext uri="{BB962C8B-B14F-4D97-AF65-F5344CB8AC3E}">
        <p14:creationId xmlns:p14="http://schemas.microsoft.com/office/powerpoint/2010/main" val="204484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6</a:t>
            </a:fld>
            <a:endParaRPr lang="en-US" altLang="en-US"/>
          </a:p>
        </p:txBody>
      </p:sp>
    </p:spTree>
    <p:extLst>
      <p:ext uri="{BB962C8B-B14F-4D97-AF65-F5344CB8AC3E}">
        <p14:creationId xmlns:p14="http://schemas.microsoft.com/office/powerpoint/2010/main" val="1463961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7</a:t>
            </a:fld>
            <a:endParaRPr lang="en-US" altLang="en-US"/>
          </a:p>
        </p:txBody>
      </p:sp>
    </p:spTree>
    <p:extLst>
      <p:ext uri="{BB962C8B-B14F-4D97-AF65-F5344CB8AC3E}">
        <p14:creationId xmlns:p14="http://schemas.microsoft.com/office/powerpoint/2010/main" val="3496304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8</a:t>
            </a:fld>
            <a:endParaRPr lang="en-US" altLang="en-US"/>
          </a:p>
        </p:txBody>
      </p:sp>
    </p:spTree>
    <p:extLst>
      <p:ext uri="{BB962C8B-B14F-4D97-AF65-F5344CB8AC3E}">
        <p14:creationId xmlns:p14="http://schemas.microsoft.com/office/powerpoint/2010/main" val="1478062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9</a:t>
            </a:fld>
            <a:endParaRPr lang="en-US" altLang="en-US"/>
          </a:p>
        </p:txBody>
      </p:sp>
    </p:spTree>
    <p:extLst>
      <p:ext uri="{BB962C8B-B14F-4D97-AF65-F5344CB8AC3E}">
        <p14:creationId xmlns:p14="http://schemas.microsoft.com/office/powerpoint/2010/main" val="1928727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10</a:t>
            </a:fld>
            <a:endParaRPr lang="en-US" altLang="en-US"/>
          </a:p>
        </p:txBody>
      </p:sp>
    </p:spTree>
    <p:extLst>
      <p:ext uri="{BB962C8B-B14F-4D97-AF65-F5344CB8AC3E}">
        <p14:creationId xmlns:p14="http://schemas.microsoft.com/office/powerpoint/2010/main" val="3440750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714871A-688E-C71E-EF2C-E98172396DB8}"/>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B83F9155-6F7B-F7AC-4892-B845C49637E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51E195A-41A7-B540-C2D4-D4B3ACCF6F81}"/>
              </a:ext>
            </a:extLst>
          </p:cNvPr>
          <p:cNvSpPr>
            <a:spLocks noGrp="1" noChangeArrowheads="1"/>
          </p:cNvSpPr>
          <p:nvPr>
            <p:ph type="sldNum" sz="quarter" idx="12"/>
          </p:nvPr>
        </p:nvSpPr>
        <p:spPr>
          <a:ln/>
        </p:spPr>
        <p:txBody>
          <a:bodyPr/>
          <a:lstStyle>
            <a:lvl1pPr>
              <a:defRPr/>
            </a:lvl1pPr>
          </a:lstStyle>
          <a:p>
            <a:pPr>
              <a:defRPr/>
            </a:pPr>
            <a:fld id="{FC88D61D-4B29-2848-AB06-B10C36830E6E}" type="slidenum">
              <a:rPr lang="en-GB" altLang="en-US"/>
              <a:pPr>
                <a:defRPr/>
              </a:pPr>
              <a:t>‹#›</a:t>
            </a:fld>
            <a:endParaRPr lang="en-GB" altLang="en-US"/>
          </a:p>
        </p:txBody>
      </p:sp>
    </p:spTree>
    <p:extLst>
      <p:ext uri="{BB962C8B-B14F-4D97-AF65-F5344CB8AC3E}">
        <p14:creationId xmlns:p14="http://schemas.microsoft.com/office/powerpoint/2010/main" val="2377496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BF3CBAA-1E41-9F57-7337-DBB82E2C797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B45D0E5F-9235-75C2-654D-37F5BBE65E3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9591B15-423C-4CF4-D8B0-CF404962E792}"/>
              </a:ext>
            </a:extLst>
          </p:cNvPr>
          <p:cNvSpPr>
            <a:spLocks noGrp="1" noChangeArrowheads="1"/>
          </p:cNvSpPr>
          <p:nvPr>
            <p:ph type="sldNum" sz="quarter" idx="12"/>
          </p:nvPr>
        </p:nvSpPr>
        <p:spPr>
          <a:ln/>
        </p:spPr>
        <p:txBody>
          <a:bodyPr/>
          <a:lstStyle>
            <a:lvl1pPr>
              <a:defRPr/>
            </a:lvl1pPr>
          </a:lstStyle>
          <a:p>
            <a:pPr>
              <a:defRPr/>
            </a:pPr>
            <a:fld id="{B1B77FEB-E056-E446-9BAD-BE8E9E175610}" type="slidenum">
              <a:rPr lang="en-GB" altLang="en-US"/>
              <a:pPr>
                <a:defRPr/>
              </a:pPr>
              <a:t>‹#›</a:t>
            </a:fld>
            <a:endParaRPr lang="en-GB" altLang="en-US"/>
          </a:p>
        </p:txBody>
      </p:sp>
    </p:spTree>
    <p:extLst>
      <p:ext uri="{BB962C8B-B14F-4D97-AF65-F5344CB8AC3E}">
        <p14:creationId xmlns:p14="http://schemas.microsoft.com/office/powerpoint/2010/main" val="1866147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356B188-29F2-84EC-1E9B-0DA11472005B}"/>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AF94805-70D6-CA64-8E3A-42B9A75DAC0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1BFFD26D-2D5B-6854-E6F1-C3D4AB3B5FDD}"/>
              </a:ext>
            </a:extLst>
          </p:cNvPr>
          <p:cNvSpPr>
            <a:spLocks noGrp="1" noChangeArrowheads="1"/>
          </p:cNvSpPr>
          <p:nvPr>
            <p:ph type="sldNum" sz="quarter" idx="12"/>
          </p:nvPr>
        </p:nvSpPr>
        <p:spPr>
          <a:ln/>
        </p:spPr>
        <p:txBody>
          <a:bodyPr/>
          <a:lstStyle>
            <a:lvl1pPr>
              <a:defRPr/>
            </a:lvl1pPr>
          </a:lstStyle>
          <a:p>
            <a:pPr>
              <a:defRPr/>
            </a:pPr>
            <a:fld id="{2ED3F3B1-56CF-7B4E-98A7-C979FB7076B8}" type="slidenum">
              <a:rPr lang="en-GB" altLang="en-US"/>
              <a:pPr>
                <a:defRPr/>
              </a:pPr>
              <a:t>‹#›</a:t>
            </a:fld>
            <a:endParaRPr lang="en-GB" altLang="en-US"/>
          </a:p>
        </p:txBody>
      </p:sp>
    </p:spTree>
    <p:extLst>
      <p:ext uri="{BB962C8B-B14F-4D97-AF65-F5344CB8AC3E}">
        <p14:creationId xmlns:p14="http://schemas.microsoft.com/office/powerpoint/2010/main" val="4066957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E396445-0C4F-B337-CF0A-3278C52D3875}"/>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DD22D70-3C8C-D8AC-A264-8C88DC7BEA1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EB44B39-12D7-FED7-9370-A1149C33468F}"/>
              </a:ext>
            </a:extLst>
          </p:cNvPr>
          <p:cNvSpPr>
            <a:spLocks noGrp="1" noChangeArrowheads="1"/>
          </p:cNvSpPr>
          <p:nvPr>
            <p:ph type="sldNum" sz="quarter" idx="12"/>
          </p:nvPr>
        </p:nvSpPr>
        <p:spPr>
          <a:ln/>
        </p:spPr>
        <p:txBody>
          <a:bodyPr/>
          <a:lstStyle>
            <a:lvl1pPr>
              <a:defRPr/>
            </a:lvl1pPr>
          </a:lstStyle>
          <a:p>
            <a:pPr>
              <a:defRPr/>
            </a:pPr>
            <a:fld id="{E3C1C216-236B-D24C-8377-57EC26AF5800}" type="slidenum">
              <a:rPr lang="en-GB" altLang="en-US"/>
              <a:pPr>
                <a:defRPr/>
              </a:pPr>
              <a:t>‹#›</a:t>
            </a:fld>
            <a:endParaRPr lang="en-GB" altLang="en-US"/>
          </a:p>
        </p:txBody>
      </p:sp>
    </p:spTree>
    <p:extLst>
      <p:ext uri="{BB962C8B-B14F-4D97-AF65-F5344CB8AC3E}">
        <p14:creationId xmlns:p14="http://schemas.microsoft.com/office/powerpoint/2010/main" val="1893161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BB2D3DB-C504-4A18-281A-41DC947EBB9E}"/>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9F0470D-E970-619C-321B-F04A7461D09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17563D01-8342-E540-801E-A0D1C7150413}"/>
              </a:ext>
            </a:extLst>
          </p:cNvPr>
          <p:cNvSpPr>
            <a:spLocks noGrp="1" noChangeArrowheads="1"/>
          </p:cNvSpPr>
          <p:nvPr>
            <p:ph type="sldNum" sz="quarter" idx="12"/>
          </p:nvPr>
        </p:nvSpPr>
        <p:spPr>
          <a:ln/>
        </p:spPr>
        <p:txBody>
          <a:bodyPr/>
          <a:lstStyle>
            <a:lvl1pPr>
              <a:defRPr/>
            </a:lvl1pPr>
          </a:lstStyle>
          <a:p>
            <a:pPr>
              <a:defRPr/>
            </a:pPr>
            <a:fld id="{7E63393A-1A7E-5545-B7E7-9EDB5A3793BA}" type="slidenum">
              <a:rPr lang="en-GB" altLang="en-US"/>
              <a:pPr>
                <a:defRPr/>
              </a:pPr>
              <a:t>‹#›</a:t>
            </a:fld>
            <a:endParaRPr lang="en-GB" altLang="en-US"/>
          </a:p>
        </p:txBody>
      </p:sp>
    </p:spTree>
    <p:extLst>
      <p:ext uri="{BB962C8B-B14F-4D97-AF65-F5344CB8AC3E}">
        <p14:creationId xmlns:p14="http://schemas.microsoft.com/office/powerpoint/2010/main" val="1773695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B30EBB7-6253-D9DE-D998-B3EC66585B1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BDB5DDB8-B4EE-E8AF-3B72-62B836CE867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51B0BC5-3720-542D-4A0E-B97D65462E39}"/>
              </a:ext>
            </a:extLst>
          </p:cNvPr>
          <p:cNvSpPr>
            <a:spLocks noGrp="1" noChangeArrowheads="1"/>
          </p:cNvSpPr>
          <p:nvPr>
            <p:ph type="sldNum" sz="quarter" idx="12"/>
          </p:nvPr>
        </p:nvSpPr>
        <p:spPr>
          <a:ln/>
        </p:spPr>
        <p:txBody>
          <a:bodyPr/>
          <a:lstStyle>
            <a:lvl1pPr>
              <a:defRPr/>
            </a:lvl1pPr>
          </a:lstStyle>
          <a:p>
            <a:pPr>
              <a:defRPr/>
            </a:pPr>
            <a:fld id="{5D5B3351-1D15-DE4B-BE3E-F7B92FF8A29A}" type="slidenum">
              <a:rPr lang="en-GB" altLang="en-US"/>
              <a:pPr>
                <a:defRPr/>
              </a:pPr>
              <a:t>‹#›</a:t>
            </a:fld>
            <a:endParaRPr lang="en-GB" altLang="en-US"/>
          </a:p>
        </p:txBody>
      </p:sp>
    </p:spTree>
    <p:extLst>
      <p:ext uri="{BB962C8B-B14F-4D97-AF65-F5344CB8AC3E}">
        <p14:creationId xmlns:p14="http://schemas.microsoft.com/office/powerpoint/2010/main" val="3817374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46043A9-9869-E9DE-76B2-7F49071B6816}"/>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C21187C6-9EA5-6689-8570-59A60C1D0A2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AC74D5DB-675C-F430-AF9B-CDDD058FD09D}"/>
              </a:ext>
            </a:extLst>
          </p:cNvPr>
          <p:cNvSpPr>
            <a:spLocks noGrp="1" noChangeArrowheads="1"/>
          </p:cNvSpPr>
          <p:nvPr>
            <p:ph type="sldNum" sz="quarter" idx="12"/>
          </p:nvPr>
        </p:nvSpPr>
        <p:spPr>
          <a:ln/>
        </p:spPr>
        <p:txBody>
          <a:bodyPr/>
          <a:lstStyle>
            <a:lvl1pPr>
              <a:defRPr/>
            </a:lvl1pPr>
          </a:lstStyle>
          <a:p>
            <a:pPr>
              <a:defRPr/>
            </a:pPr>
            <a:fld id="{644376B3-BB4F-4842-8263-02A914AA14D7}" type="slidenum">
              <a:rPr lang="en-GB" altLang="en-US"/>
              <a:pPr>
                <a:defRPr/>
              </a:pPr>
              <a:t>‹#›</a:t>
            </a:fld>
            <a:endParaRPr lang="en-GB" altLang="en-US"/>
          </a:p>
        </p:txBody>
      </p:sp>
    </p:spTree>
    <p:extLst>
      <p:ext uri="{BB962C8B-B14F-4D97-AF65-F5344CB8AC3E}">
        <p14:creationId xmlns:p14="http://schemas.microsoft.com/office/powerpoint/2010/main" val="278685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ECF46E7-5B85-ADF2-50EF-614F8E5E5D5B}"/>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E22FB071-647E-FDB6-8566-478C8569C34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8AC8A471-0E80-2A40-3120-CB7EDC3B1C9A}"/>
              </a:ext>
            </a:extLst>
          </p:cNvPr>
          <p:cNvSpPr>
            <a:spLocks noGrp="1" noChangeArrowheads="1"/>
          </p:cNvSpPr>
          <p:nvPr>
            <p:ph type="sldNum" sz="quarter" idx="12"/>
          </p:nvPr>
        </p:nvSpPr>
        <p:spPr>
          <a:ln/>
        </p:spPr>
        <p:txBody>
          <a:bodyPr/>
          <a:lstStyle>
            <a:lvl1pPr>
              <a:defRPr/>
            </a:lvl1pPr>
          </a:lstStyle>
          <a:p>
            <a:pPr>
              <a:defRPr/>
            </a:pPr>
            <a:fld id="{F2A0E420-3FBA-6145-906D-282F5958D66E}" type="slidenum">
              <a:rPr lang="en-GB" altLang="en-US"/>
              <a:pPr>
                <a:defRPr/>
              </a:pPr>
              <a:t>‹#›</a:t>
            </a:fld>
            <a:endParaRPr lang="en-GB" altLang="en-US"/>
          </a:p>
        </p:txBody>
      </p:sp>
    </p:spTree>
    <p:extLst>
      <p:ext uri="{BB962C8B-B14F-4D97-AF65-F5344CB8AC3E}">
        <p14:creationId xmlns:p14="http://schemas.microsoft.com/office/powerpoint/2010/main" val="1015377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EE2A157-CD69-26D0-CFFD-DDB6EEE72F6E}"/>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F459D765-F1A2-742F-956B-0212A27F60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899766B3-CC67-BC0A-4F9A-42A12278A73B}"/>
              </a:ext>
            </a:extLst>
          </p:cNvPr>
          <p:cNvSpPr>
            <a:spLocks noGrp="1" noChangeArrowheads="1"/>
          </p:cNvSpPr>
          <p:nvPr>
            <p:ph type="sldNum" sz="quarter" idx="12"/>
          </p:nvPr>
        </p:nvSpPr>
        <p:spPr>
          <a:ln/>
        </p:spPr>
        <p:txBody>
          <a:bodyPr/>
          <a:lstStyle>
            <a:lvl1pPr>
              <a:defRPr/>
            </a:lvl1pPr>
          </a:lstStyle>
          <a:p>
            <a:pPr>
              <a:defRPr/>
            </a:pPr>
            <a:fld id="{AD1C2F2E-F022-804A-9820-2E9E9A1052F0}" type="slidenum">
              <a:rPr lang="en-GB" altLang="en-US"/>
              <a:pPr>
                <a:defRPr/>
              </a:pPr>
              <a:t>‹#›</a:t>
            </a:fld>
            <a:endParaRPr lang="en-GB" altLang="en-US"/>
          </a:p>
        </p:txBody>
      </p:sp>
    </p:spTree>
    <p:extLst>
      <p:ext uri="{BB962C8B-B14F-4D97-AF65-F5344CB8AC3E}">
        <p14:creationId xmlns:p14="http://schemas.microsoft.com/office/powerpoint/2010/main" val="2060251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1168D1B-2276-E783-CCE6-2277BE1E266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9ED27C22-A658-6D69-8E46-9D25A5ADC70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1097FEFD-6E52-AE68-B216-ED02C9114396}"/>
              </a:ext>
            </a:extLst>
          </p:cNvPr>
          <p:cNvSpPr>
            <a:spLocks noGrp="1" noChangeArrowheads="1"/>
          </p:cNvSpPr>
          <p:nvPr>
            <p:ph type="sldNum" sz="quarter" idx="12"/>
          </p:nvPr>
        </p:nvSpPr>
        <p:spPr>
          <a:ln/>
        </p:spPr>
        <p:txBody>
          <a:bodyPr/>
          <a:lstStyle>
            <a:lvl1pPr>
              <a:defRPr/>
            </a:lvl1pPr>
          </a:lstStyle>
          <a:p>
            <a:pPr>
              <a:defRPr/>
            </a:pPr>
            <a:fld id="{9B400DE2-7491-F249-9C6A-D930C49E5F7B}" type="slidenum">
              <a:rPr lang="en-GB" altLang="en-US"/>
              <a:pPr>
                <a:defRPr/>
              </a:pPr>
              <a:t>‹#›</a:t>
            </a:fld>
            <a:endParaRPr lang="en-GB" altLang="en-US"/>
          </a:p>
        </p:txBody>
      </p:sp>
    </p:spTree>
    <p:extLst>
      <p:ext uri="{BB962C8B-B14F-4D97-AF65-F5344CB8AC3E}">
        <p14:creationId xmlns:p14="http://schemas.microsoft.com/office/powerpoint/2010/main" val="3029116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2CEB90E-648F-F222-7196-EF4C0840E3F3}"/>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930817B5-FA39-1370-4D56-A486D004C5D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160B4C-36AA-C425-5899-AEBB0DF91A55}"/>
              </a:ext>
            </a:extLst>
          </p:cNvPr>
          <p:cNvSpPr>
            <a:spLocks noGrp="1" noChangeArrowheads="1"/>
          </p:cNvSpPr>
          <p:nvPr>
            <p:ph type="sldNum" sz="quarter" idx="12"/>
          </p:nvPr>
        </p:nvSpPr>
        <p:spPr>
          <a:ln/>
        </p:spPr>
        <p:txBody>
          <a:bodyPr/>
          <a:lstStyle>
            <a:lvl1pPr>
              <a:defRPr/>
            </a:lvl1pPr>
          </a:lstStyle>
          <a:p>
            <a:pPr>
              <a:defRPr/>
            </a:pPr>
            <a:fld id="{9DA82905-2742-BF44-B4E1-0AF793727134}" type="slidenum">
              <a:rPr lang="en-GB" altLang="en-US"/>
              <a:pPr>
                <a:defRPr/>
              </a:pPr>
              <a:t>‹#›</a:t>
            </a:fld>
            <a:endParaRPr lang="en-GB" altLang="en-US"/>
          </a:p>
        </p:txBody>
      </p:sp>
    </p:spTree>
    <p:extLst>
      <p:ext uri="{BB962C8B-B14F-4D97-AF65-F5344CB8AC3E}">
        <p14:creationId xmlns:p14="http://schemas.microsoft.com/office/powerpoint/2010/main" val="2059600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4C70A6A-383A-F65A-4F03-30FF57040C9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EFBFE3C4-FAAB-4B67-687D-321C409CCE6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73732" name="Rectangle 4">
            <a:extLst>
              <a:ext uri="{FF2B5EF4-FFF2-40B4-BE49-F238E27FC236}">
                <a16:creationId xmlns:a16="http://schemas.microsoft.com/office/drawing/2014/main" id="{49927225-B7A3-BD99-E1D9-0ECF2CADD66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u="none">
                <a:solidFill>
                  <a:srgbClr val="000000"/>
                </a:solidFill>
                <a:latin typeface="Arial" charset="0"/>
                <a:ea typeface="+mn-ea"/>
                <a:cs typeface="Arial" charset="0"/>
              </a:defRPr>
            </a:lvl1pPr>
          </a:lstStyle>
          <a:p>
            <a:pPr>
              <a:defRPr/>
            </a:pPr>
            <a:endParaRPr lang="en-GB"/>
          </a:p>
        </p:txBody>
      </p:sp>
      <p:sp>
        <p:nvSpPr>
          <p:cNvPr id="73733" name="Rectangle 5">
            <a:extLst>
              <a:ext uri="{FF2B5EF4-FFF2-40B4-BE49-F238E27FC236}">
                <a16:creationId xmlns:a16="http://schemas.microsoft.com/office/drawing/2014/main" id="{4C90F895-3550-6C57-F06A-8F481D178BD1}"/>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u="none">
                <a:solidFill>
                  <a:srgbClr val="000000"/>
                </a:solidFill>
                <a:latin typeface="Arial" charset="0"/>
                <a:ea typeface="+mn-ea"/>
                <a:cs typeface="Arial" charset="0"/>
              </a:defRPr>
            </a:lvl1pPr>
          </a:lstStyle>
          <a:p>
            <a:pPr>
              <a:defRPr/>
            </a:pPr>
            <a:endParaRPr lang="en-GB"/>
          </a:p>
        </p:txBody>
      </p:sp>
      <p:sp>
        <p:nvSpPr>
          <p:cNvPr id="73734" name="Rectangle 6">
            <a:extLst>
              <a:ext uri="{FF2B5EF4-FFF2-40B4-BE49-F238E27FC236}">
                <a16:creationId xmlns:a16="http://schemas.microsoft.com/office/drawing/2014/main" id="{8F05D01B-A5AA-F5E2-E4E4-37677AA08588}"/>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84BE0350-7EB4-3B47-9334-48205478DF2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www.punoftheday.com/"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pmc.ncbi.nlm.nih.gov/articles/PMC5042108/"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4">
            <a:extLst>
              <a:ext uri="{FF2B5EF4-FFF2-40B4-BE49-F238E27FC236}">
                <a16:creationId xmlns:a16="http://schemas.microsoft.com/office/drawing/2014/main" id="{019AF07F-D4AA-6165-5F4F-9E7891C3A538}"/>
              </a:ext>
            </a:extLst>
          </p:cNvPr>
          <p:cNvSpPr txBox="1">
            <a:spLocks noChangeArrowheads="1"/>
          </p:cNvSpPr>
          <p:nvPr/>
        </p:nvSpPr>
        <p:spPr bwMode="auto">
          <a:xfrm>
            <a:off x="1442201" y="549275"/>
            <a:ext cx="6186695"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2400" b="1" dirty="0">
              <a:solidFill>
                <a:srgbClr val="000000"/>
              </a:solidFill>
            </a:endParaRPr>
          </a:p>
          <a:p>
            <a:pPr algn="ctr">
              <a:spcBef>
                <a:spcPct val="0"/>
              </a:spcBef>
              <a:buFontTx/>
              <a:buNone/>
            </a:pPr>
            <a:r>
              <a:rPr lang="en-GB" altLang="en-US" sz="4400" b="1" dirty="0">
                <a:solidFill>
                  <a:srgbClr val="0000E5"/>
                </a:solidFill>
              </a:rPr>
              <a:t>u3a</a:t>
            </a:r>
          </a:p>
          <a:p>
            <a:pPr algn="ctr">
              <a:spcBef>
                <a:spcPct val="0"/>
              </a:spcBef>
              <a:buFontTx/>
              <a:buNone/>
            </a:pPr>
            <a:endParaRPr lang="en-GB" altLang="en-US" sz="4400" b="1" dirty="0">
              <a:solidFill>
                <a:srgbClr val="0000E5"/>
              </a:solidFill>
            </a:endParaRPr>
          </a:p>
          <a:p>
            <a:pPr algn="ctr">
              <a:spcBef>
                <a:spcPct val="0"/>
              </a:spcBef>
              <a:buFontTx/>
              <a:buNone/>
            </a:pPr>
            <a:r>
              <a:rPr lang="en-GB" altLang="en-US" sz="2000" b="1" dirty="0">
                <a:solidFill>
                  <a:srgbClr val="0000E5"/>
                </a:solidFill>
              </a:rPr>
              <a:t>11th December 2025</a:t>
            </a:r>
            <a:endParaRPr lang="en-GB" altLang="en-US" b="1" dirty="0">
              <a:solidFill>
                <a:srgbClr val="0000E5"/>
              </a:solidFill>
            </a:endParaRPr>
          </a:p>
          <a:p>
            <a:pPr algn="ctr" eaLnBrk="1" hangingPunct="1">
              <a:spcBef>
                <a:spcPct val="0"/>
              </a:spcBef>
              <a:buFontTx/>
              <a:buNone/>
            </a:pPr>
            <a:endParaRPr lang="en-GB" altLang="en-US" b="1" dirty="0">
              <a:solidFill>
                <a:srgbClr val="0000E5"/>
              </a:solidFill>
            </a:endParaRPr>
          </a:p>
          <a:p>
            <a:pPr algn="ctr" eaLnBrk="1" hangingPunct="1">
              <a:spcBef>
                <a:spcPct val="0"/>
              </a:spcBef>
              <a:buFontTx/>
              <a:buNone/>
            </a:pPr>
            <a:r>
              <a:rPr lang="en-GB" altLang="en-US" sz="4000" b="1" dirty="0">
                <a:solidFill>
                  <a:srgbClr val="0000E5"/>
                </a:solidFill>
              </a:rPr>
              <a:t>Puns, wordplay, jokes …</a:t>
            </a:r>
          </a:p>
          <a:p>
            <a:pPr algn="ctr" eaLnBrk="1" hangingPunct="1">
              <a:spcBef>
                <a:spcPct val="0"/>
              </a:spcBef>
              <a:buFontTx/>
              <a:buNone/>
            </a:pPr>
            <a:endParaRPr lang="en-GB" altLang="en-US" sz="4000" dirty="0">
              <a:solidFill>
                <a:srgbClr val="0000E5"/>
              </a:solidFill>
            </a:endParaRPr>
          </a:p>
          <a:p>
            <a:pPr algn="ctr" eaLnBrk="1" hangingPunct="1">
              <a:spcBef>
                <a:spcPct val="0"/>
              </a:spcBef>
              <a:buFontTx/>
              <a:buNone/>
            </a:pPr>
            <a:r>
              <a:rPr lang="en-GB" altLang="en-US" sz="2000" b="1" dirty="0">
                <a:solidFill>
                  <a:srgbClr val="0000E5"/>
                </a:solidFill>
              </a:rPr>
              <a:t>Liz Swinbank et al </a:t>
            </a:r>
          </a:p>
          <a:p>
            <a:pPr algn="ctr" eaLnBrk="1" hangingPunct="1">
              <a:spcBef>
                <a:spcPct val="0"/>
              </a:spcBef>
              <a:buFontTx/>
              <a:buNone/>
            </a:pPr>
            <a:endParaRPr lang="en-GB" altLang="en-US" sz="1800" b="1" dirty="0">
              <a:solidFill>
                <a:srgbClr val="AF67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37480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lnSpc>
                <a:spcPts val="1920"/>
              </a:lnSpc>
              <a:buNone/>
            </a:pPr>
            <a:endParaRPr lang="en-GB" sz="2800" i="1" dirty="0">
              <a:solidFill>
                <a:schemeClr val="accent2">
                  <a:lumMod val="50000"/>
                </a:schemeClr>
              </a:solidFill>
              <a:latin typeface="+mn-lt"/>
              <a:ea typeface="Times New Roman" panose="02020603050405020304" pitchFamily="18" charset="0"/>
              <a:cs typeface="Times New Roman" panose="02020603050405020304" pitchFamily="18" charset="0"/>
            </a:endParaRPr>
          </a:p>
          <a:p>
            <a:pPr>
              <a:lnSpc>
                <a:spcPts val="1920"/>
              </a:lnSpc>
              <a:buNone/>
            </a:pPr>
            <a:r>
              <a:rPr lang="en-GB" sz="2800" b="1" dirty="0">
                <a:solidFill>
                  <a:schemeClr val="accent2">
                    <a:lumMod val="50000"/>
                  </a:schemeClr>
                </a:solidFill>
                <a:effectLst/>
                <a:latin typeface="+mn-lt"/>
                <a:ea typeface="Times New Roman" panose="02020603050405020304" pitchFamily="18" charset="0"/>
                <a:cs typeface="Times New Roman" panose="02020603050405020304" pitchFamily="18" charset="0"/>
              </a:rPr>
              <a:t>Puns in Shakespeare</a:t>
            </a:r>
          </a:p>
          <a:p>
            <a:pPr>
              <a:spcBef>
                <a:spcPts val="0"/>
              </a:spcBef>
              <a:buNone/>
            </a:pPr>
            <a:endParaRPr lang="en-GB" sz="2400" dirty="0">
              <a:effectLst/>
              <a:latin typeface="+mn-lt"/>
              <a:ea typeface="Calibri" panose="020F0502020204030204" pitchFamily="34" charset="0"/>
              <a:cs typeface="Times New Roman" panose="02020603050405020304" pitchFamily="18" charset="0"/>
            </a:endParaRPr>
          </a:p>
          <a:p>
            <a:pPr>
              <a:spcBef>
                <a:spcPts val="0"/>
              </a:spcBef>
              <a:buNone/>
            </a:pPr>
            <a:r>
              <a:rPr lang="en-GB" sz="2400" dirty="0">
                <a:effectLst/>
                <a:latin typeface="+mn-lt"/>
                <a:ea typeface="Calibri" panose="020F0502020204030204" pitchFamily="34" charset="0"/>
                <a:cs typeface="Times New Roman" panose="02020603050405020304" pitchFamily="18" charset="0"/>
              </a:rPr>
              <a:t>In </a:t>
            </a:r>
            <a:r>
              <a:rPr lang="en-GB" sz="2400" b="1" i="1" dirty="0">
                <a:solidFill>
                  <a:schemeClr val="accent2">
                    <a:lumMod val="50000"/>
                  </a:schemeClr>
                </a:solidFill>
                <a:effectLst/>
                <a:latin typeface="+mn-lt"/>
                <a:ea typeface="Calibri" panose="020F0502020204030204" pitchFamily="34" charset="0"/>
                <a:cs typeface="Times New Roman" panose="02020603050405020304" pitchFamily="18" charset="0"/>
              </a:rPr>
              <a:t>Romeo and Juliet </a:t>
            </a:r>
            <a:r>
              <a:rPr lang="en-GB" sz="2400" dirty="0">
                <a:solidFill>
                  <a:srgbClr val="222222"/>
                </a:solidFill>
                <a:effectLst/>
                <a:latin typeface="+mn-lt"/>
                <a:ea typeface="Calibri" panose="020F0502020204030204" pitchFamily="34" charset="0"/>
                <a:cs typeface="Times New Roman" panose="02020603050405020304" pitchFamily="18" charset="0"/>
              </a:rPr>
              <a:t>Mercutio asks Romeo to dance at Capulet’s banquet but Romeo refuses. He says that he doesn’t have ‘</a:t>
            </a:r>
            <a:r>
              <a:rPr lang="en-GB" sz="2400" i="1" dirty="0">
                <a:solidFill>
                  <a:srgbClr val="222222"/>
                </a:solidFill>
                <a:effectLst/>
                <a:latin typeface="+mn-lt"/>
                <a:ea typeface="Calibri" panose="020F0502020204030204" pitchFamily="34" charset="0"/>
                <a:cs typeface="Times New Roman" panose="02020603050405020304" pitchFamily="18" charset="0"/>
              </a:rPr>
              <a:t>nimble soles</a:t>
            </a:r>
            <a:r>
              <a:rPr lang="en-GB" sz="2400" dirty="0">
                <a:solidFill>
                  <a:srgbClr val="222222"/>
                </a:solidFill>
                <a:effectLst/>
                <a:latin typeface="+mn-lt"/>
                <a:ea typeface="Calibri" panose="020F0502020204030204" pitchFamily="34" charset="0"/>
                <a:cs typeface="Times New Roman" panose="02020603050405020304" pitchFamily="18" charset="0"/>
              </a:rPr>
              <a:t>’ like those on Mercutio’s shoes, but that he has ‘</a:t>
            </a:r>
            <a:r>
              <a:rPr lang="en-GB" sz="2400" i="1" dirty="0">
                <a:solidFill>
                  <a:srgbClr val="222222"/>
                </a:solidFill>
                <a:effectLst/>
                <a:latin typeface="+mn-lt"/>
                <a:ea typeface="Calibri" panose="020F0502020204030204" pitchFamily="34" charset="0"/>
                <a:cs typeface="Times New Roman" panose="02020603050405020304" pitchFamily="18" charset="0"/>
              </a:rPr>
              <a:t>a soul of lead</a:t>
            </a:r>
            <a:r>
              <a:rPr lang="en-GB" sz="2400" dirty="0">
                <a:solidFill>
                  <a:srgbClr val="222222"/>
                </a:solidFill>
                <a:effectLst/>
                <a:latin typeface="+mn-lt"/>
                <a:ea typeface="Calibri" panose="020F0502020204030204" pitchFamily="34" charset="0"/>
                <a:cs typeface="Times New Roman" panose="02020603050405020304" pitchFamily="18" charset="0"/>
              </a:rPr>
              <a:t>.’</a:t>
            </a:r>
            <a:r>
              <a:rPr lang="en-GB" sz="2400" dirty="0">
                <a:effectLst/>
                <a:latin typeface="+mn-lt"/>
              </a:rPr>
              <a:t> </a:t>
            </a:r>
            <a:r>
              <a:rPr lang="en-GB" sz="2400" i="1" dirty="0">
                <a:solidFill>
                  <a:schemeClr val="accent2">
                    <a:lumMod val="50000"/>
                  </a:schemeClr>
                </a:solidFill>
                <a:effectLst/>
                <a:latin typeface="+mn-lt"/>
              </a:rPr>
              <a:t> </a:t>
            </a:r>
          </a:p>
          <a:p>
            <a:pPr>
              <a:spcBef>
                <a:spcPts val="0"/>
              </a:spcBef>
              <a:buNone/>
            </a:pPr>
            <a:endParaRPr lang="en-GB" sz="2400" i="1" dirty="0">
              <a:solidFill>
                <a:schemeClr val="accent2">
                  <a:lumMod val="50000"/>
                </a:schemeClr>
              </a:solidFill>
              <a:latin typeface="+mn-lt"/>
              <a:ea typeface="Calibri" panose="020F0502020204030204" pitchFamily="34" charset="0"/>
              <a:cs typeface="Times New Roman" panose="02020603050405020304" pitchFamily="18" charset="0"/>
            </a:endParaRPr>
          </a:p>
          <a:p>
            <a:pPr>
              <a:spcBef>
                <a:spcPts val="0"/>
              </a:spcBef>
              <a:buNone/>
            </a:pPr>
            <a:endParaRPr lang="en-GB" sz="2400" i="1" dirty="0">
              <a:solidFill>
                <a:schemeClr val="accent2">
                  <a:lumMod val="50000"/>
                </a:schemeClr>
              </a:solidFill>
              <a:latin typeface="+mn-lt"/>
              <a:ea typeface="Calibri" panose="020F0502020204030204" pitchFamily="34" charset="0"/>
              <a:cs typeface="Times New Roman" panose="02020603050405020304" pitchFamily="18" charset="0"/>
            </a:endParaRPr>
          </a:p>
          <a:p>
            <a:pPr>
              <a:spcBef>
                <a:spcPts val="0"/>
              </a:spcBef>
              <a:buNone/>
            </a:pPr>
            <a:r>
              <a:rPr lang="en-GB" sz="2400" dirty="0">
                <a:solidFill>
                  <a:srgbClr val="222222"/>
                </a:solidFill>
                <a:effectLst/>
                <a:latin typeface="+mn-lt"/>
                <a:ea typeface="Times New Roman" panose="02020603050405020304" pitchFamily="18" charset="0"/>
              </a:rPr>
              <a:t>Mercutio, stabbed by Tybalt and bleeding to death, tells his companions that he may be a joker, but ‘</a:t>
            </a:r>
            <a:r>
              <a:rPr lang="en-GB" sz="2400" i="1" dirty="0">
                <a:solidFill>
                  <a:srgbClr val="222222"/>
                </a:solidFill>
                <a:effectLst/>
                <a:latin typeface="+mn-lt"/>
                <a:ea typeface="Times New Roman" panose="02020603050405020304" pitchFamily="18" charset="0"/>
              </a:rPr>
              <a:t>ask for me tomorrow and you shall find me a grave man</a:t>
            </a:r>
            <a:r>
              <a:rPr lang="en-GB" sz="2400" dirty="0">
                <a:solidFill>
                  <a:srgbClr val="222222"/>
                </a:solidFill>
                <a:effectLst/>
                <a:latin typeface="+mn-lt"/>
                <a:ea typeface="Times New Roman" panose="02020603050405020304" pitchFamily="18" charset="0"/>
              </a:rPr>
              <a:t>.’</a:t>
            </a:r>
            <a:endParaRPr lang="en-GB" sz="2400" dirty="0">
              <a:effectLst/>
              <a:latin typeface="+mn-lt"/>
              <a:ea typeface="Times New Roman" panose="02020603050405020304" pitchFamily="18" charset="0"/>
            </a:endParaRPr>
          </a:p>
          <a:p>
            <a:pPr>
              <a:spcBef>
                <a:spcPts val="0"/>
              </a:spcBef>
              <a:buNone/>
            </a:pPr>
            <a:endParaRPr lang="en-GB" sz="2400" i="1" dirty="0">
              <a:solidFill>
                <a:schemeClr val="accent2">
                  <a:lumMod val="50000"/>
                </a:schemeClr>
              </a:solidFill>
              <a:latin typeface="+mn-lt"/>
              <a:ea typeface="Calibri" panose="020F0502020204030204" pitchFamily="34" charset="0"/>
              <a:cs typeface="Times New Roman" panose="02020603050405020304" pitchFamily="18" charset="0"/>
            </a:endParaRPr>
          </a:p>
          <a:p>
            <a:pPr>
              <a:spcBef>
                <a:spcPts val="0"/>
              </a:spcBef>
              <a:buNone/>
            </a:pPr>
            <a:endParaRPr lang="en-GB" sz="2400" dirty="0">
              <a:solidFill>
                <a:srgbClr val="222222"/>
              </a:solidFill>
              <a:effectLst/>
              <a:latin typeface="+mn-lt"/>
              <a:ea typeface="Times New Roman" panose="02020603050405020304" pitchFamily="18" charset="0"/>
              <a:cs typeface="Times New Roman" panose="02020603050405020304" pitchFamily="18" charset="0"/>
            </a:endParaRPr>
          </a:p>
          <a:p>
            <a:pPr>
              <a:spcBef>
                <a:spcPts val="0"/>
              </a:spcBef>
              <a:buNone/>
            </a:pPr>
            <a:r>
              <a:rPr lang="en-GB" sz="2000" i="1" dirty="0">
                <a:solidFill>
                  <a:schemeClr val="accent2">
                    <a:lumMod val="50000"/>
                  </a:schemeClr>
                </a:solidFill>
                <a:effectLst/>
                <a:latin typeface="+mn-lt"/>
                <a:ea typeface="Calibri" panose="020F0502020204030204" pitchFamily="34" charset="0"/>
                <a:cs typeface="Times New Roman" panose="02020603050405020304" pitchFamily="18" charset="0"/>
              </a:rPr>
              <a:t>https://</a:t>
            </a:r>
            <a:r>
              <a:rPr lang="en-GB" sz="2000" i="1" dirty="0" err="1">
                <a:solidFill>
                  <a:schemeClr val="accent2">
                    <a:lumMod val="50000"/>
                  </a:schemeClr>
                </a:solidFill>
                <a:effectLst/>
                <a:latin typeface="+mn-lt"/>
                <a:ea typeface="Calibri" panose="020F0502020204030204" pitchFamily="34" charset="0"/>
                <a:cs typeface="Times New Roman" panose="02020603050405020304" pitchFamily="18" charset="0"/>
              </a:rPr>
              <a:t>nosweatshakespeare.com</a:t>
            </a:r>
            <a:r>
              <a:rPr lang="en-GB" sz="2000" i="1" dirty="0">
                <a:solidFill>
                  <a:schemeClr val="accent2">
                    <a:lumMod val="50000"/>
                  </a:schemeClr>
                </a:solidFill>
                <a:effectLst/>
                <a:latin typeface="+mn-lt"/>
                <a:ea typeface="Calibri" panose="020F0502020204030204" pitchFamily="34" charset="0"/>
                <a:cs typeface="Times New Roman" panose="02020603050405020304" pitchFamily="18" charset="0"/>
              </a:rPr>
              <a:t>/</a:t>
            </a:r>
            <a:r>
              <a:rPr lang="en-GB" sz="2000" i="1" dirty="0" err="1">
                <a:solidFill>
                  <a:schemeClr val="accent2">
                    <a:lumMod val="50000"/>
                  </a:schemeClr>
                </a:solidFill>
                <a:effectLst/>
                <a:latin typeface="+mn-lt"/>
                <a:ea typeface="Calibri" panose="020F0502020204030204" pitchFamily="34" charset="0"/>
                <a:cs typeface="Times New Roman" panose="02020603050405020304" pitchFamily="18" charset="0"/>
              </a:rPr>
              <a:t>shakespeare</a:t>
            </a:r>
            <a:r>
              <a:rPr lang="en-GB" sz="2000" i="1" dirty="0">
                <a:solidFill>
                  <a:schemeClr val="accent2">
                    <a:lumMod val="50000"/>
                  </a:schemeClr>
                </a:solidFill>
                <a:effectLst/>
                <a:latin typeface="+mn-lt"/>
                <a:ea typeface="Calibri" panose="020F0502020204030204" pitchFamily="34" charset="0"/>
                <a:cs typeface="Times New Roman" panose="02020603050405020304" pitchFamily="18" charset="0"/>
              </a:rPr>
              <a:t>-puns/</a:t>
            </a:r>
          </a:p>
        </p:txBody>
      </p:sp>
    </p:spTree>
    <p:extLst>
      <p:ext uri="{BB962C8B-B14F-4D97-AF65-F5344CB8AC3E}">
        <p14:creationId xmlns:p14="http://schemas.microsoft.com/office/powerpoint/2010/main" val="1893717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6316601"/>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lnSpc>
                <a:spcPts val="1920"/>
              </a:lnSpc>
              <a:buNone/>
            </a:pPr>
            <a:endParaRPr lang="en-GB" sz="2800" i="1" dirty="0">
              <a:solidFill>
                <a:schemeClr val="accent2">
                  <a:lumMod val="50000"/>
                </a:schemeClr>
              </a:solidFill>
              <a:latin typeface="+mn-lt"/>
              <a:ea typeface="Times New Roman" panose="02020603050405020304" pitchFamily="18" charset="0"/>
              <a:cs typeface="Times New Roman" panose="02020603050405020304" pitchFamily="18" charset="0"/>
            </a:endParaRPr>
          </a:p>
          <a:p>
            <a:pPr>
              <a:lnSpc>
                <a:spcPts val="1920"/>
              </a:lnSpc>
              <a:buNone/>
            </a:pPr>
            <a:r>
              <a:rPr lang="en-GB" sz="2800" b="1" dirty="0">
                <a:solidFill>
                  <a:schemeClr val="accent2">
                    <a:lumMod val="50000"/>
                  </a:schemeClr>
                </a:solidFill>
                <a:effectLst/>
                <a:latin typeface="+mn-lt"/>
                <a:ea typeface="Times New Roman" panose="02020603050405020304" pitchFamily="18" charset="0"/>
                <a:cs typeface="Times New Roman" panose="02020603050405020304" pitchFamily="18" charset="0"/>
              </a:rPr>
              <a:t>Puns in Shakespeare</a:t>
            </a:r>
          </a:p>
          <a:p>
            <a:pPr>
              <a:spcBef>
                <a:spcPts val="1200"/>
              </a:spcBef>
              <a:spcAft>
                <a:spcPts val="1200"/>
              </a:spcAft>
              <a:buNone/>
            </a:pPr>
            <a:r>
              <a:rPr lang="en-GB" sz="2000" dirty="0">
                <a:solidFill>
                  <a:srgbClr val="222222"/>
                </a:solidFill>
                <a:latin typeface="+mn-lt"/>
                <a:ea typeface="Times New Roman" panose="02020603050405020304" pitchFamily="18" charset="0"/>
              </a:rPr>
              <a:t>A</a:t>
            </a:r>
            <a:r>
              <a:rPr lang="en-GB" sz="2000" dirty="0">
                <a:solidFill>
                  <a:srgbClr val="222222"/>
                </a:solidFill>
                <a:effectLst/>
                <a:latin typeface="+mn-lt"/>
                <a:ea typeface="Times New Roman" panose="02020603050405020304" pitchFamily="18" charset="0"/>
              </a:rPr>
              <a:t>ccording to linguist David Crystal, many of Shakespeare’s puns are lost on modern audiences due to changes in pronunciation.</a:t>
            </a:r>
            <a:endParaRPr lang="en-GB" sz="2000" dirty="0">
              <a:effectLst/>
              <a:latin typeface="+mn-lt"/>
              <a:ea typeface="Times New Roman" panose="02020603050405020304" pitchFamily="18" charset="0"/>
            </a:endParaRPr>
          </a:p>
          <a:p>
            <a:pPr>
              <a:buNone/>
            </a:pPr>
            <a:r>
              <a:rPr lang="en-GB" sz="2400" b="1" i="1" dirty="0">
                <a:solidFill>
                  <a:schemeClr val="accent2">
                    <a:lumMod val="50000"/>
                  </a:schemeClr>
                </a:solidFill>
                <a:effectLst/>
                <a:latin typeface="+mn-lt"/>
                <a:ea typeface="Times New Roman" panose="02020603050405020304" pitchFamily="18" charset="0"/>
                <a:cs typeface="Times New Roman" panose="02020603050405020304" pitchFamily="18" charset="0"/>
              </a:rPr>
              <a:t>A Midsummer Night’s Dream</a:t>
            </a:r>
            <a:r>
              <a:rPr lang="en-GB" sz="2400" i="1" dirty="0">
                <a:solidFill>
                  <a:srgbClr val="222222"/>
                </a:solidFill>
                <a:effectLst/>
                <a:latin typeface="+mn-lt"/>
                <a:ea typeface="Times New Roman" panose="02020603050405020304" pitchFamily="18" charset="0"/>
                <a:cs typeface="Times New Roman" panose="02020603050405020304" pitchFamily="18" charset="0"/>
              </a:rPr>
              <a:t>,</a:t>
            </a:r>
            <a:r>
              <a:rPr lang="en-GB" sz="2400" b="1" dirty="0">
                <a:solidFill>
                  <a:srgbClr val="222222"/>
                </a:solidFill>
                <a:effectLst/>
                <a:latin typeface="+mn-lt"/>
                <a:ea typeface="Times New Roman" panose="02020603050405020304" pitchFamily="18" charset="0"/>
                <a:cs typeface="Times New Roman" panose="02020603050405020304" pitchFamily="18" charset="0"/>
              </a:rPr>
              <a:t> </a:t>
            </a:r>
            <a:r>
              <a:rPr lang="en-GB" sz="2400" i="1" dirty="0">
                <a:solidFill>
                  <a:srgbClr val="222222"/>
                </a:solidFill>
                <a:effectLst/>
                <a:latin typeface="+mn-lt"/>
                <a:ea typeface="Times New Roman" panose="02020603050405020304" pitchFamily="18" charset="0"/>
                <a:cs typeface="Times New Roman" panose="02020603050405020304" pitchFamily="18" charset="0"/>
              </a:rPr>
              <a:t>Act 5, Scene 1</a:t>
            </a:r>
            <a:endParaRPr lang="en-GB" sz="2400" i="1" dirty="0">
              <a:effectLst/>
              <a:latin typeface="+mn-lt"/>
              <a:ea typeface="Calibri" panose="020F0502020204030204" pitchFamily="34" charset="0"/>
              <a:cs typeface="Times New Roman" panose="02020603050405020304" pitchFamily="18" charset="0"/>
            </a:endParaRPr>
          </a:p>
          <a:p>
            <a:pPr>
              <a:spcBef>
                <a:spcPts val="1200"/>
              </a:spcBef>
              <a:spcAft>
                <a:spcPts val="1200"/>
              </a:spcAft>
              <a:buNone/>
            </a:pPr>
            <a:r>
              <a:rPr lang="en-GB" sz="2400" dirty="0">
                <a:solidFill>
                  <a:srgbClr val="222222"/>
                </a:solidFill>
                <a:effectLst/>
                <a:latin typeface="+mn-lt"/>
                <a:ea typeface="Times New Roman" panose="02020603050405020304" pitchFamily="18" charset="0"/>
                <a:cs typeface="Times New Roman" panose="02020603050405020304" pitchFamily="18" charset="0"/>
              </a:rPr>
              <a:t>Demetrius: </a:t>
            </a:r>
            <a:r>
              <a:rPr lang="en-GB" sz="2400" i="1" dirty="0">
                <a:solidFill>
                  <a:srgbClr val="222222"/>
                </a:solidFill>
                <a:effectLst/>
                <a:latin typeface="+mn-lt"/>
                <a:ea typeface="Times New Roman" panose="02020603050405020304" pitchFamily="18" charset="0"/>
                <a:cs typeface="Times New Roman" panose="02020603050405020304" pitchFamily="18" charset="0"/>
              </a:rPr>
              <a:t>No die, but an ace for him</a:t>
            </a:r>
            <a:r>
              <a:rPr lang="en-GB" sz="2400" dirty="0">
                <a:solidFill>
                  <a:srgbClr val="222222"/>
                </a:solidFill>
                <a:effectLst/>
                <a:latin typeface="+mn-lt"/>
                <a:ea typeface="Times New Roman" panose="02020603050405020304" pitchFamily="18" charset="0"/>
                <a:cs typeface="Times New Roman" panose="02020603050405020304" pitchFamily="18" charset="0"/>
              </a:rPr>
              <a:t>.</a:t>
            </a:r>
            <a:endParaRPr lang="en-GB" sz="2400" dirty="0">
              <a:effectLst/>
              <a:latin typeface="+mn-lt"/>
              <a:ea typeface="Calibri" panose="020F0502020204030204" pitchFamily="34" charset="0"/>
              <a:cs typeface="Times New Roman" panose="02020603050405020304" pitchFamily="18" charset="0"/>
            </a:endParaRPr>
          </a:p>
          <a:p>
            <a:pPr>
              <a:buNone/>
            </a:pPr>
            <a:r>
              <a:rPr lang="en-GB" sz="2000" i="1" dirty="0">
                <a:solidFill>
                  <a:srgbClr val="222222"/>
                </a:solidFill>
                <a:effectLst/>
                <a:latin typeface="+mn-lt"/>
                <a:ea typeface="Times New Roman" panose="02020603050405020304" pitchFamily="18" charset="0"/>
              </a:rPr>
              <a:t>Ace</a:t>
            </a:r>
            <a:r>
              <a:rPr lang="en-GB" sz="2000" dirty="0">
                <a:solidFill>
                  <a:srgbClr val="222222"/>
                </a:solidFill>
                <a:effectLst/>
                <a:latin typeface="+mn-lt"/>
                <a:ea typeface="Times New Roman" panose="02020603050405020304" pitchFamily="18" charset="0"/>
              </a:rPr>
              <a:t> at the time would have sounded like </a:t>
            </a:r>
            <a:r>
              <a:rPr lang="en-GB" sz="2000" i="1" dirty="0">
                <a:solidFill>
                  <a:srgbClr val="222222"/>
                </a:solidFill>
                <a:effectLst/>
                <a:latin typeface="+mn-lt"/>
                <a:ea typeface="Times New Roman" panose="02020603050405020304" pitchFamily="18" charset="0"/>
              </a:rPr>
              <a:t>ass</a:t>
            </a:r>
            <a:r>
              <a:rPr lang="en-GB" sz="2000" dirty="0">
                <a:solidFill>
                  <a:srgbClr val="222222"/>
                </a:solidFill>
                <a:effectLst/>
                <a:latin typeface="+mn-lt"/>
                <a:ea typeface="Times New Roman" panose="02020603050405020304" pitchFamily="18" charset="0"/>
              </a:rPr>
              <a:t> (donkey). </a:t>
            </a:r>
            <a:r>
              <a:rPr lang="en-GB" sz="2000" dirty="0">
                <a:effectLst/>
                <a:latin typeface="+mn-lt"/>
              </a:rPr>
              <a:t> </a:t>
            </a:r>
          </a:p>
          <a:p>
            <a:pPr>
              <a:buNone/>
            </a:pPr>
            <a:endParaRPr lang="en-GB" sz="2000" dirty="0">
              <a:solidFill>
                <a:srgbClr val="222222"/>
              </a:solidFill>
              <a:effectLst/>
              <a:latin typeface="+mn-lt"/>
              <a:ea typeface="Times New Roman" panose="02020603050405020304" pitchFamily="18" charset="0"/>
              <a:cs typeface="Times New Roman" panose="02020603050405020304" pitchFamily="18" charset="0"/>
            </a:endParaRPr>
          </a:p>
          <a:p>
            <a:pPr>
              <a:buNone/>
            </a:pPr>
            <a:r>
              <a:rPr lang="en-GB" sz="2400" b="1" i="1" dirty="0">
                <a:solidFill>
                  <a:schemeClr val="accent2">
                    <a:lumMod val="50000"/>
                  </a:schemeClr>
                </a:solidFill>
                <a:effectLst/>
                <a:latin typeface="+mn-lt"/>
                <a:ea typeface="Times New Roman" panose="02020603050405020304" pitchFamily="18" charset="0"/>
                <a:cs typeface="Times New Roman" panose="02020603050405020304" pitchFamily="18" charset="0"/>
              </a:rPr>
              <a:t>Troilus and Cressida</a:t>
            </a:r>
            <a:r>
              <a:rPr lang="en-GB" sz="2400" dirty="0">
                <a:solidFill>
                  <a:srgbClr val="222222"/>
                </a:solidFill>
                <a:effectLst/>
                <a:latin typeface="+mn-lt"/>
                <a:ea typeface="Times New Roman" panose="02020603050405020304" pitchFamily="18" charset="0"/>
                <a:cs typeface="Times New Roman" panose="02020603050405020304" pitchFamily="18" charset="0"/>
              </a:rPr>
              <a:t>, </a:t>
            </a:r>
            <a:r>
              <a:rPr lang="en-GB" sz="2400" i="1" dirty="0">
                <a:solidFill>
                  <a:srgbClr val="222222"/>
                </a:solidFill>
                <a:effectLst/>
                <a:latin typeface="+mn-lt"/>
                <a:ea typeface="Times New Roman" panose="02020603050405020304" pitchFamily="18" charset="0"/>
                <a:cs typeface="Times New Roman" panose="02020603050405020304" pitchFamily="18" charset="0"/>
              </a:rPr>
              <a:t>Act 1, Scene 2</a:t>
            </a:r>
            <a:endParaRPr lang="en-GB" sz="2400" i="1" dirty="0">
              <a:effectLst/>
              <a:latin typeface="+mn-lt"/>
              <a:ea typeface="Calibri" panose="020F0502020204030204" pitchFamily="34" charset="0"/>
              <a:cs typeface="Times New Roman" panose="02020603050405020304" pitchFamily="18" charset="0"/>
            </a:endParaRPr>
          </a:p>
          <a:p>
            <a:pPr>
              <a:spcBef>
                <a:spcPts val="1200"/>
              </a:spcBef>
              <a:spcAft>
                <a:spcPts val="1200"/>
              </a:spcAft>
              <a:buNone/>
            </a:pPr>
            <a:r>
              <a:rPr lang="en-GB" sz="2400" dirty="0">
                <a:solidFill>
                  <a:srgbClr val="222222"/>
                </a:solidFill>
                <a:effectLst/>
                <a:latin typeface="+mn-lt"/>
                <a:ea typeface="Times New Roman" panose="02020603050405020304" pitchFamily="18" charset="0"/>
                <a:cs typeface="Times New Roman" panose="02020603050405020304" pitchFamily="18" charset="0"/>
              </a:rPr>
              <a:t>Thersites: </a:t>
            </a:r>
            <a:r>
              <a:rPr lang="en-GB" sz="2400" i="1" dirty="0">
                <a:solidFill>
                  <a:srgbClr val="222222"/>
                </a:solidFill>
                <a:effectLst/>
                <a:latin typeface="+mn-lt"/>
                <a:ea typeface="Times New Roman" panose="02020603050405020304" pitchFamily="18" charset="0"/>
                <a:cs typeface="Times New Roman" panose="02020603050405020304" pitchFamily="18" charset="0"/>
              </a:rPr>
              <a:t>But yet you look not well upon him; for, whomsoever you take him to be, he is Ajax</a:t>
            </a:r>
            <a:r>
              <a:rPr lang="en-GB" sz="2400" dirty="0">
                <a:solidFill>
                  <a:srgbClr val="222222"/>
                </a:solidFill>
                <a:effectLst/>
                <a:latin typeface="+mn-lt"/>
                <a:ea typeface="Times New Roman" panose="02020603050405020304" pitchFamily="18" charset="0"/>
                <a:cs typeface="Times New Roman" panose="02020603050405020304" pitchFamily="18" charset="0"/>
              </a:rPr>
              <a:t>.</a:t>
            </a:r>
            <a:endParaRPr lang="en-GB" sz="2400" dirty="0">
              <a:effectLst/>
              <a:latin typeface="+mn-lt"/>
              <a:ea typeface="Calibri" panose="020F0502020204030204" pitchFamily="34" charset="0"/>
              <a:cs typeface="Times New Roman" panose="02020603050405020304" pitchFamily="18" charset="0"/>
            </a:endParaRPr>
          </a:p>
          <a:p>
            <a:pPr>
              <a:buNone/>
            </a:pPr>
            <a:r>
              <a:rPr lang="en-GB" sz="2000" dirty="0">
                <a:solidFill>
                  <a:srgbClr val="222222"/>
                </a:solidFill>
                <a:effectLst/>
                <a:latin typeface="+mn-lt"/>
                <a:ea typeface="Times New Roman" panose="02020603050405020304" pitchFamily="18" charset="0"/>
              </a:rPr>
              <a:t>At the time, </a:t>
            </a:r>
            <a:r>
              <a:rPr lang="en-GB" sz="2000" i="1" dirty="0">
                <a:solidFill>
                  <a:srgbClr val="222222"/>
                </a:solidFill>
                <a:effectLst/>
                <a:latin typeface="+mn-lt"/>
                <a:ea typeface="Times New Roman" panose="02020603050405020304" pitchFamily="18" charset="0"/>
              </a:rPr>
              <a:t>Ajax</a:t>
            </a:r>
            <a:r>
              <a:rPr lang="en-GB" sz="2000" dirty="0">
                <a:solidFill>
                  <a:srgbClr val="222222"/>
                </a:solidFill>
                <a:effectLst/>
                <a:latin typeface="+mn-lt"/>
                <a:ea typeface="Times New Roman" panose="02020603050405020304" pitchFamily="18" charset="0"/>
              </a:rPr>
              <a:t> would have been pronounced </a:t>
            </a:r>
            <a:r>
              <a:rPr lang="en-GB" sz="2000" i="1" dirty="0">
                <a:solidFill>
                  <a:srgbClr val="222222"/>
                </a:solidFill>
                <a:effectLst/>
                <a:latin typeface="+mn-lt"/>
                <a:ea typeface="Times New Roman" panose="02020603050405020304" pitchFamily="18" charset="0"/>
              </a:rPr>
              <a:t>a jakes</a:t>
            </a:r>
            <a:r>
              <a:rPr lang="en-GB" sz="2000" i="1" dirty="0">
                <a:solidFill>
                  <a:srgbClr val="222222"/>
                </a:solidFill>
                <a:latin typeface="+mn-lt"/>
                <a:ea typeface="Times New Roman" panose="02020603050405020304" pitchFamily="18" charset="0"/>
              </a:rPr>
              <a:t>.</a:t>
            </a:r>
            <a:r>
              <a:rPr lang="en-GB" sz="2000" dirty="0">
                <a:solidFill>
                  <a:srgbClr val="222222"/>
                </a:solidFill>
                <a:effectLst/>
                <a:latin typeface="+mn-lt"/>
                <a:ea typeface="Times New Roman" panose="02020603050405020304" pitchFamily="18" charset="0"/>
              </a:rPr>
              <a:t> </a:t>
            </a:r>
            <a:endParaRPr lang="en-GB" sz="2000" dirty="0">
              <a:solidFill>
                <a:srgbClr val="222222"/>
              </a:solidFill>
              <a:effectLst/>
              <a:latin typeface="+mn-lt"/>
              <a:ea typeface="Times New Roman" panose="02020603050405020304" pitchFamily="18" charset="0"/>
              <a:cs typeface="Times New Roman" panose="02020603050405020304" pitchFamily="18" charset="0"/>
            </a:endParaRPr>
          </a:p>
          <a:p>
            <a:pPr>
              <a:spcBef>
                <a:spcPts val="0"/>
              </a:spcBef>
              <a:buNone/>
            </a:pPr>
            <a:endParaRPr lang="en-GB" sz="2000" dirty="0">
              <a:solidFill>
                <a:srgbClr val="222222"/>
              </a:solidFill>
              <a:effectLst/>
              <a:latin typeface="+mn-lt"/>
              <a:ea typeface="Times New Roman" panose="02020603050405020304" pitchFamily="18" charset="0"/>
              <a:cs typeface="Times New Roman" panose="02020603050405020304" pitchFamily="18" charset="0"/>
            </a:endParaRPr>
          </a:p>
          <a:p>
            <a:pPr>
              <a:spcBef>
                <a:spcPts val="0"/>
              </a:spcBef>
              <a:buNone/>
            </a:pPr>
            <a:r>
              <a:rPr lang="en-GB" sz="1800" i="1" dirty="0">
                <a:solidFill>
                  <a:schemeClr val="accent2">
                    <a:lumMod val="50000"/>
                  </a:schemeClr>
                </a:solidFill>
                <a:effectLst/>
                <a:latin typeface="+mn-lt"/>
                <a:ea typeface="Calibri" panose="020F0502020204030204" pitchFamily="34" charset="0"/>
                <a:cs typeface="Times New Roman" panose="02020603050405020304" pitchFamily="18" charset="0"/>
              </a:rPr>
              <a:t>https://</a:t>
            </a:r>
            <a:r>
              <a:rPr lang="en-GB" sz="1800" i="1" dirty="0" err="1">
                <a:solidFill>
                  <a:schemeClr val="accent2">
                    <a:lumMod val="50000"/>
                  </a:schemeClr>
                </a:solidFill>
                <a:effectLst/>
                <a:latin typeface="+mn-lt"/>
                <a:ea typeface="Calibri" panose="020F0502020204030204" pitchFamily="34" charset="0"/>
                <a:cs typeface="Times New Roman" panose="02020603050405020304" pitchFamily="18" charset="0"/>
              </a:rPr>
              <a:t>www.independent.co.uk</a:t>
            </a:r>
            <a:r>
              <a:rPr lang="en-GB" sz="1800" i="1" dirty="0">
                <a:solidFill>
                  <a:schemeClr val="accent2">
                    <a:lumMod val="50000"/>
                  </a:schemeClr>
                </a:solidFill>
                <a:effectLst/>
                <a:latin typeface="+mn-lt"/>
                <a:ea typeface="Calibri" panose="020F0502020204030204" pitchFamily="34" charset="0"/>
                <a:cs typeface="Times New Roman" panose="02020603050405020304" pitchFamily="18" charset="0"/>
              </a:rPr>
              <a:t>/arts-entertainment/theatre-dance/five-shakespeare-puns-ruined-by-modern-english-a6876931.html</a:t>
            </a:r>
            <a:r>
              <a:rPr lang="en-GB" sz="1800" i="1" dirty="0">
                <a:solidFill>
                  <a:schemeClr val="accent2">
                    <a:lumMod val="50000"/>
                  </a:schemeClr>
                </a:solidFill>
                <a:effectLst/>
                <a:latin typeface="+mn-lt"/>
              </a:rPr>
              <a:t> </a:t>
            </a:r>
            <a:endParaRPr lang="en-GB" sz="1800" i="1" dirty="0">
              <a:solidFill>
                <a:schemeClr val="accent2">
                  <a:lumMod val="50000"/>
                </a:schemeClr>
              </a:solidFill>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9263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405582"/>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lnSpc>
                <a:spcPts val="1920"/>
              </a:lnSpc>
              <a:buNone/>
            </a:pPr>
            <a:endParaRPr lang="en-GB" sz="2800" i="1" dirty="0">
              <a:solidFill>
                <a:schemeClr val="accent2">
                  <a:lumMod val="50000"/>
                </a:schemeClr>
              </a:solidFill>
              <a:latin typeface="+mn-lt"/>
              <a:ea typeface="Times New Roman" panose="02020603050405020304" pitchFamily="18" charset="0"/>
              <a:cs typeface="Times New Roman" panose="02020603050405020304" pitchFamily="18" charset="0"/>
            </a:endParaRPr>
          </a:p>
          <a:p>
            <a:pPr>
              <a:lnSpc>
                <a:spcPts val="1920"/>
              </a:lnSpc>
              <a:buNone/>
            </a:pPr>
            <a:r>
              <a:rPr lang="en-GB" sz="2800" b="1" dirty="0">
                <a:solidFill>
                  <a:schemeClr val="accent2">
                    <a:lumMod val="50000"/>
                  </a:schemeClr>
                </a:solidFill>
                <a:effectLst/>
                <a:latin typeface="+mn-lt"/>
                <a:ea typeface="Times New Roman" panose="02020603050405020304" pitchFamily="18" charset="0"/>
                <a:cs typeface="Times New Roman" panose="02020603050405020304" pitchFamily="18" charset="0"/>
              </a:rPr>
              <a:t>Puns in Shakespeare</a:t>
            </a:r>
          </a:p>
          <a:p>
            <a:pPr>
              <a:spcBef>
                <a:spcPts val="0"/>
              </a:spcBef>
              <a:buNone/>
            </a:pPr>
            <a:endParaRPr lang="en-GB" sz="2400" dirty="0">
              <a:effectLst/>
              <a:latin typeface="+mn-lt"/>
              <a:ea typeface="Calibri" panose="020F0502020204030204" pitchFamily="34" charset="0"/>
              <a:cs typeface="Times New Roman" panose="02020603050405020304" pitchFamily="18" charset="0"/>
            </a:endParaRPr>
          </a:p>
          <a:p>
            <a:pPr>
              <a:spcBef>
                <a:spcPts val="0"/>
              </a:spcBef>
              <a:buNone/>
            </a:pPr>
            <a:r>
              <a:rPr lang="en-GB" sz="2400" b="1" i="1" dirty="0">
                <a:solidFill>
                  <a:schemeClr val="accent2">
                    <a:lumMod val="50000"/>
                  </a:schemeClr>
                </a:solidFill>
                <a:effectLst/>
                <a:latin typeface="+mn-lt"/>
                <a:ea typeface="Times New Roman" panose="02020603050405020304" pitchFamily="18" charset="0"/>
                <a:cs typeface="Times New Roman" panose="02020603050405020304" pitchFamily="18" charset="0"/>
              </a:rPr>
              <a:t>Hamlet</a:t>
            </a:r>
            <a:r>
              <a:rPr lang="en-GB" sz="2400" dirty="0">
                <a:solidFill>
                  <a:srgbClr val="222222"/>
                </a:solidFill>
                <a:effectLst/>
                <a:latin typeface="+mn-lt"/>
                <a:ea typeface="Times New Roman" panose="02020603050405020304" pitchFamily="18" charset="0"/>
                <a:cs typeface="Times New Roman" panose="02020603050405020304" pitchFamily="18" charset="0"/>
              </a:rPr>
              <a:t> asks a gravedigger, who is standing in a grave, whose grave he is digging. </a:t>
            </a:r>
          </a:p>
          <a:p>
            <a:pPr>
              <a:spcBef>
                <a:spcPts val="0"/>
              </a:spcBef>
              <a:buNone/>
            </a:pPr>
            <a:r>
              <a:rPr lang="en-GB" sz="2400" dirty="0">
                <a:solidFill>
                  <a:srgbClr val="222222"/>
                </a:solidFill>
                <a:effectLst/>
                <a:latin typeface="+mn-lt"/>
                <a:ea typeface="Times New Roman" panose="02020603050405020304" pitchFamily="18" charset="0"/>
                <a:cs typeface="Times New Roman" panose="02020603050405020304" pitchFamily="18" charset="0"/>
              </a:rPr>
              <a:t>The gravedigger: </a:t>
            </a:r>
            <a:r>
              <a:rPr lang="en-GB" sz="2400" i="1" dirty="0">
                <a:solidFill>
                  <a:srgbClr val="222222"/>
                </a:solidFill>
                <a:effectLst/>
                <a:latin typeface="+mn-lt"/>
                <a:ea typeface="Times New Roman" panose="02020603050405020304" pitchFamily="18" charset="0"/>
                <a:cs typeface="Times New Roman" panose="02020603050405020304" pitchFamily="18" charset="0"/>
              </a:rPr>
              <a:t>Mine, Sir. </a:t>
            </a:r>
          </a:p>
          <a:p>
            <a:pPr>
              <a:spcBef>
                <a:spcPts val="0"/>
              </a:spcBef>
              <a:buNone/>
            </a:pPr>
            <a:r>
              <a:rPr lang="en-GB" sz="2400" dirty="0">
                <a:solidFill>
                  <a:srgbClr val="222222"/>
                </a:solidFill>
                <a:effectLst/>
                <a:latin typeface="+mn-lt"/>
                <a:ea typeface="Times New Roman" panose="02020603050405020304" pitchFamily="18" charset="0"/>
                <a:cs typeface="Times New Roman" panose="02020603050405020304" pitchFamily="18" charset="0"/>
              </a:rPr>
              <a:t>Hamlet: </a:t>
            </a:r>
            <a:r>
              <a:rPr lang="en-GB" sz="2400" i="1" dirty="0">
                <a:solidFill>
                  <a:srgbClr val="222222"/>
                </a:solidFill>
                <a:effectLst/>
                <a:latin typeface="+mn-lt"/>
                <a:ea typeface="Times New Roman" panose="02020603050405020304" pitchFamily="18" charset="0"/>
                <a:cs typeface="Times New Roman" panose="02020603050405020304" pitchFamily="18" charset="0"/>
              </a:rPr>
              <a:t>I think it be thine indeed, for thou </a:t>
            </a:r>
            <a:r>
              <a:rPr lang="en-GB" sz="2400" i="1" dirty="0" err="1">
                <a:solidFill>
                  <a:srgbClr val="222222"/>
                </a:solidFill>
                <a:effectLst/>
                <a:latin typeface="+mn-lt"/>
                <a:ea typeface="Times New Roman" panose="02020603050405020304" pitchFamily="18" charset="0"/>
                <a:cs typeface="Times New Roman" panose="02020603050405020304" pitchFamily="18" charset="0"/>
              </a:rPr>
              <a:t>liest</a:t>
            </a:r>
            <a:r>
              <a:rPr lang="en-GB" sz="2400" i="1" dirty="0">
                <a:solidFill>
                  <a:srgbClr val="222222"/>
                </a:solidFill>
                <a:effectLst/>
                <a:latin typeface="+mn-lt"/>
                <a:ea typeface="Times New Roman" panose="02020603050405020304" pitchFamily="18" charset="0"/>
                <a:cs typeface="Times New Roman" panose="02020603050405020304" pitchFamily="18" charset="0"/>
              </a:rPr>
              <a:t> in it.</a:t>
            </a:r>
            <a:endParaRPr lang="en-GB" sz="2400" b="1" i="1" dirty="0">
              <a:solidFill>
                <a:schemeClr val="accent2">
                  <a:lumMod val="50000"/>
                </a:schemeClr>
              </a:solidFill>
              <a:effectLst/>
              <a:latin typeface="+mn-lt"/>
              <a:ea typeface="Calibri" panose="020F0502020204030204" pitchFamily="34" charset="0"/>
              <a:cs typeface="Times New Roman" panose="02020603050405020304" pitchFamily="18" charset="0"/>
            </a:endParaRPr>
          </a:p>
          <a:p>
            <a:pPr>
              <a:spcBef>
                <a:spcPts val="0"/>
              </a:spcBef>
              <a:buNone/>
            </a:pPr>
            <a:endParaRPr lang="en-GB" sz="2400" b="1" i="1" dirty="0">
              <a:solidFill>
                <a:schemeClr val="accent2">
                  <a:lumMod val="50000"/>
                </a:schemeClr>
              </a:solidFill>
              <a:latin typeface="+mn-lt"/>
              <a:ea typeface="Calibri" panose="020F0502020204030204" pitchFamily="34" charset="0"/>
              <a:cs typeface="Times New Roman" panose="02020603050405020304" pitchFamily="18" charset="0"/>
            </a:endParaRPr>
          </a:p>
          <a:p>
            <a:pPr>
              <a:spcBef>
                <a:spcPts val="0"/>
              </a:spcBef>
              <a:buNone/>
            </a:pPr>
            <a:endParaRPr lang="en-GB" sz="2400" b="1" i="1" dirty="0">
              <a:solidFill>
                <a:schemeClr val="accent2">
                  <a:lumMod val="50000"/>
                </a:schemeClr>
              </a:solidFill>
              <a:effectLst/>
              <a:latin typeface="+mn-lt"/>
              <a:ea typeface="Calibri" panose="020F0502020204030204" pitchFamily="34" charset="0"/>
              <a:cs typeface="Times New Roman" panose="02020603050405020304" pitchFamily="18" charset="0"/>
            </a:endParaRPr>
          </a:p>
          <a:p>
            <a:pPr>
              <a:spcBef>
                <a:spcPts val="0"/>
              </a:spcBef>
              <a:buNone/>
            </a:pPr>
            <a:r>
              <a:rPr lang="en-GB" sz="2400" b="1" i="1" dirty="0">
                <a:solidFill>
                  <a:schemeClr val="accent2">
                    <a:lumMod val="50000"/>
                  </a:schemeClr>
                </a:solidFill>
                <a:effectLst/>
                <a:latin typeface="+mn-lt"/>
                <a:ea typeface="Calibri" panose="020F0502020204030204" pitchFamily="34" charset="0"/>
                <a:cs typeface="Times New Roman" panose="02020603050405020304" pitchFamily="18" charset="0"/>
              </a:rPr>
              <a:t>Richard III</a:t>
            </a:r>
            <a:endParaRPr lang="en-GB" sz="2400" dirty="0">
              <a:effectLst/>
              <a:latin typeface="+mn-lt"/>
              <a:ea typeface="Calibri" panose="020F0502020204030204" pitchFamily="34" charset="0"/>
              <a:cs typeface="Times New Roman" panose="02020603050405020304" pitchFamily="18" charset="0"/>
            </a:endParaRPr>
          </a:p>
          <a:p>
            <a:pPr>
              <a:spcBef>
                <a:spcPts val="0"/>
              </a:spcBef>
              <a:buNone/>
            </a:pPr>
            <a:r>
              <a:rPr lang="en-GB" sz="2400" i="1" dirty="0">
                <a:solidFill>
                  <a:srgbClr val="000000"/>
                </a:solidFill>
                <a:effectLst/>
                <a:latin typeface="+mn-lt"/>
                <a:ea typeface="Calibri" panose="020F0502020204030204" pitchFamily="34" charset="0"/>
                <a:cs typeface="Times New Roman" panose="02020603050405020304" pitchFamily="18" charset="0"/>
              </a:rPr>
              <a:t>Now is the winter of our discontent </a:t>
            </a:r>
          </a:p>
          <a:p>
            <a:pPr>
              <a:spcBef>
                <a:spcPts val="0"/>
              </a:spcBef>
              <a:buNone/>
            </a:pPr>
            <a:r>
              <a:rPr lang="en-GB" sz="2400" i="1" dirty="0">
                <a:solidFill>
                  <a:srgbClr val="000000"/>
                </a:solidFill>
                <a:latin typeface="+mn-lt"/>
                <a:ea typeface="Calibri" panose="020F0502020204030204" pitchFamily="34" charset="0"/>
                <a:cs typeface="Times New Roman" panose="02020603050405020304" pitchFamily="18" charset="0"/>
              </a:rPr>
              <a:t>M</a:t>
            </a:r>
            <a:r>
              <a:rPr lang="en-GB" sz="2400" i="1" dirty="0">
                <a:solidFill>
                  <a:srgbClr val="000000"/>
                </a:solidFill>
                <a:effectLst/>
                <a:latin typeface="+mn-lt"/>
                <a:ea typeface="Calibri" panose="020F0502020204030204" pitchFamily="34" charset="0"/>
                <a:cs typeface="Times New Roman" panose="02020603050405020304" pitchFamily="18" charset="0"/>
              </a:rPr>
              <a:t>ade glorious summer by this sun of York</a:t>
            </a:r>
          </a:p>
          <a:p>
            <a:pPr>
              <a:spcBef>
                <a:spcPts val="0"/>
              </a:spcBef>
              <a:buNone/>
            </a:pPr>
            <a:endParaRPr lang="en-GB" sz="2400" dirty="0">
              <a:solidFill>
                <a:srgbClr val="000000"/>
              </a:solidFill>
              <a:latin typeface="+mn-lt"/>
              <a:ea typeface="Calibri" panose="020F0502020204030204" pitchFamily="34" charset="0"/>
              <a:cs typeface="Times New Roman" panose="02020603050405020304" pitchFamily="18" charset="0"/>
            </a:endParaRPr>
          </a:p>
          <a:p>
            <a:pPr>
              <a:spcBef>
                <a:spcPts val="0"/>
              </a:spcBef>
              <a:buNone/>
            </a:pPr>
            <a:r>
              <a:rPr lang="en-GB" sz="2400" dirty="0">
                <a:solidFill>
                  <a:srgbClr val="000000"/>
                </a:solidFill>
                <a:effectLst/>
                <a:latin typeface="+mn-lt"/>
                <a:ea typeface="Calibri" panose="020F0502020204030204" pitchFamily="34" charset="0"/>
                <a:cs typeface="Times New Roman" panose="02020603050405020304" pitchFamily="18" charset="0"/>
              </a:rPr>
              <a:t> </a:t>
            </a:r>
            <a:endParaRPr lang="en-GB" sz="2400" b="1" i="1" dirty="0">
              <a:solidFill>
                <a:schemeClr val="accent2">
                  <a:lumMod val="50000"/>
                </a:schemeClr>
              </a:solidFill>
              <a:latin typeface="+mn-lt"/>
              <a:ea typeface="Calibri" panose="020F0502020204030204" pitchFamily="34" charset="0"/>
              <a:cs typeface="Times New Roman" panose="02020603050405020304" pitchFamily="18" charset="0"/>
            </a:endParaRPr>
          </a:p>
          <a:p>
            <a:pPr>
              <a:spcBef>
                <a:spcPts val="0"/>
              </a:spcBef>
              <a:buNone/>
            </a:pPr>
            <a:r>
              <a:rPr lang="en-GB" sz="2000" i="1" dirty="0">
                <a:solidFill>
                  <a:schemeClr val="accent2">
                    <a:lumMod val="50000"/>
                  </a:schemeClr>
                </a:solidFill>
                <a:effectLst/>
                <a:latin typeface="+mn-lt"/>
                <a:ea typeface="Calibri" panose="020F0502020204030204" pitchFamily="34" charset="0"/>
                <a:cs typeface="Times New Roman" panose="02020603050405020304" pitchFamily="18" charset="0"/>
              </a:rPr>
              <a:t>https://</a:t>
            </a:r>
            <a:r>
              <a:rPr lang="en-GB" sz="2000" i="1" dirty="0" err="1">
                <a:solidFill>
                  <a:schemeClr val="accent2">
                    <a:lumMod val="50000"/>
                  </a:schemeClr>
                </a:solidFill>
                <a:effectLst/>
                <a:latin typeface="+mn-lt"/>
                <a:ea typeface="Calibri" panose="020F0502020204030204" pitchFamily="34" charset="0"/>
                <a:cs typeface="Times New Roman" panose="02020603050405020304" pitchFamily="18" charset="0"/>
              </a:rPr>
              <a:t>nosweatshakespeare.com</a:t>
            </a:r>
            <a:r>
              <a:rPr lang="en-GB" sz="2000" i="1" dirty="0">
                <a:solidFill>
                  <a:schemeClr val="accent2">
                    <a:lumMod val="50000"/>
                  </a:schemeClr>
                </a:solidFill>
                <a:effectLst/>
                <a:latin typeface="+mn-lt"/>
                <a:ea typeface="Calibri" panose="020F0502020204030204" pitchFamily="34" charset="0"/>
                <a:cs typeface="Times New Roman" panose="02020603050405020304" pitchFamily="18" charset="0"/>
              </a:rPr>
              <a:t>/</a:t>
            </a:r>
            <a:r>
              <a:rPr lang="en-GB" sz="2000" i="1" dirty="0" err="1">
                <a:solidFill>
                  <a:schemeClr val="accent2">
                    <a:lumMod val="50000"/>
                  </a:schemeClr>
                </a:solidFill>
                <a:effectLst/>
                <a:latin typeface="+mn-lt"/>
                <a:ea typeface="Calibri" panose="020F0502020204030204" pitchFamily="34" charset="0"/>
                <a:cs typeface="Times New Roman" panose="02020603050405020304" pitchFamily="18" charset="0"/>
              </a:rPr>
              <a:t>shakespeare</a:t>
            </a:r>
            <a:r>
              <a:rPr lang="en-GB" sz="2000" i="1" dirty="0">
                <a:solidFill>
                  <a:schemeClr val="accent2">
                    <a:lumMod val="50000"/>
                  </a:schemeClr>
                </a:solidFill>
                <a:effectLst/>
                <a:latin typeface="+mn-lt"/>
                <a:ea typeface="Calibri" panose="020F0502020204030204" pitchFamily="34" charset="0"/>
                <a:cs typeface="Times New Roman" panose="02020603050405020304" pitchFamily="18" charset="0"/>
              </a:rPr>
              <a:t>-puns/</a:t>
            </a:r>
          </a:p>
        </p:txBody>
      </p:sp>
    </p:spTree>
    <p:extLst>
      <p:ext uri="{BB962C8B-B14F-4D97-AF65-F5344CB8AC3E}">
        <p14:creationId xmlns:p14="http://schemas.microsoft.com/office/powerpoint/2010/main" val="2724225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1127488"/>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lnSpc>
                <a:spcPts val="1920"/>
              </a:lnSpc>
              <a:buNone/>
            </a:pPr>
            <a:endParaRPr lang="en-GB" sz="2800" i="1" dirty="0">
              <a:solidFill>
                <a:schemeClr val="accent2">
                  <a:lumMod val="50000"/>
                </a:schemeClr>
              </a:solidFill>
              <a:latin typeface="+mn-lt"/>
              <a:ea typeface="Times New Roman" panose="02020603050405020304" pitchFamily="18" charset="0"/>
              <a:cs typeface="Times New Roman" panose="02020603050405020304" pitchFamily="18" charset="0"/>
            </a:endParaRPr>
          </a:p>
          <a:p>
            <a:pPr>
              <a:lnSpc>
                <a:spcPts val="1920"/>
              </a:lnSpc>
              <a:buNone/>
            </a:pPr>
            <a:r>
              <a:rPr lang="en-GB" sz="2800" b="1" dirty="0">
                <a:solidFill>
                  <a:schemeClr val="accent2">
                    <a:lumMod val="50000"/>
                  </a:schemeClr>
                </a:solidFill>
                <a:effectLst/>
                <a:latin typeface="+mn-lt"/>
                <a:ea typeface="Times New Roman" panose="02020603050405020304" pitchFamily="18" charset="0"/>
                <a:cs typeface="Times New Roman" panose="02020603050405020304" pitchFamily="18" charset="0"/>
              </a:rPr>
              <a:t>Puns in Shakespeare</a:t>
            </a:r>
          </a:p>
          <a:p>
            <a:pPr>
              <a:spcBef>
                <a:spcPts val="1200"/>
              </a:spcBef>
              <a:spcAft>
                <a:spcPts val="1200"/>
              </a:spcAft>
              <a:buNone/>
            </a:pPr>
            <a:endParaRPr lang="en-GB" sz="2000" dirty="0">
              <a:solidFill>
                <a:srgbClr val="222222"/>
              </a:solidFill>
              <a:latin typeface="+mn-lt"/>
              <a:ea typeface="Times New Roman" panose="02020603050405020304" pitchFamily="18" charset="0"/>
            </a:endParaRPr>
          </a:p>
        </p:txBody>
      </p:sp>
      <p:pic>
        <p:nvPicPr>
          <p:cNvPr id="2" name="Picture 1">
            <a:extLst>
              <a:ext uri="{FF2B5EF4-FFF2-40B4-BE49-F238E27FC236}">
                <a16:creationId xmlns:a16="http://schemas.microsoft.com/office/drawing/2014/main" id="{3C6F7F6D-632B-70F8-1DA7-29FBC5A061AB}"/>
              </a:ext>
            </a:extLst>
          </p:cNvPr>
          <p:cNvPicPr>
            <a:picLocks noChangeAspect="1"/>
          </p:cNvPicPr>
          <p:nvPr/>
        </p:nvPicPr>
        <p:blipFill>
          <a:blip r:embed="rId3"/>
          <a:stretch>
            <a:fillRect/>
          </a:stretch>
        </p:blipFill>
        <p:spPr>
          <a:xfrm>
            <a:off x="5773245" y="3477220"/>
            <a:ext cx="2870200" cy="2832100"/>
          </a:xfrm>
          <a:prstGeom prst="rect">
            <a:avLst/>
          </a:prstGeom>
        </p:spPr>
      </p:pic>
      <p:pic>
        <p:nvPicPr>
          <p:cNvPr id="3" name="Picture 2">
            <a:extLst>
              <a:ext uri="{FF2B5EF4-FFF2-40B4-BE49-F238E27FC236}">
                <a16:creationId xmlns:a16="http://schemas.microsoft.com/office/drawing/2014/main" id="{66A30D5E-8834-BCE6-56A5-2838EDFADD47}"/>
              </a:ext>
            </a:extLst>
          </p:cNvPr>
          <p:cNvPicPr>
            <a:picLocks noChangeAspect="1"/>
          </p:cNvPicPr>
          <p:nvPr/>
        </p:nvPicPr>
        <p:blipFill>
          <a:blip r:embed="rId4"/>
          <a:stretch>
            <a:fillRect/>
          </a:stretch>
        </p:blipFill>
        <p:spPr>
          <a:xfrm>
            <a:off x="468386" y="1676168"/>
            <a:ext cx="5087186" cy="3810479"/>
          </a:xfrm>
          <a:prstGeom prst="rect">
            <a:avLst/>
          </a:prstGeom>
        </p:spPr>
      </p:pic>
    </p:spTree>
    <p:extLst>
      <p:ext uri="{BB962C8B-B14F-4D97-AF65-F5344CB8AC3E}">
        <p14:creationId xmlns:p14="http://schemas.microsoft.com/office/powerpoint/2010/main" val="3640430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067D46-93BA-9B2F-D79D-B6C45571EE7D}"/>
              </a:ext>
            </a:extLst>
          </p:cNvPr>
          <p:cNvPicPr>
            <a:picLocks noChangeAspect="1"/>
          </p:cNvPicPr>
          <p:nvPr/>
        </p:nvPicPr>
        <p:blipFill>
          <a:blip r:embed="rId3"/>
          <a:stretch>
            <a:fillRect/>
          </a:stretch>
        </p:blipFill>
        <p:spPr>
          <a:xfrm>
            <a:off x="827584" y="332656"/>
            <a:ext cx="3960440" cy="3960440"/>
          </a:xfrm>
          <a:prstGeom prst="rect">
            <a:avLst/>
          </a:prstGeom>
        </p:spPr>
      </p:pic>
      <p:pic>
        <p:nvPicPr>
          <p:cNvPr id="3" name="Picture 2">
            <a:extLst>
              <a:ext uri="{FF2B5EF4-FFF2-40B4-BE49-F238E27FC236}">
                <a16:creationId xmlns:a16="http://schemas.microsoft.com/office/drawing/2014/main" id="{18069F34-FA27-EE6C-0604-FFECDA14F041}"/>
              </a:ext>
            </a:extLst>
          </p:cNvPr>
          <p:cNvPicPr>
            <a:picLocks noChangeAspect="1"/>
          </p:cNvPicPr>
          <p:nvPr/>
        </p:nvPicPr>
        <p:blipFill>
          <a:blip r:embed="rId4"/>
          <a:stretch>
            <a:fillRect/>
          </a:stretch>
        </p:blipFill>
        <p:spPr>
          <a:xfrm>
            <a:off x="2987824" y="3645023"/>
            <a:ext cx="4896544" cy="2742065"/>
          </a:xfrm>
          <a:prstGeom prst="rect">
            <a:avLst/>
          </a:prstGeom>
        </p:spPr>
      </p:pic>
    </p:spTree>
    <p:extLst>
      <p:ext uri="{BB962C8B-B14F-4D97-AF65-F5344CB8AC3E}">
        <p14:creationId xmlns:p14="http://schemas.microsoft.com/office/powerpoint/2010/main" val="3159267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729F67-5CCD-AE6A-8101-256FB4F87EF6}"/>
              </a:ext>
            </a:extLst>
          </p:cNvPr>
          <p:cNvPicPr>
            <a:picLocks noChangeAspect="1"/>
          </p:cNvPicPr>
          <p:nvPr/>
        </p:nvPicPr>
        <p:blipFill>
          <a:blip r:embed="rId3"/>
          <a:stretch>
            <a:fillRect/>
          </a:stretch>
        </p:blipFill>
        <p:spPr>
          <a:xfrm>
            <a:off x="971600" y="836712"/>
            <a:ext cx="4726456" cy="3384376"/>
          </a:xfrm>
          <a:prstGeom prst="rect">
            <a:avLst/>
          </a:prstGeom>
        </p:spPr>
      </p:pic>
      <p:pic>
        <p:nvPicPr>
          <p:cNvPr id="3" name="Picture 2">
            <a:extLst>
              <a:ext uri="{FF2B5EF4-FFF2-40B4-BE49-F238E27FC236}">
                <a16:creationId xmlns:a16="http://schemas.microsoft.com/office/drawing/2014/main" id="{43B85483-7C07-09BB-5ADA-112F9981CE99}"/>
              </a:ext>
            </a:extLst>
          </p:cNvPr>
          <p:cNvPicPr>
            <a:picLocks noChangeAspect="1"/>
          </p:cNvPicPr>
          <p:nvPr/>
        </p:nvPicPr>
        <p:blipFill>
          <a:blip r:embed="rId4"/>
          <a:stretch>
            <a:fillRect/>
          </a:stretch>
        </p:blipFill>
        <p:spPr>
          <a:xfrm>
            <a:off x="4355976" y="3501008"/>
            <a:ext cx="4392488" cy="3145238"/>
          </a:xfrm>
          <a:prstGeom prst="rect">
            <a:avLst/>
          </a:prstGeom>
        </p:spPr>
      </p:pic>
    </p:spTree>
    <p:extLst>
      <p:ext uri="{BB962C8B-B14F-4D97-AF65-F5344CB8AC3E}">
        <p14:creationId xmlns:p14="http://schemas.microsoft.com/office/powerpoint/2010/main" val="533772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6150466"/>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None/>
            </a:pPr>
            <a:r>
              <a:rPr lang="en-GB" sz="2800" b="1" dirty="0" err="1">
                <a:solidFill>
                  <a:schemeClr val="accent2">
                    <a:lumMod val="50000"/>
                  </a:schemeClr>
                </a:solidFill>
                <a:effectLst/>
                <a:latin typeface="+mn-lt"/>
                <a:ea typeface="Calibri" panose="020F0502020204030204" pitchFamily="34" charset="0"/>
                <a:cs typeface="Times New Roman" panose="02020603050405020304" pitchFamily="18" charset="0"/>
              </a:rPr>
              <a:t>Holorimes</a:t>
            </a:r>
            <a:endParaRPr lang="en-GB" sz="1800" dirty="0">
              <a:solidFill>
                <a:srgbClr val="455060"/>
              </a:solidFill>
              <a:effectLst/>
              <a:latin typeface="Open Sans" panose="020B0606030504020204" pitchFamily="34" charset="0"/>
              <a:ea typeface="Times New Roman" panose="02020603050405020304" pitchFamily="18" charset="0"/>
              <a:cs typeface="Times New Roman" panose="02020603050405020304" pitchFamily="18" charset="0"/>
            </a:endParaRPr>
          </a:p>
          <a:p>
            <a:pPr>
              <a:lnSpc>
                <a:spcPct val="107000"/>
              </a:lnSpc>
              <a:spcAft>
                <a:spcPts val="800"/>
              </a:spcAft>
              <a:buNone/>
            </a:pPr>
            <a:r>
              <a:rPr lang="fr-FR" sz="2400" b="1" kern="100" dirty="0">
                <a:effectLst/>
                <a:latin typeface="+mn-lt"/>
                <a:ea typeface="SimHei" panose="02010609060101010101" pitchFamily="49" charset="-122"/>
                <a:cs typeface="Times New Roman" panose="02020603050405020304" pitchFamily="18" charset="0"/>
              </a:rPr>
              <a:t>Luc Étienne</a:t>
            </a:r>
            <a:endParaRPr lang="en-GB" sz="2400" kern="100" dirty="0">
              <a:effectLst/>
              <a:latin typeface="+mn-lt"/>
              <a:ea typeface="SimHei" panose="02010609060101010101" pitchFamily="49" charset="-122"/>
              <a:cs typeface="Times New Roman" panose="02020603050405020304" pitchFamily="18" charset="0"/>
            </a:endParaRPr>
          </a:p>
          <a:p>
            <a:pPr>
              <a:lnSpc>
                <a:spcPct val="107000"/>
              </a:lnSpc>
              <a:spcAft>
                <a:spcPts val="800"/>
              </a:spcAft>
              <a:buNone/>
            </a:pPr>
            <a:r>
              <a:rPr lang="fr-FR" sz="2400" kern="100" dirty="0">
                <a:effectLst/>
                <a:latin typeface="+mn-lt"/>
                <a:ea typeface="SimHei" panose="02010609060101010101" pitchFamily="49" charset="-122"/>
                <a:cs typeface="Times New Roman" panose="02020603050405020304" pitchFamily="18" charset="0"/>
              </a:rPr>
              <a:t>« </a:t>
            </a:r>
            <a:r>
              <a:rPr lang="fr-FR" sz="2400" i="1" kern="100" dirty="0">
                <a:effectLst/>
                <a:latin typeface="+mn-lt"/>
                <a:ea typeface="SimHei" panose="02010609060101010101" pitchFamily="49" charset="-122"/>
                <a:cs typeface="Times New Roman" panose="02020603050405020304" pitchFamily="18" charset="0"/>
              </a:rPr>
              <a:t>Danse, prélat ! L'abbé t'apprit l'air en plain-chant !</a:t>
            </a:r>
            <a:br>
              <a:rPr lang="fr-FR" sz="2400" kern="100" dirty="0">
                <a:effectLst/>
                <a:latin typeface="+mn-lt"/>
                <a:ea typeface="SimHei" panose="02010609060101010101" pitchFamily="49" charset="-122"/>
                <a:cs typeface="Times New Roman" panose="02020603050405020304" pitchFamily="18" charset="0"/>
              </a:rPr>
            </a:br>
            <a:r>
              <a:rPr lang="fr-FR" sz="2400" i="1" kern="100" dirty="0">
                <a:effectLst/>
                <a:latin typeface="+mn-lt"/>
                <a:ea typeface="SimHei" panose="02010609060101010101" pitchFamily="49" charset="-122"/>
                <a:cs typeface="Times New Roman" panose="02020603050405020304" pitchFamily="18" charset="0"/>
              </a:rPr>
              <a:t>Dans ce pré-là, la bête a pris l'air en pleins champs.</a:t>
            </a:r>
            <a:r>
              <a:rPr lang="fr-FR" sz="2400" kern="100" dirty="0">
                <a:effectLst/>
                <a:latin typeface="+mn-lt"/>
                <a:ea typeface="SimHei" panose="02010609060101010101" pitchFamily="49" charset="-122"/>
                <a:cs typeface="Times New Roman" panose="02020603050405020304" pitchFamily="18" charset="0"/>
              </a:rPr>
              <a:t> » </a:t>
            </a:r>
            <a:endParaRPr lang="en-GB" sz="2400" kern="100" dirty="0">
              <a:effectLst/>
              <a:latin typeface="+mn-lt"/>
              <a:ea typeface="SimHei" panose="02010609060101010101" pitchFamily="49" charset="-122"/>
              <a:cs typeface="Times New Roman" panose="02020603050405020304" pitchFamily="18" charset="0"/>
            </a:endParaRPr>
          </a:p>
          <a:p>
            <a:pPr>
              <a:lnSpc>
                <a:spcPct val="107000"/>
              </a:lnSpc>
              <a:spcAft>
                <a:spcPts val="800"/>
              </a:spcAft>
              <a:buNone/>
            </a:pPr>
            <a:r>
              <a:rPr lang="fr-FR" sz="2400" kern="100" dirty="0">
                <a:effectLst/>
                <a:latin typeface="+mn-lt"/>
                <a:ea typeface="SimHei" panose="02010609060101010101" pitchFamily="49" charset="-122"/>
                <a:cs typeface="Times New Roman" panose="02020603050405020304" pitchFamily="18" charset="0"/>
              </a:rPr>
              <a:t> </a:t>
            </a:r>
            <a:endParaRPr lang="en-GB" sz="2400" kern="100" dirty="0">
              <a:effectLst/>
              <a:latin typeface="+mn-lt"/>
              <a:ea typeface="SimHei" panose="02010609060101010101" pitchFamily="49" charset="-122"/>
              <a:cs typeface="Times New Roman" panose="02020603050405020304" pitchFamily="18" charset="0"/>
            </a:endParaRPr>
          </a:p>
          <a:p>
            <a:pPr>
              <a:lnSpc>
                <a:spcPct val="107000"/>
              </a:lnSpc>
              <a:spcAft>
                <a:spcPts val="800"/>
              </a:spcAft>
              <a:buNone/>
            </a:pPr>
            <a:r>
              <a:rPr lang="fr-FR" sz="2400" b="1" kern="100" dirty="0">
                <a:effectLst/>
                <a:latin typeface="+mn-lt"/>
                <a:ea typeface="SimHei" panose="02010609060101010101" pitchFamily="49" charset="-122"/>
                <a:cs typeface="Times New Roman" panose="02020603050405020304" pitchFamily="18" charset="0"/>
              </a:rPr>
              <a:t>Jacques Prévert</a:t>
            </a:r>
            <a:endParaRPr lang="en-GB" sz="2400" kern="100" dirty="0">
              <a:effectLst/>
              <a:latin typeface="+mn-lt"/>
              <a:ea typeface="SimHei" panose="02010609060101010101" pitchFamily="49" charset="-122"/>
              <a:cs typeface="Times New Roman" panose="02020603050405020304" pitchFamily="18" charset="0"/>
            </a:endParaRPr>
          </a:p>
          <a:p>
            <a:pPr>
              <a:lnSpc>
                <a:spcPct val="107000"/>
              </a:lnSpc>
              <a:spcAft>
                <a:spcPts val="800"/>
              </a:spcAft>
              <a:buNone/>
            </a:pPr>
            <a:r>
              <a:rPr lang="fr-FR" sz="2400" kern="100" dirty="0">
                <a:effectLst/>
                <a:latin typeface="+mn-lt"/>
                <a:ea typeface="SimHei" panose="02010609060101010101" pitchFamily="49" charset="-122"/>
                <a:cs typeface="Times New Roman" panose="02020603050405020304" pitchFamily="18" charset="0"/>
              </a:rPr>
              <a:t>« </a:t>
            </a:r>
            <a:r>
              <a:rPr lang="fr-FR" sz="2400" i="1" kern="100" dirty="0">
                <a:effectLst/>
                <a:latin typeface="+mn-lt"/>
                <a:ea typeface="SimHei" panose="02010609060101010101" pitchFamily="49" charset="-122"/>
                <a:cs typeface="Times New Roman" panose="02020603050405020304" pitchFamily="18" charset="0"/>
              </a:rPr>
              <a:t>Dans ces bois automnaux, graves et romantiques,</a:t>
            </a:r>
            <a:br>
              <a:rPr lang="fr-FR" sz="2400" kern="100" dirty="0">
                <a:effectLst/>
                <a:latin typeface="+mn-lt"/>
                <a:ea typeface="SimHei" panose="02010609060101010101" pitchFamily="49" charset="-122"/>
                <a:cs typeface="Times New Roman" panose="02020603050405020304" pitchFamily="18" charset="0"/>
              </a:rPr>
            </a:br>
            <a:r>
              <a:rPr lang="fr-FR" sz="2400" i="1" kern="100" dirty="0">
                <a:effectLst/>
                <a:latin typeface="+mn-lt"/>
                <a:ea typeface="SimHei" panose="02010609060101010101" pitchFamily="49" charset="-122"/>
                <a:cs typeface="Times New Roman" panose="02020603050405020304" pitchFamily="18" charset="0"/>
              </a:rPr>
              <a:t>Danse et bois aux tonneaux, graves et rhums antiques.</a:t>
            </a:r>
            <a:r>
              <a:rPr lang="fr-FR" sz="2400" kern="100" dirty="0">
                <a:effectLst/>
                <a:latin typeface="+mn-lt"/>
                <a:ea typeface="SimHei" panose="02010609060101010101" pitchFamily="49" charset="-122"/>
                <a:cs typeface="Times New Roman" panose="02020603050405020304" pitchFamily="18" charset="0"/>
              </a:rPr>
              <a:t> » </a:t>
            </a:r>
            <a:endParaRPr lang="en-GB" sz="2400" kern="100" dirty="0">
              <a:effectLst/>
              <a:latin typeface="+mn-lt"/>
              <a:ea typeface="SimHei" panose="02010609060101010101" pitchFamily="49" charset="-122"/>
              <a:cs typeface="Times New Roman" panose="02020603050405020304" pitchFamily="18" charset="0"/>
            </a:endParaRPr>
          </a:p>
          <a:p>
            <a:pPr>
              <a:lnSpc>
                <a:spcPct val="107000"/>
              </a:lnSpc>
              <a:spcAft>
                <a:spcPts val="800"/>
              </a:spcAft>
              <a:buNone/>
            </a:pPr>
            <a:r>
              <a:rPr lang="en-GB" sz="2400" b="1" kern="100" dirty="0">
                <a:effectLst/>
                <a:latin typeface="+mn-lt"/>
                <a:ea typeface="SimHei" panose="02010609060101010101" pitchFamily="49" charset="-122"/>
                <a:cs typeface="Times New Roman" panose="02020603050405020304" pitchFamily="18" charset="0"/>
              </a:rPr>
              <a:t> </a:t>
            </a:r>
            <a:endParaRPr lang="en-GB" sz="2400" kern="100" dirty="0">
              <a:effectLst/>
              <a:latin typeface="+mn-lt"/>
              <a:ea typeface="SimHei" panose="02010609060101010101" pitchFamily="49" charset="-122"/>
              <a:cs typeface="Times New Roman" panose="02020603050405020304" pitchFamily="18" charset="0"/>
            </a:endParaRPr>
          </a:p>
          <a:p>
            <a:pPr>
              <a:lnSpc>
                <a:spcPct val="107000"/>
              </a:lnSpc>
              <a:spcAft>
                <a:spcPts val="800"/>
              </a:spcAft>
              <a:buNone/>
            </a:pPr>
            <a:r>
              <a:rPr lang="en-GB" sz="2400" b="1" kern="100" dirty="0">
                <a:effectLst/>
                <a:latin typeface="+mn-lt"/>
                <a:ea typeface="SimHei" panose="02010609060101010101" pitchFamily="49" charset="-122"/>
                <a:cs typeface="Times New Roman" panose="02020603050405020304" pitchFamily="18" charset="0"/>
              </a:rPr>
              <a:t>Louise de Vilmorin</a:t>
            </a:r>
            <a:endParaRPr lang="en-GB" sz="2400" kern="100" dirty="0">
              <a:effectLst/>
              <a:latin typeface="+mn-lt"/>
              <a:ea typeface="SimHei" panose="02010609060101010101" pitchFamily="49" charset="-122"/>
              <a:cs typeface="Times New Roman" panose="02020603050405020304" pitchFamily="18" charset="0"/>
            </a:endParaRPr>
          </a:p>
          <a:p>
            <a:pPr>
              <a:lnSpc>
                <a:spcPct val="107000"/>
              </a:lnSpc>
              <a:spcAft>
                <a:spcPts val="800"/>
              </a:spcAft>
              <a:buNone/>
            </a:pPr>
            <a:r>
              <a:rPr lang="fr-FR" sz="2400" kern="100" dirty="0">
                <a:effectLst/>
                <a:latin typeface="+mn-lt"/>
                <a:ea typeface="SimHei" panose="02010609060101010101" pitchFamily="49" charset="-122"/>
                <a:cs typeface="Times New Roman" panose="02020603050405020304" pitchFamily="18" charset="0"/>
              </a:rPr>
              <a:t>« </a:t>
            </a:r>
            <a:r>
              <a:rPr lang="fr-FR" sz="2400" i="1" kern="100" dirty="0">
                <a:effectLst/>
                <a:latin typeface="+mn-lt"/>
                <a:ea typeface="SimHei" panose="02010609060101010101" pitchFamily="49" charset="-122"/>
                <a:cs typeface="Times New Roman" panose="02020603050405020304" pitchFamily="18" charset="0"/>
              </a:rPr>
              <a:t>Étonnamment monotone et lasse</a:t>
            </a:r>
            <a:br>
              <a:rPr lang="fr-FR" sz="2400" kern="100" dirty="0">
                <a:effectLst/>
                <a:latin typeface="+mn-lt"/>
                <a:ea typeface="SimHei" panose="02010609060101010101" pitchFamily="49" charset="-122"/>
                <a:cs typeface="Times New Roman" panose="02020603050405020304" pitchFamily="18" charset="0"/>
              </a:rPr>
            </a:br>
            <a:r>
              <a:rPr lang="fr-FR" sz="2400" i="1" kern="100" dirty="0">
                <a:effectLst/>
                <a:latin typeface="+mn-lt"/>
                <a:ea typeface="SimHei" panose="02010609060101010101" pitchFamily="49" charset="-122"/>
                <a:cs typeface="Times New Roman" panose="02020603050405020304" pitchFamily="18" charset="0"/>
              </a:rPr>
              <a:t>Est ton âme en mon automne, hélas !</a:t>
            </a:r>
            <a:r>
              <a:rPr lang="fr-FR" sz="2400" kern="100" dirty="0">
                <a:effectLst/>
                <a:latin typeface="+mn-lt"/>
                <a:ea typeface="SimHei" panose="02010609060101010101" pitchFamily="49" charset="-122"/>
                <a:cs typeface="Times New Roman" panose="02020603050405020304" pitchFamily="18" charset="0"/>
              </a:rPr>
              <a:t> </a:t>
            </a:r>
            <a:r>
              <a:rPr lang="fr-FR" sz="2400" kern="100">
                <a:effectLst/>
                <a:latin typeface="+mn-lt"/>
                <a:ea typeface="SimHei" panose="02010609060101010101" pitchFamily="49" charset="-122"/>
                <a:cs typeface="Times New Roman" panose="02020603050405020304" pitchFamily="18" charset="0"/>
              </a:rPr>
              <a:t>»</a:t>
            </a:r>
            <a:endParaRPr lang="en-GB" sz="2400" kern="100" dirty="0">
              <a:effectLst/>
              <a:latin typeface="+mn-lt"/>
              <a:ea typeface="SimHe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490303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6149376"/>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None/>
            </a:pPr>
            <a:r>
              <a:rPr lang="en-GB" sz="2800" b="1" dirty="0" err="1">
                <a:solidFill>
                  <a:schemeClr val="accent2">
                    <a:lumMod val="50000"/>
                  </a:schemeClr>
                </a:solidFill>
                <a:effectLst/>
                <a:latin typeface="+mn-lt"/>
                <a:ea typeface="Calibri" panose="020F0502020204030204" pitchFamily="34" charset="0"/>
                <a:cs typeface="Times New Roman" panose="02020603050405020304" pitchFamily="18" charset="0"/>
              </a:rPr>
              <a:t>Holorimes</a:t>
            </a:r>
            <a:endParaRPr lang="en-GB" sz="1800" dirty="0">
              <a:solidFill>
                <a:srgbClr val="455060"/>
              </a:solidFill>
              <a:effectLst/>
              <a:latin typeface="Open Sans" panose="020B0606030504020204" pitchFamily="34" charset="0"/>
              <a:ea typeface="Times New Roman" panose="02020603050405020304" pitchFamily="18" charset="0"/>
              <a:cs typeface="Times New Roman" panose="02020603050405020304" pitchFamily="18" charset="0"/>
            </a:endParaRPr>
          </a:p>
          <a:p>
            <a:pPr>
              <a:buNone/>
            </a:pPr>
            <a:r>
              <a:rPr lang="en-GB" sz="2400" dirty="0">
                <a:solidFill>
                  <a:srgbClr val="455060"/>
                </a:solidFill>
                <a:effectLst/>
                <a:latin typeface="+mn-lt"/>
                <a:ea typeface="Times New Roman" panose="02020603050405020304" pitchFamily="18" charset="0"/>
                <a:cs typeface="Times New Roman" panose="02020603050405020304" pitchFamily="18" charset="0"/>
              </a:rPr>
              <a:t>1.</a:t>
            </a:r>
            <a:r>
              <a:rPr lang="en-GB" sz="2400" i="1" dirty="0">
                <a:solidFill>
                  <a:srgbClr val="455060"/>
                </a:solidFill>
                <a:effectLst/>
                <a:latin typeface="+mn-lt"/>
                <a:ea typeface="Times New Roman" panose="02020603050405020304" pitchFamily="18" charset="0"/>
                <a:cs typeface="Times New Roman" panose="02020603050405020304" pitchFamily="18" charset="0"/>
              </a:rPr>
              <a:t> Les petits pois </a:t>
            </a:r>
            <a:r>
              <a:rPr lang="en-GB" sz="2400" i="1" dirty="0" err="1">
                <a:solidFill>
                  <a:srgbClr val="455060"/>
                </a:solidFill>
                <a:effectLst/>
                <a:latin typeface="+mn-lt"/>
                <a:ea typeface="Times New Roman" panose="02020603050405020304" pitchFamily="18" charset="0"/>
                <a:cs typeface="Times New Roman" panose="02020603050405020304" pitchFamily="18" charset="0"/>
              </a:rPr>
              <a:t>sont</a:t>
            </a:r>
            <a:r>
              <a:rPr lang="en-GB" sz="2400" i="1" dirty="0">
                <a:solidFill>
                  <a:srgbClr val="455060"/>
                </a:solidFill>
                <a:effectLst/>
                <a:latin typeface="+mn-lt"/>
                <a:ea typeface="Times New Roman" panose="02020603050405020304" pitchFamily="18" charset="0"/>
                <a:cs typeface="Times New Roman" panose="02020603050405020304" pitchFamily="18" charset="0"/>
              </a:rPr>
              <a:t> rouges</a:t>
            </a:r>
            <a:r>
              <a:rPr lang="en-GB" sz="2400" dirty="0">
                <a:solidFill>
                  <a:srgbClr val="455060"/>
                </a:solidFill>
                <a:effectLst/>
                <a:latin typeface="+mn-lt"/>
                <a:ea typeface="Times New Roman" panose="02020603050405020304" pitchFamily="18" charset="0"/>
                <a:cs typeface="Times New Roman" panose="02020603050405020304" pitchFamily="18" charset="0"/>
              </a:rPr>
              <a:t> ('Peas are red') is a pun on </a:t>
            </a:r>
            <a:r>
              <a:rPr lang="en-GB" sz="2400" i="1" dirty="0">
                <a:solidFill>
                  <a:srgbClr val="455060"/>
                </a:solidFill>
                <a:effectLst/>
                <a:latin typeface="+mn-lt"/>
                <a:ea typeface="Times New Roman" panose="02020603050405020304" pitchFamily="18" charset="0"/>
                <a:cs typeface="Times New Roman" panose="02020603050405020304" pitchFamily="18" charset="0"/>
              </a:rPr>
              <a:t>Les petits </a:t>
            </a:r>
            <a:r>
              <a:rPr lang="en-GB" sz="2400" i="1" dirty="0" err="1">
                <a:solidFill>
                  <a:srgbClr val="455060"/>
                </a:solidFill>
                <a:effectLst/>
                <a:latin typeface="+mn-lt"/>
                <a:ea typeface="Times New Roman" panose="02020603050405020304" pitchFamily="18" charset="0"/>
                <a:cs typeface="Times New Roman" panose="02020603050405020304" pitchFamily="18" charset="0"/>
              </a:rPr>
              <a:t>poissons</a:t>
            </a:r>
            <a:r>
              <a:rPr lang="en-GB" sz="2400" i="1" dirty="0">
                <a:solidFill>
                  <a:srgbClr val="455060"/>
                </a:solidFill>
                <a:effectLst/>
                <a:latin typeface="+mn-lt"/>
                <a:ea typeface="Times New Roman" panose="02020603050405020304" pitchFamily="18" charset="0"/>
                <a:cs typeface="Times New Roman" panose="02020603050405020304" pitchFamily="18" charset="0"/>
              </a:rPr>
              <a:t> rouges</a:t>
            </a:r>
            <a:r>
              <a:rPr lang="en-GB" sz="2400" dirty="0">
                <a:solidFill>
                  <a:srgbClr val="455060"/>
                </a:solidFill>
                <a:effectLst/>
                <a:latin typeface="+mn-lt"/>
                <a:ea typeface="Times New Roman" panose="02020603050405020304" pitchFamily="18" charset="0"/>
                <a:cs typeface="Times New Roman" panose="02020603050405020304" pitchFamily="18" charset="0"/>
              </a:rPr>
              <a:t> ('Little red fish')</a:t>
            </a:r>
            <a:br>
              <a:rPr lang="en-GB" sz="2400" i="1" dirty="0">
                <a:solidFill>
                  <a:srgbClr val="455060"/>
                </a:solidFill>
                <a:effectLst/>
                <a:latin typeface="+mn-lt"/>
                <a:ea typeface="Times New Roman" panose="02020603050405020304" pitchFamily="18" charset="0"/>
                <a:cs typeface="Times New Roman" panose="02020603050405020304" pitchFamily="18" charset="0"/>
              </a:rPr>
            </a:br>
            <a:br>
              <a:rPr lang="en-GB" sz="2400" i="1" dirty="0">
                <a:solidFill>
                  <a:srgbClr val="455060"/>
                </a:solidFill>
                <a:effectLst/>
                <a:latin typeface="+mn-lt"/>
                <a:ea typeface="Times New Roman" panose="02020603050405020304" pitchFamily="18" charset="0"/>
                <a:cs typeface="Times New Roman" panose="02020603050405020304" pitchFamily="18" charset="0"/>
              </a:rPr>
            </a:br>
            <a:r>
              <a:rPr lang="en-GB" sz="2400" i="1" dirty="0">
                <a:solidFill>
                  <a:srgbClr val="455060"/>
                </a:solidFill>
                <a:effectLst/>
                <a:latin typeface="+mn-lt"/>
                <a:ea typeface="Times New Roman" panose="02020603050405020304" pitchFamily="18" charset="0"/>
                <a:cs typeface="Times New Roman" panose="02020603050405020304" pitchFamily="18" charset="0"/>
              </a:rPr>
              <a:t>2. </a:t>
            </a:r>
            <a:r>
              <a:rPr lang="en-GB" sz="2400" i="1" dirty="0" err="1">
                <a:solidFill>
                  <a:srgbClr val="455060"/>
                </a:solidFill>
                <a:effectLst/>
                <a:latin typeface="+mn-lt"/>
                <a:ea typeface="Times New Roman" panose="02020603050405020304" pitchFamily="18" charset="0"/>
                <a:cs typeface="Times New Roman" panose="02020603050405020304" pitchFamily="18" charset="0"/>
              </a:rPr>
              <a:t>À</a:t>
            </a:r>
            <a:r>
              <a:rPr lang="en-GB" sz="2400" i="1" dirty="0">
                <a:solidFill>
                  <a:srgbClr val="455060"/>
                </a:solidFill>
                <a:effectLst/>
                <a:latin typeface="+mn-lt"/>
                <a:ea typeface="Times New Roman" panose="02020603050405020304" pitchFamily="18" charset="0"/>
                <a:cs typeface="Times New Roman" panose="02020603050405020304" pitchFamily="18" charset="0"/>
              </a:rPr>
              <a:t> deux mains </a:t>
            </a:r>
            <a:r>
              <a:rPr lang="en-GB" sz="2400" dirty="0">
                <a:solidFill>
                  <a:srgbClr val="455060"/>
                </a:solidFill>
                <a:effectLst/>
                <a:latin typeface="+mn-lt"/>
                <a:ea typeface="Times New Roman" panose="02020603050405020304" pitchFamily="18" charset="0"/>
                <a:cs typeface="Times New Roman" panose="02020603050405020304" pitchFamily="18" charset="0"/>
              </a:rPr>
              <a:t>('By/at two hands') is a pun on </a:t>
            </a:r>
            <a:r>
              <a:rPr lang="en-GB" sz="2400" i="1" dirty="0" err="1">
                <a:solidFill>
                  <a:srgbClr val="455060"/>
                </a:solidFill>
                <a:effectLst/>
                <a:latin typeface="+mn-lt"/>
                <a:ea typeface="Times New Roman" panose="02020603050405020304" pitchFamily="18" charset="0"/>
                <a:cs typeface="Times New Roman" panose="02020603050405020304" pitchFamily="18" charset="0"/>
              </a:rPr>
              <a:t>À</a:t>
            </a:r>
            <a:r>
              <a:rPr lang="en-GB" sz="2400" i="1" dirty="0">
                <a:solidFill>
                  <a:srgbClr val="455060"/>
                </a:solidFill>
                <a:effectLst/>
                <a:latin typeface="+mn-lt"/>
                <a:ea typeface="Times New Roman" panose="02020603050405020304" pitchFamily="18" charset="0"/>
                <a:cs typeface="Times New Roman" panose="02020603050405020304" pitchFamily="18" charset="0"/>
              </a:rPr>
              <a:t> </a:t>
            </a:r>
            <a:r>
              <a:rPr lang="en-GB" sz="2400" i="1" dirty="0" err="1">
                <a:solidFill>
                  <a:srgbClr val="455060"/>
                </a:solidFill>
                <a:effectLst/>
                <a:latin typeface="+mn-lt"/>
                <a:ea typeface="Times New Roman" panose="02020603050405020304" pitchFamily="18" charset="0"/>
                <a:cs typeface="Times New Roman" panose="02020603050405020304" pitchFamily="18" charset="0"/>
              </a:rPr>
              <a:t>demain</a:t>
            </a:r>
            <a:r>
              <a:rPr lang="en-GB" sz="2400" dirty="0">
                <a:solidFill>
                  <a:srgbClr val="455060"/>
                </a:solidFill>
                <a:effectLst/>
                <a:latin typeface="+mn-lt"/>
                <a:ea typeface="Times New Roman" panose="02020603050405020304" pitchFamily="18" charset="0"/>
                <a:cs typeface="Times New Roman" panose="02020603050405020304" pitchFamily="18" charset="0"/>
              </a:rPr>
              <a:t> ('until tomorrow')</a:t>
            </a:r>
            <a:br>
              <a:rPr lang="en-GB" sz="2400" dirty="0">
                <a:solidFill>
                  <a:srgbClr val="455060"/>
                </a:solidFill>
                <a:effectLst/>
                <a:latin typeface="+mn-lt"/>
                <a:ea typeface="Times New Roman" panose="02020603050405020304" pitchFamily="18" charset="0"/>
                <a:cs typeface="Times New Roman" panose="02020603050405020304" pitchFamily="18" charset="0"/>
              </a:rPr>
            </a:br>
            <a:br>
              <a:rPr lang="en-GB" sz="2400" dirty="0">
                <a:solidFill>
                  <a:srgbClr val="455060"/>
                </a:solidFill>
                <a:effectLst/>
                <a:latin typeface="+mn-lt"/>
                <a:ea typeface="Times New Roman" panose="02020603050405020304" pitchFamily="18" charset="0"/>
                <a:cs typeface="Times New Roman" panose="02020603050405020304" pitchFamily="18" charset="0"/>
              </a:rPr>
            </a:br>
            <a:r>
              <a:rPr lang="en-GB" sz="2400" dirty="0">
                <a:solidFill>
                  <a:srgbClr val="455060"/>
                </a:solidFill>
                <a:effectLst/>
                <a:latin typeface="+mn-lt"/>
                <a:ea typeface="Times New Roman" panose="02020603050405020304" pitchFamily="18" charset="0"/>
                <a:cs typeface="Times New Roman" panose="02020603050405020304" pitchFamily="18" charset="0"/>
              </a:rPr>
              <a:t>3. </a:t>
            </a:r>
            <a:r>
              <a:rPr lang="en-GB" sz="2400" i="1" dirty="0" err="1">
                <a:solidFill>
                  <a:srgbClr val="455060"/>
                </a:solidFill>
                <a:effectLst/>
                <a:latin typeface="+mn-lt"/>
                <a:ea typeface="Times New Roman" panose="02020603050405020304" pitchFamily="18" charset="0"/>
                <a:cs typeface="Times New Roman" panose="02020603050405020304" pitchFamily="18" charset="0"/>
              </a:rPr>
              <a:t>À</a:t>
            </a:r>
            <a:r>
              <a:rPr lang="en-GB" sz="2400" i="1" dirty="0">
                <a:solidFill>
                  <a:srgbClr val="455060"/>
                </a:solidFill>
                <a:effectLst/>
                <a:latin typeface="+mn-lt"/>
                <a:ea typeface="Times New Roman" panose="02020603050405020304" pitchFamily="18" charset="0"/>
                <a:cs typeface="Times New Roman" panose="02020603050405020304" pitchFamily="18" charset="0"/>
              </a:rPr>
              <a:t> </a:t>
            </a:r>
            <a:r>
              <a:rPr lang="en-GB" sz="2400" i="1" dirty="0" err="1">
                <a:solidFill>
                  <a:srgbClr val="455060"/>
                </a:solidFill>
                <a:effectLst/>
                <a:latin typeface="+mn-lt"/>
                <a:ea typeface="Times New Roman" panose="02020603050405020304" pitchFamily="18" charset="0"/>
                <a:cs typeface="Times New Roman" panose="02020603050405020304" pitchFamily="18" charset="0"/>
              </a:rPr>
              <a:t>toute</a:t>
            </a:r>
            <a:r>
              <a:rPr lang="en-GB" sz="2400" i="1" dirty="0">
                <a:solidFill>
                  <a:srgbClr val="455060"/>
                </a:solidFill>
                <a:effectLst/>
                <a:latin typeface="+mn-lt"/>
                <a:ea typeface="Times New Roman" panose="02020603050405020304" pitchFamily="18" charset="0"/>
                <a:cs typeface="Times New Roman" panose="02020603050405020304" pitchFamily="18" charset="0"/>
              </a:rPr>
              <a:t> allure </a:t>
            </a:r>
            <a:r>
              <a:rPr lang="en-GB" sz="2400" dirty="0">
                <a:solidFill>
                  <a:srgbClr val="455060"/>
                </a:solidFill>
                <a:effectLst/>
                <a:latin typeface="+mn-lt"/>
                <a:ea typeface="Times New Roman" panose="02020603050405020304" pitchFamily="18" charset="0"/>
                <a:cs typeface="Times New Roman" panose="02020603050405020304" pitchFamily="18" charset="0"/>
              </a:rPr>
              <a:t>('At full speed') is a pun on </a:t>
            </a:r>
            <a:r>
              <a:rPr lang="en-GB" sz="2400" i="1" dirty="0" err="1">
                <a:solidFill>
                  <a:srgbClr val="455060"/>
                </a:solidFill>
                <a:effectLst/>
                <a:latin typeface="+mn-lt"/>
                <a:ea typeface="Times New Roman" panose="02020603050405020304" pitchFamily="18" charset="0"/>
                <a:cs typeface="Times New Roman" panose="02020603050405020304" pitchFamily="18" charset="0"/>
              </a:rPr>
              <a:t>À</a:t>
            </a:r>
            <a:r>
              <a:rPr lang="en-GB" sz="2400" i="1" dirty="0">
                <a:solidFill>
                  <a:srgbClr val="455060"/>
                </a:solidFill>
                <a:effectLst/>
                <a:latin typeface="+mn-lt"/>
                <a:ea typeface="Times New Roman" panose="02020603050405020304" pitchFamily="18" charset="0"/>
                <a:cs typeface="Times New Roman" panose="02020603050405020304" pitchFamily="18" charset="0"/>
              </a:rPr>
              <a:t> </a:t>
            </a:r>
            <a:r>
              <a:rPr lang="en-GB" sz="2400" i="1" dirty="0" err="1">
                <a:solidFill>
                  <a:srgbClr val="455060"/>
                </a:solidFill>
                <a:effectLst/>
                <a:latin typeface="+mn-lt"/>
                <a:ea typeface="Times New Roman" panose="02020603050405020304" pitchFamily="18" charset="0"/>
                <a:cs typeface="Times New Roman" panose="02020603050405020304" pitchFamily="18" charset="0"/>
              </a:rPr>
              <a:t>toute</a:t>
            </a:r>
            <a:r>
              <a:rPr lang="en-GB" sz="2400" i="1" dirty="0">
                <a:solidFill>
                  <a:srgbClr val="455060"/>
                </a:solidFill>
                <a:effectLst/>
                <a:latin typeface="+mn-lt"/>
                <a:ea typeface="Times New Roman" panose="02020603050405020304" pitchFamily="18" charset="0"/>
                <a:cs typeface="Times New Roman" panose="02020603050405020304" pitchFamily="18" charset="0"/>
              </a:rPr>
              <a:t> </a:t>
            </a:r>
            <a:r>
              <a:rPr lang="en-GB" sz="2400" i="1" dirty="0" err="1">
                <a:solidFill>
                  <a:srgbClr val="455060"/>
                </a:solidFill>
                <a:effectLst/>
                <a:latin typeface="+mn-lt"/>
                <a:ea typeface="Times New Roman" panose="02020603050405020304" pitchFamily="18" charset="0"/>
                <a:cs typeface="Times New Roman" panose="02020603050405020304" pitchFamily="18" charset="0"/>
              </a:rPr>
              <a:t>à</a:t>
            </a:r>
            <a:r>
              <a:rPr lang="en-GB" sz="2400" i="1" dirty="0">
                <a:solidFill>
                  <a:srgbClr val="455060"/>
                </a:solidFill>
                <a:effectLst/>
                <a:latin typeface="+mn-lt"/>
                <a:ea typeface="Times New Roman" panose="02020603050405020304" pitchFamily="18" charset="0"/>
                <a:cs typeface="Times New Roman" panose="02020603050405020304" pitchFamily="18" charset="0"/>
              </a:rPr>
              <a:t> </a:t>
            </a:r>
            <a:r>
              <a:rPr lang="en-GB" sz="2400" i="1" dirty="0" err="1">
                <a:solidFill>
                  <a:srgbClr val="455060"/>
                </a:solidFill>
                <a:effectLst/>
                <a:latin typeface="+mn-lt"/>
                <a:ea typeface="Times New Roman" panose="02020603050405020304" pitchFamily="18" charset="0"/>
                <a:cs typeface="Times New Roman" panose="02020603050405020304" pitchFamily="18" charset="0"/>
              </a:rPr>
              <a:t>l'heure</a:t>
            </a:r>
            <a:r>
              <a:rPr lang="en-GB" sz="2400" dirty="0">
                <a:solidFill>
                  <a:srgbClr val="455060"/>
                </a:solidFill>
                <a:effectLst/>
                <a:latin typeface="+mn-lt"/>
                <a:ea typeface="Times New Roman" panose="02020603050405020304" pitchFamily="18" charset="0"/>
                <a:cs typeface="Times New Roman" panose="02020603050405020304" pitchFamily="18" charset="0"/>
              </a:rPr>
              <a:t> ('See you in a bit')</a:t>
            </a:r>
            <a:br>
              <a:rPr lang="en-GB" sz="2400" dirty="0">
                <a:solidFill>
                  <a:srgbClr val="455060"/>
                </a:solidFill>
                <a:effectLst/>
                <a:latin typeface="+mn-lt"/>
                <a:ea typeface="Times New Roman" panose="02020603050405020304" pitchFamily="18" charset="0"/>
                <a:cs typeface="Times New Roman" panose="02020603050405020304" pitchFamily="18" charset="0"/>
              </a:rPr>
            </a:br>
            <a:br>
              <a:rPr lang="en-GB" sz="2400" dirty="0">
                <a:solidFill>
                  <a:srgbClr val="455060"/>
                </a:solidFill>
                <a:effectLst/>
                <a:latin typeface="+mn-lt"/>
                <a:ea typeface="Times New Roman" panose="02020603050405020304" pitchFamily="18" charset="0"/>
                <a:cs typeface="Times New Roman" panose="02020603050405020304" pitchFamily="18" charset="0"/>
              </a:rPr>
            </a:br>
            <a:r>
              <a:rPr lang="en-GB" sz="2400" dirty="0">
                <a:solidFill>
                  <a:srgbClr val="455060"/>
                </a:solidFill>
                <a:effectLst/>
                <a:latin typeface="+mn-lt"/>
                <a:ea typeface="Times New Roman" panose="02020603050405020304" pitchFamily="18" charset="0"/>
                <a:cs typeface="Times New Roman" panose="02020603050405020304" pitchFamily="18" charset="0"/>
              </a:rPr>
              <a:t>4. </a:t>
            </a:r>
            <a:r>
              <a:rPr lang="en-GB" sz="2400" i="1" dirty="0">
                <a:solidFill>
                  <a:srgbClr val="455060"/>
                </a:solidFill>
                <a:effectLst/>
                <a:latin typeface="+mn-lt"/>
                <a:ea typeface="Times New Roman" panose="02020603050405020304" pitchFamily="18" charset="0"/>
                <a:cs typeface="Times New Roman" panose="02020603050405020304" pitchFamily="18" charset="0"/>
              </a:rPr>
              <a:t>Les mots </a:t>
            </a:r>
            <a:r>
              <a:rPr lang="en-GB" sz="2400" i="1" dirty="0" err="1">
                <a:solidFill>
                  <a:srgbClr val="455060"/>
                </a:solidFill>
                <a:effectLst/>
                <a:latin typeface="+mn-lt"/>
                <a:ea typeface="Times New Roman" panose="02020603050405020304" pitchFamily="18" charset="0"/>
                <a:cs typeface="Times New Roman" panose="02020603050405020304" pitchFamily="18" charset="0"/>
              </a:rPr>
              <a:t>rendent</a:t>
            </a:r>
            <a:r>
              <a:rPr lang="en-GB" sz="2400" i="1" dirty="0">
                <a:solidFill>
                  <a:srgbClr val="455060"/>
                </a:solidFill>
                <a:effectLst/>
                <a:latin typeface="+mn-lt"/>
                <a:ea typeface="Times New Roman" panose="02020603050405020304" pitchFamily="18" charset="0"/>
                <a:cs typeface="Times New Roman" panose="02020603050405020304" pitchFamily="18" charset="0"/>
              </a:rPr>
              <a:t> les </a:t>
            </a:r>
            <a:r>
              <a:rPr lang="en-GB" sz="2400" i="1" dirty="0" err="1">
                <a:solidFill>
                  <a:srgbClr val="455060"/>
                </a:solidFill>
                <a:effectLst/>
                <a:latin typeface="+mn-lt"/>
                <a:ea typeface="Times New Roman" panose="02020603050405020304" pitchFamily="18" charset="0"/>
                <a:cs typeface="Times New Roman" panose="02020603050405020304" pitchFamily="18" charset="0"/>
              </a:rPr>
              <a:t>cris</a:t>
            </a:r>
            <a:r>
              <a:rPr lang="en-GB" sz="2400" i="1" dirty="0">
                <a:solidFill>
                  <a:srgbClr val="455060"/>
                </a:solidFill>
                <a:effectLst/>
                <a:latin typeface="+mn-lt"/>
                <a:ea typeface="Times New Roman" panose="02020603050405020304" pitchFamily="18" charset="0"/>
                <a:cs typeface="Times New Roman" panose="02020603050405020304" pitchFamily="18" charset="0"/>
              </a:rPr>
              <a:t> </a:t>
            </a:r>
            <a:r>
              <a:rPr lang="en-GB" sz="2400" i="1" dirty="0" err="1">
                <a:solidFill>
                  <a:srgbClr val="455060"/>
                </a:solidFill>
                <a:effectLst/>
                <a:latin typeface="+mn-lt"/>
                <a:ea typeface="Times New Roman" panose="02020603050405020304" pitchFamily="18" charset="0"/>
                <a:cs typeface="Times New Roman" panose="02020603050405020304" pitchFamily="18" charset="0"/>
              </a:rPr>
              <a:t>vains</a:t>
            </a:r>
            <a:r>
              <a:rPr lang="en-GB" sz="2400" dirty="0">
                <a:solidFill>
                  <a:srgbClr val="455060"/>
                </a:solidFill>
                <a:effectLst/>
                <a:latin typeface="+mn-lt"/>
                <a:ea typeface="Times New Roman" panose="02020603050405020304" pitchFamily="18" charset="0"/>
                <a:cs typeface="Times New Roman" panose="02020603050405020304" pitchFamily="18" charset="0"/>
              </a:rPr>
              <a:t> ('Words render cries in vain') is a pun on </a:t>
            </a:r>
            <a:r>
              <a:rPr lang="en-GB" sz="2400" i="1" dirty="0">
                <a:solidFill>
                  <a:srgbClr val="455060"/>
                </a:solidFill>
                <a:effectLst/>
                <a:latin typeface="+mn-lt"/>
                <a:ea typeface="Times New Roman" panose="02020603050405020304" pitchFamily="18" charset="0"/>
                <a:cs typeface="Times New Roman" panose="02020603050405020304" pitchFamily="18" charset="0"/>
              </a:rPr>
              <a:t>Les mots </a:t>
            </a:r>
            <a:r>
              <a:rPr lang="en-GB" sz="2400" i="1" dirty="0" err="1">
                <a:solidFill>
                  <a:srgbClr val="455060"/>
                </a:solidFill>
                <a:effectLst/>
                <a:latin typeface="+mn-lt"/>
                <a:ea typeface="Times New Roman" panose="02020603050405020304" pitchFamily="18" charset="0"/>
                <a:cs typeface="Times New Roman" panose="02020603050405020304" pitchFamily="18" charset="0"/>
              </a:rPr>
              <a:t>rendent</a:t>
            </a:r>
            <a:r>
              <a:rPr lang="en-GB" sz="2400" i="1" dirty="0">
                <a:solidFill>
                  <a:srgbClr val="455060"/>
                </a:solidFill>
                <a:effectLst/>
                <a:latin typeface="+mn-lt"/>
                <a:ea typeface="Times New Roman" panose="02020603050405020304" pitchFamily="18" charset="0"/>
                <a:cs typeface="Times New Roman" panose="02020603050405020304" pitchFamily="18" charset="0"/>
              </a:rPr>
              <a:t> </a:t>
            </a:r>
            <a:r>
              <a:rPr lang="en-GB" sz="2400" i="1" dirty="0" err="1">
                <a:solidFill>
                  <a:srgbClr val="455060"/>
                </a:solidFill>
                <a:effectLst/>
                <a:latin typeface="+mn-lt"/>
                <a:ea typeface="Times New Roman" panose="02020603050405020304" pitchFamily="18" charset="0"/>
                <a:cs typeface="Times New Roman" panose="02020603050405020304" pitchFamily="18" charset="0"/>
              </a:rPr>
              <a:t>l'écrivain</a:t>
            </a:r>
            <a:r>
              <a:rPr lang="en-GB" sz="2400" dirty="0">
                <a:solidFill>
                  <a:srgbClr val="455060"/>
                </a:solidFill>
                <a:effectLst/>
                <a:latin typeface="+mn-lt"/>
                <a:ea typeface="Times New Roman" panose="02020603050405020304" pitchFamily="18" charset="0"/>
                <a:cs typeface="Times New Roman" panose="02020603050405020304" pitchFamily="18" charset="0"/>
              </a:rPr>
              <a:t> ('Words make the writer')</a:t>
            </a:r>
            <a:endParaRPr lang="en-GB" sz="2400" dirty="0">
              <a:effectLst/>
              <a:latin typeface="+mn-lt"/>
              <a:ea typeface="Calibri" panose="020F0502020204030204" pitchFamily="34" charset="0"/>
              <a:cs typeface="Times New Roman" panose="02020603050405020304" pitchFamily="18" charset="0"/>
            </a:endParaRPr>
          </a:p>
          <a:p>
            <a:pPr>
              <a:buNone/>
            </a:pPr>
            <a:r>
              <a:rPr lang="en-GB" sz="2400" dirty="0">
                <a:solidFill>
                  <a:srgbClr val="455060"/>
                </a:solidFill>
                <a:effectLst/>
                <a:latin typeface="+mn-lt"/>
                <a:ea typeface="Times New Roman" panose="02020603050405020304" pitchFamily="18" charset="0"/>
                <a:cs typeface="Times New Roman" panose="02020603050405020304" pitchFamily="18" charset="0"/>
              </a:rPr>
              <a:t> </a:t>
            </a:r>
            <a:endParaRPr lang="en-GB" sz="2400" dirty="0">
              <a:effectLst/>
              <a:latin typeface="+mn-lt"/>
              <a:ea typeface="Calibri" panose="020F0502020204030204" pitchFamily="34" charset="0"/>
              <a:cs typeface="Times New Roman" panose="02020603050405020304" pitchFamily="18" charset="0"/>
            </a:endParaRPr>
          </a:p>
          <a:p>
            <a:pPr>
              <a:buNone/>
            </a:pPr>
            <a:r>
              <a:rPr lang="en-GB" sz="2000" i="1" dirty="0">
                <a:solidFill>
                  <a:schemeClr val="accent2">
                    <a:lumMod val="50000"/>
                  </a:schemeClr>
                </a:solidFill>
                <a:effectLst/>
                <a:latin typeface="+mn-lt"/>
                <a:ea typeface="Calibri" panose="020F0502020204030204" pitchFamily="34" charset="0"/>
                <a:cs typeface="Times New Roman" panose="02020603050405020304" pitchFamily="18" charset="0"/>
              </a:rPr>
              <a:t>https://</a:t>
            </a:r>
            <a:r>
              <a:rPr lang="en-GB" sz="2000" i="1" dirty="0" err="1">
                <a:solidFill>
                  <a:schemeClr val="accent2">
                    <a:lumMod val="50000"/>
                  </a:schemeClr>
                </a:solidFill>
                <a:effectLst/>
                <a:latin typeface="+mn-lt"/>
                <a:ea typeface="Calibri" panose="020F0502020204030204" pitchFamily="34" charset="0"/>
                <a:cs typeface="Times New Roman" panose="02020603050405020304" pitchFamily="18" charset="0"/>
              </a:rPr>
              <a:t>learnfrenchwithalexa.com</a:t>
            </a:r>
            <a:r>
              <a:rPr lang="en-GB" sz="2000" i="1" dirty="0">
                <a:solidFill>
                  <a:schemeClr val="accent2">
                    <a:lumMod val="50000"/>
                  </a:schemeClr>
                </a:solidFill>
                <a:effectLst/>
                <a:latin typeface="+mn-lt"/>
                <a:ea typeface="Calibri" panose="020F0502020204030204" pitchFamily="34" charset="0"/>
                <a:cs typeface="Times New Roman" panose="02020603050405020304" pitchFamily="18" charset="0"/>
              </a:rPr>
              <a:t>/blog/</a:t>
            </a:r>
            <a:r>
              <a:rPr lang="en-GB" sz="2000" i="1" dirty="0" err="1">
                <a:solidFill>
                  <a:schemeClr val="accent2">
                    <a:lumMod val="50000"/>
                  </a:schemeClr>
                </a:solidFill>
                <a:effectLst/>
                <a:latin typeface="+mn-lt"/>
                <a:ea typeface="Calibri" panose="020F0502020204030204" pitchFamily="34" charset="0"/>
                <a:cs typeface="Times New Roman" panose="02020603050405020304" pitchFamily="18" charset="0"/>
              </a:rPr>
              <a:t>french</a:t>
            </a:r>
            <a:r>
              <a:rPr lang="en-GB" sz="2000" i="1" dirty="0">
                <a:solidFill>
                  <a:schemeClr val="accent2">
                    <a:lumMod val="50000"/>
                  </a:schemeClr>
                </a:solidFill>
                <a:effectLst/>
                <a:latin typeface="+mn-lt"/>
                <a:ea typeface="Calibri" panose="020F0502020204030204" pitchFamily="34" charset="0"/>
                <a:cs typeface="Times New Roman" panose="02020603050405020304" pitchFamily="18" charset="0"/>
              </a:rPr>
              <a:t>-puns-to-make-you-laugh</a:t>
            </a:r>
          </a:p>
        </p:txBody>
      </p:sp>
    </p:spTree>
    <p:extLst>
      <p:ext uri="{BB962C8B-B14F-4D97-AF65-F5344CB8AC3E}">
        <p14:creationId xmlns:p14="http://schemas.microsoft.com/office/powerpoint/2010/main" val="2200450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6006773"/>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ts val="480"/>
              </a:spcBef>
              <a:spcAft>
                <a:spcPts val="600"/>
              </a:spcAft>
              <a:buNone/>
            </a:pPr>
            <a:r>
              <a:rPr lang="en-GB" sz="2400" b="1" i="1" kern="1800" dirty="0">
                <a:solidFill>
                  <a:schemeClr val="accent2">
                    <a:lumMod val="50000"/>
                  </a:schemeClr>
                </a:solidFill>
                <a:effectLst/>
                <a:latin typeface="+mn-lt"/>
                <a:ea typeface="Times New Roman" panose="02020603050405020304" pitchFamily="18" charset="0"/>
                <a:cs typeface="Times New Roman" panose="02020603050405020304" pitchFamily="18" charset="0"/>
              </a:rPr>
              <a:t>10 Hilarious French Puns &amp; Translation &amp; Audio Pronunciation </a:t>
            </a:r>
            <a:endParaRPr lang="en-GB" sz="2400" i="1" dirty="0">
              <a:solidFill>
                <a:schemeClr val="accent2">
                  <a:lumMod val="50000"/>
                </a:schemeClr>
              </a:solidFill>
              <a:effectLst/>
              <a:latin typeface="+mn-lt"/>
              <a:ea typeface="Calibri" panose="020F0502020204030204" pitchFamily="34" charset="0"/>
              <a:cs typeface="Times New Roman" panose="02020603050405020304" pitchFamily="18" charset="0"/>
            </a:endParaRPr>
          </a:p>
          <a:p>
            <a:pPr>
              <a:buNone/>
            </a:pPr>
            <a:r>
              <a:rPr lang="en-GB" sz="2400" dirty="0">
                <a:solidFill>
                  <a:srgbClr val="404040"/>
                </a:solidFill>
                <a:effectLst/>
                <a:latin typeface="+mn-lt"/>
                <a:ea typeface="Times New Roman" panose="02020603050405020304" pitchFamily="18" charset="0"/>
                <a:cs typeface="Times New Roman" panose="02020603050405020304" pitchFamily="18" charset="0"/>
              </a:rPr>
              <a:t>Monsieur et madame </a:t>
            </a:r>
            <a:r>
              <a:rPr lang="en-GB" sz="2400" dirty="0" err="1">
                <a:solidFill>
                  <a:srgbClr val="404040"/>
                </a:solidFill>
                <a:effectLst/>
                <a:latin typeface="+mn-lt"/>
                <a:ea typeface="Times New Roman" panose="02020603050405020304" pitchFamily="18" charset="0"/>
                <a:cs typeface="Times New Roman" panose="02020603050405020304" pitchFamily="18" charset="0"/>
              </a:rPr>
              <a:t>Nastik</a:t>
            </a:r>
            <a:r>
              <a:rPr lang="en-GB" sz="2400" dirty="0">
                <a:solidFill>
                  <a:srgbClr val="404040"/>
                </a:solidFill>
                <a:effectLst/>
                <a:latin typeface="+mn-lt"/>
                <a:ea typeface="Times New Roman" panose="02020603050405020304" pitchFamily="18" charset="0"/>
                <a:cs typeface="Times New Roman" panose="02020603050405020304" pitchFamily="18" charset="0"/>
              </a:rPr>
              <a:t> </a:t>
            </a:r>
            <a:r>
              <a:rPr lang="en-GB" sz="2400" dirty="0" err="1">
                <a:solidFill>
                  <a:srgbClr val="404040"/>
                </a:solidFill>
                <a:effectLst/>
                <a:latin typeface="+mn-lt"/>
                <a:ea typeface="Times New Roman" panose="02020603050405020304" pitchFamily="18" charset="0"/>
                <a:cs typeface="Times New Roman" panose="02020603050405020304" pitchFamily="18" charset="0"/>
              </a:rPr>
              <a:t>ont</a:t>
            </a:r>
            <a:r>
              <a:rPr lang="en-GB" sz="2400" dirty="0">
                <a:solidFill>
                  <a:srgbClr val="404040"/>
                </a:solidFill>
                <a:effectLst/>
                <a:latin typeface="+mn-lt"/>
                <a:ea typeface="Times New Roman" panose="02020603050405020304" pitchFamily="18" charset="0"/>
                <a:cs typeface="Times New Roman" panose="02020603050405020304" pitchFamily="18" charset="0"/>
              </a:rPr>
              <a:t> un </a:t>
            </a:r>
            <a:r>
              <a:rPr lang="en-GB" sz="2400" dirty="0" err="1">
                <a:solidFill>
                  <a:srgbClr val="404040"/>
                </a:solidFill>
                <a:effectLst/>
                <a:latin typeface="+mn-lt"/>
                <a:ea typeface="Times New Roman" panose="02020603050405020304" pitchFamily="18" charset="0"/>
                <a:cs typeface="Times New Roman" panose="02020603050405020304" pitchFamily="18" charset="0"/>
              </a:rPr>
              <a:t>fils</a:t>
            </a:r>
            <a:r>
              <a:rPr lang="en-GB" sz="2400" dirty="0">
                <a:solidFill>
                  <a:srgbClr val="404040"/>
                </a:solidFill>
                <a:effectLst/>
                <a:latin typeface="+mn-lt"/>
                <a:ea typeface="Times New Roman" panose="02020603050405020304" pitchFamily="18" charset="0"/>
                <a:cs typeface="Times New Roman" panose="02020603050405020304" pitchFamily="18" charset="0"/>
              </a:rPr>
              <a:t>, comment </a:t>
            </a:r>
            <a:r>
              <a:rPr lang="en-GB" sz="2400" dirty="0" err="1">
                <a:solidFill>
                  <a:srgbClr val="404040"/>
                </a:solidFill>
                <a:effectLst/>
                <a:latin typeface="+mn-lt"/>
                <a:ea typeface="Times New Roman" panose="02020603050405020304" pitchFamily="18" charset="0"/>
                <a:cs typeface="Times New Roman" panose="02020603050405020304" pitchFamily="18" charset="0"/>
              </a:rPr>
              <a:t>s’appelle</a:t>
            </a:r>
            <a:r>
              <a:rPr lang="en-GB" sz="2400" dirty="0">
                <a:solidFill>
                  <a:srgbClr val="404040"/>
                </a:solidFill>
                <a:effectLst/>
                <a:latin typeface="+mn-lt"/>
                <a:ea typeface="Times New Roman" panose="02020603050405020304" pitchFamily="18" charset="0"/>
                <a:cs typeface="Times New Roman" panose="02020603050405020304" pitchFamily="18" charset="0"/>
              </a:rPr>
              <a:t>-t-il?  </a:t>
            </a:r>
          </a:p>
          <a:p>
            <a:pPr>
              <a:buNone/>
            </a:pPr>
            <a:r>
              <a:rPr lang="en-GB" sz="2400" dirty="0">
                <a:solidFill>
                  <a:srgbClr val="001834"/>
                </a:solidFill>
                <a:effectLst/>
                <a:latin typeface="+mn-lt"/>
                <a:ea typeface="Times New Roman" panose="02020603050405020304" pitchFamily="18" charset="0"/>
                <a:cs typeface="Times New Roman" panose="02020603050405020304" pitchFamily="18" charset="0"/>
              </a:rPr>
              <a:t>– </a:t>
            </a:r>
            <a:r>
              <a:rPr lang="en-GB" sz="2400" dirty="0">
                <a:solidFill>
                  <a:srgbClr val="404040"/>
                </a:solidFill>
                <a:effectLst/>
                <a:latin typeface="+mn-lt"/>
                <a:ea typeface="Times New Roman" panose="02020603050405020304" pitchFamily="18" charset="0"/>
                <a:cs typeface="Times New Roman" panose="02020603050405020304" pitchFamily="18" charset="0"/>
              </a:rPr>
              <a:t>Jim.  </a:t>
            </a:r>
            <a:r>
              <a:rPr lang="en-GB" sz="2400" dirty="0">
                <a:solidFill>
                  <a:srgbClr val="404040"/>
                </a:solidFill>
                <a:effectLst/>
                <a:latin typeface="+mn-lt"/>
                <a:ea typeface="Times New Roman" panose="02020603050405020304" pitchFamily="18" charset="0"/>
                <a:cs typeface="Apple Color Emoji" pitchFamily="2" charset="0"/>
              </a:rPr>
              <a:t>  </a:t>
            </a:r>
            <a:endParaRPr lang="en-GB" sz="2400" dirty="0">
              <a:effectLst/>
              <a:latin typeface="+mn-lt"/>
              <a:ea typeface="Calibri" panose="020F0502020204030204" pitchFamily="34" charset="0"/>
              <a:cs typeface="Times New Roman" panose="02020603050405020304" pitchFamily="18" charset="0"/>
            </a:endParaRPr>
          </a:p>
          <a:p>
            <a:pPr>
              <a:buNone/>
            </a:pPr>
            <a:endParaRPr lang="en-GB" sz="2400" dirty="0">
              <a:effectLst/>
              <a:latin typeface="+mn-lt"/>
              <a:ea typeface="Calibri" panose="020F0502020204030204" pitchFamily="34" charset="0"/>
              <a:cs typeface="Times New Roman" panose="02020603050405020304" pitchFamily="18" charset="0"/>
            </a:endParaRPr>
          </a:p>
          <a:p>
            <a:pPr>
              <a:spcAft>
                <a:spcPts val="2625"/>
              </a:spcAft>
              <a:buNone/>
            </a:pPr>
            <a:r>
              <a:rPr lang="en-GB" sz="2400" dirty="0">
                <a:solidFill>
                  <a:srgbClr val="001834"/>
                </a:solidFill>
                <a:effectLst/>
                <a:latin typeface="+mn-lt"/>
                <a:ea typeface="Times New Roman" panose="02020603050405020304" pitchFamily="18" charset="0"/>
                <a:cs typeface="Times New Roman" panose="02020603050405020304" pitchFamily="18" charset="0"/>
              </a:rPr>
              <a:t>Monsieur et Madame </a:t>
            </a:r>
            <a:r>
              <a:rPr lang="en-GB" sz="2400" dirty="0" err="1">
                <a:solidFill>
                  <a:srgbClr val="001834"/>
                </a:solidFill>
                <a:effectLst/>
                <a:latin typeface="+mn-lt"/>
                <a:ea typeface="Times New Roman" panose="02020603050405020304" pitchFamily="18" charset="0"/>
                <a:cs typeface="Times New Roman" panose="02020603050405020304" pitchFamily="18" charset="0"/>
              </a:rPr>
              <a:t>Ouzi</a:t>
            </a:r>
            <a:r>
              <a:rPr lang="en-GB" sz="2400" dirty="0">
                <a:solidFill>
                  <a:srgbClr val="001834"/>
                </a:solidFill>
                <a:effectLst/>
                <a:latin typeface="+mn-lt"/>
                <a:ea typeface="Times New Roman" panose="02020603050405020304" pitchFamily="18" charset="0"/>
                <a:cs typeface="Times New Roman" panose="02020603050405020304" pitchFamily="18" charset="0"/>
              </a:rPr>
              <a:t> </a:t>
            </a:r>
            <a:r>
              <a:rPr lang="en-GB" sz="2400" dirty="0" err="1">
                <a:solidFill>
                  <a:srgbClr val="001834"/>
                </a:solidFill>
                <a:effectLst/>
                <a:latin typeface="+mn-lt"/>
                <a:ea typeface="Times New Roman" panose="02020603050405020304" pitchFamily="18" charset="0"/>
                <a:cs typeface="Times New Roman" panose="02020603050405020304" pitchFamily="18" charset="0"/>
              </a:rPr>
              <a:t>ont</a:t>
            </a:r>
            <a:r>
              <a:rPr lang="en-GB" sz="2400" dirty="0">
                <a:solidFill>
                  <a:srgbClr val="001834"/>
                </a:solidFill>
                <a:effectLst/>
                <a:latin typeface="+mn-lt"/>
                <a:ea typeface="Times New Roman" panose="02020603050405020304" pitchFamily="18" charset="0"/>
                <a:cs typeface="Times New Roman" panose="02020603050405020304" pitchFamily="18" charset="0"/>
              </a:rPr>
              <a:t> un </a:t>
            </a:r>
            <a:r>
              <a:rPr lang="en-GB" sz="2400" dirty="0" err="1">
                <a:solidFill>
                  <a:srgbClr val="001834"/>
                </a:solidFill>
                <a:effectLst/>
                <a:latin typeface="+mn-lt"/>
                <a:ea typeface="Times New Roman" panose="02020603050405020304" pitchFamily="18" charset="0"/>
                <a:cs typeface="Times New Roman" panose="02020603050405020304" pitchFamily="18" charset="0"/>
              </a:rPr>
              <a:t>fils</a:t>
            </a:r>
            <a:r>
              <a:rPr lang="en-GB" sz="2400" dirty="0">
                <a:solidFill>
                  <a:srgbClr val="001834"/>
                </a:solidFill>
                <a:effectLst/>
                <a:latin typeface="+mn-lt"/>
                <a:ea typeface="Times New Roman" panose="02020603050405020304" pitchFamily="18" charset="0"/>
                <a:cs typeface="Times New Roman" panose="02020603050405020304" pitchFamily="18" charset="0"/>
              </a:rPr>
              <a:t>, comment </a:t>
            </a:r>
            <a:r>
              <a:rPr lang="en-GB" sz="2400" dirty="0" err="1">
                <a:solidFill>
                  <a:srgbClr val="001834"/>
                </a:solidFill>
                <a:effectLst/>
                <a:latin typeface="+mn-lt"/>
                <a:ea typeface="Times New Roman" panose="02020603050405020304" pitchFamily="18" charset="0"/>
                <a:cs typeface="Times New Roman" panose="02020603050405020304" pitchFamily="18" charset="0"/>
              </a:rPr>
              <a:t>s’appelle</a:t>
            </a:r>
            <a:r>
              <a:rPr lang="en-GB" sz="2400" dirty="0">
                <a:solidFill>
                  <a:srgbClr val="001834"/>
                </a:solidFill>
                <a:effectLst/>
                <a:latin typeface="+mn-lt"/>
                <a:ea typeface="Times New Roman" panose="02020603050405020304" pitchFamily="18" charset="0"/>
                <a:cs typeface="Times New Roman" panose="02020603050405020304" pitchFamily="18" charset="0"/>
              </a:rPr>
              <a:t>-t-il?</a:t>
            </a:r>
            <a:br>
              <a:rPr lang="en-GB" sz="2400" dirty="0">
                <a:solidFill>
                  <a:srgbClr val="001834"/>
                </a:solidFill>
                <a:effectLst/>
                <a:latin typeface="+mn-lt"/>
                <a:ea typeface="Times New Roman" panose="02020603050405020304" pitchFamily="18" charset="0"/>
                <a:cs typeface="Times New Roman" panose="02020603050405020304" pitchFamily="18" charset="0"/>
              </a:rPr>
            </a:br>
            <a:r>
              <a:rPr lang="en-GB" sz="2400" dirty="0">
                <a:solidFill>
                  <a:srgbClr val="001834"/>
                </a:solidFill>
                <a:effectLst/>
                <a:latin typeface="+mn-lt"/>
                <a:ea typeface="Times New Roman" panose="02020603050405020304" pitchFamily="18" charset="0"/>
                <a:cs typeface="Times New Roman" panose="02020603050405020304" pitchFamily="18" charset="0"/>
              </a:rPr>
              <a:t>– Jacques.</a:t>
            </a:r>
            <a:endParaRPr lang="en-GB" sz="2400" b="1" dirty="0">
              <a:effectLst/>
              <a:latin typeface="+mn-lt"/>
              <a:ea typeface="Times New Roman" panose="02020603050405020304" pitchFamily="18" charset="0"/>
            </a:endParaRPr>
          </a:p>
          <a:p>
            <a:pPr>
              <a:spcAft>
                <a:spcPts val="2625"/>
              </a:spcAft>
              <a:buNone/>
            </a:pPr>
            <a:r>
              <a:rPr lang="en-GB" sz="2400" dirty="0">
                <a:solidFill>
                  <a:srgbClr val="001834"/>
                </a:solidFill>
                <a:effectLst/>
                <a:latin typeface="+mn-lt"/>
                <a:ea typeface="Times New Roman" panose="02020603050405020304" pitchFamily="18" charset="0"/>
              </a:rPr>
              <a:t>Monsieur et Madame Tommy </a:t>
            </a:r>
            <a:r>
              <a:rPr lang="en-GB" sz="2400" dirty="0" err="1">
                <a:solidFill>
                  <a:srgbClr val="001834"/>
                </a:solidFill>
                <a:effectLst/>
                <a:latin typeface="+mn-lt"/>
                <a:ea typeface="Times New Roman" panose="02020603050405020304" pitchFamily="18" charset="0"/>
              </a:rPr>
              <a:t>ont</a:t>
            </a:r>
            <a:r>
              <a:rPr lang="en-GB" sz="2400" dirty="0">
                <a:solidFill>
                  <a:srgbClr val="001834"/>
                </a:solidFill>
                <a:effectLst/>
                <a:latin typeface="+mn-lt"/>
                <a:ea typeface="Times New Roman" panose="02020603050405020304" pitchFamily="18" charset="0"/>
              </a:rPr>
              <a:t> </a:t>
            </a:r>
            <a:r>
              <a:rPr lang="en-GB" sz="2400" dirty="0" err="1">
                <a:solidFill>
                  <a:srgbClr val="001834"/>
                </a:solidFill>
                <a:effectLst/>
                <a:latin typeface="+mn-lt"/>
                <a:ea typeface="Times New Roman" panose="02020603050405020304" pitchFamily="18" charset="0"/>
              </a:rPr>
              <a:t>une</a:t>
            </a:r>
            <a:r>
              <a:rPr lang="en-GB" sz="2400" dirty="0">
                <a:solidFill>
                  <a:srgbClr val="001834"/>
                </a:solidFill>
                <a:effectLst/>
                <a:latin typeface="+mn-lt"/>
                <a:ea typeface="Times New Roman" panose="02020603050405020304" pitchFamily="18" charset="0"/>
              </a:rPr>
              <a:t> fille, comment </a:t>
            </a:r>
            <a:r>
              <a:rPr lang="en-GB" sz="2400" dirty="0" err="1">
                <a:solidFill>
                  <a:srgbClr val="001834"/>
                </a:solidFill>
                <a:effectLst/>
                <a:latin typeface="+mn-lt"/>
                <a:ea typeface="Times New Roman" panose="02020603050405020304" pitchFamily="18" charset="0"/>
              </a:rPr>
              <a:t>s’appelle</a:t>
            </a:r>
            <a:r>
              <a:rPr lang="en-GB" sz="2400" dirty="0">
                <a:solidFill>
                  <a:srgbClr val="001834"/>
                </a:solidFill>
                <a:effectLst/>
                <a:latin typeface="+mn-lt"/>
                <a:ea typeface="Times New Roman" panose="02020603050405020304" pitchFamily="18" charset="0"/>
              </a:rPr>
              <a:t>-t-</a:t>
            </a:r>
            <a:r>
              <a:rPr lang="en-GB" sz="2400" dirty="0" err="1">
                <a:solidFill>
                  <a:srgbClr val="001834"/>
                </a:solidFill>
                <a:effectLst/>
                <a:latin typeface="+mn-lt"/>
                <a:ea typeface="Times New Roman" panose="02020603050405020304" pitchFamily="18" charset="0"/>
              </a:rPr>
              <a:t>elle</a:t>
            </a:r>
            <a:r>
              <a:rPr lang="en-GB" sz="2400" dirty="0">
                <a:solidFill>
                  <a:srgbClr val="001834"/>
                </a:solidFill>
                <a:effectLst/>
                <a:latin typeface="+mn-lt"/>
                <a:ea typeface="Times New Roman" panose="02020603050405020304" pitchFamily="18" charset="0"/>
              </a:rPr>
              <a:t>?</a:t>
            </a:r>
            <a:br>
              <a:rPr lang="en-GB" sz="2400" dirty="0">
                <a:solidFill>
                  <a:srgbClr val="001834"/>
                </a:solidFill>
                <a:effectLst/>
                <a:latin typeface="+mn-lt"/>
                <a:ea typeface="Times New Roman" panose="02020603050405020304" pitchFamily="18" charset="0"/>
              </a:rPr>
            </a:br>
            <a:r>
              <a:rPr lang="en-GB" sz="2400" dirty="0">
                <a:solidFill>
                  <a:srgbClr val="001834"/>
                </a:solidFill>
                <a:effectLst/>
                <a:latin typeface="+mn-lt"/>
                <a:ea typeface="Times New Roman" panose="02020603050405020304" pitchFamily="18" charset="0"/>
              </a:rPr>
              <a:t>– Anna.</a:t>
            </a:r>
            <a:endParaRPr lang="en-GB" sz="2400" dirty="0">
              <a:effectLst/>
              <a:latin typeface="+mn-lt"/>
              <a:ea typeface="Times New Roman" panose="02020603050405020304" pitchFamily="18" charset="0"/>
            </a:endParaRPr>
          </a:p>
          <a:p>
            <a:pPr>
              <a:buNone/>
            </a:pPr>
            <a:r>
              <a:rPr lang="en-GB" sz="2000" i="1" dirty="0">
                <a:solidFill>
                  <a:schemeClr val="accent2">
                    <a:lumMod val="50000"/>
                  </a:schemeClr>
                </a:solidFill>
                <a:effectLst/>
                <a:latin typeface="+mn-lt"/>
                <a:ea typeface="Calibri" panose="020F0502020204030204" pitchFamily="34" charset="0"/>
                <a:cs typeface="Times New Roman" panose="02020603050405020304" pitchFamily="18" charset="0"/>
              </a:rPr>
              <a:t>https://</a:t>
            </a:r>
            <a:r>
              <a:rPr lang="en-GB" sz="2000" i="1" dirty="0" err="1">
                <a:solidFill>
                  <a:schemeClr val="accent2">
                    <a:lumMod val="50000"/>
                  </a:schemeClr>
                </a:solidFill>
                <a:effectLst/>
                <a:latin typeface="+mn-lt"/>
                <a:ea typeface="Calibri" panose="020F0502020204030204" pitchFamily="34" charset="0"/>
                <a:cs typeface="Times New Roman" panose="02020603050405020304" pitchFamily="18" charset="0"/>
              </a:rPr>
              <a:t>www.frenchtoday.com</a:t>
            </a:r>
            <a:r>
              <a:rPr lang="en-GB" sz="2000" i="1" dirty="0">
                <a:solidFill>
                  <a:schemeClr val="accent2">
                    <a:lumMod val="50000"/>
                  </a:schemeClr>
                </a:solidFill>
                <a:effectLst/>
                <a:latin typeface="+mn-lt"/>
                <a:ea typeface="Calibri" panose="020F0502020204030204" pitchFamily="34" charset="0"/>
                <a:cs typeface="Times New Roman" panose="02020603050405020304" pitchFamily="18" charset="0"/>
              </a:rPr>
              <a:t>/blog/</a:t>
            </a:r>
            <a:r>
              <a:rPr lang="en-GB" sz="2000" i="1" dirty="0" err="1">
                <a:solidFill>
                  <a:schemeClr val="accent2">
                    <a:lumMod val="50000"/>
                  </a:schemeClr>
                </a:solidFill>
                <a:effectLst/>
                <a:latin typeface="+mn-lt"/>
                <a:ea typeface="Calibri" panose="020F0502020204030204" pitchFamily="34" charset="0"/>
                <a:cs typeface="Times New Roman" panose="02020603050405020304" pitchFamily="18" charset="0"/>
              </a:rPr>
              <a:t>french</a:t>
            </a:r>
            <a:r>
              <a:rPr lang="en-GB" sz="2000" i="1" dirty="0">
                <a:solidFill>
                  <a:schemeClr val="accent2">
                    <a:lumMod val="50000"/>
                  </a:schemeClr>
                </a:solidFill>
                <a:effectLst/>
                <a:latin typeface="+mn-lt"/>
                <a:ea typeface="Calibri" panose="020F0502020204030204" pitchFamily="34" charset="0"/>
                <a:cs typeface="Times New Roman" panose="02020603050405020304" pitchFamily="18" charset="0"/>
              </a:rPr>
              <a:t>-vocabulary/puns-in-</a:t>
            </a:r>
            <a:r>
              <a:rPr lang="en-GB" sz="2000" i="1" dirty="0" err="1">
                <a:solidFill>
                  <a:schemeClr val="accent2">
                    <a:lumMod val="50000"/>
                  </a:schemeClr>
                </a:solidFill>
                <a:effectLst/>
                <a:latin typeface="+mn-lt"/>
                <a:ea typeface="Calibri" panose="020F0502020204030204" pitchFamily="34" charset="0"/>
                <a:cs typeface="Times New Roman" panose="02020603050405020304" pitchFamily="18" charset="0"/>
              </a:rPr>
              <a:t>french</a:t>
            </a:r>
            <a:r>
              <a:rPr lang="en-GB" sz="2000" i="1" dirty="0">
                <a:solidFill>
                  <a:schemeClr val="accent2">
                    <a:lumMod val="50000"/>
                  </a:schemeClr>
                </a:solidFill>
                <a:effectLst/>
                <a:latin typeface="+mn-lt"/>
                <a:ea typeface="Calibri" panose="020F0502020204030204" pitchFamily="34" charset="0"/>
                <a:cs typeface="Times New Roman" panose="02020603050405020304" pitchFamily="18" charset="0"/>
              </a:rPr>
              <a:t>/</a:t>
            </a:r>
            <a:r>
              <a:rPr lang="en-GB" sz="2000" i="1" dirty="0">
                <a:solidFill>
                  <a:schemeClr val="accent2">
                    <a:lumMod val="50000"/>
                  </a:schemeClr>
                </a:solidFill>
                <a:effectLst/>
                <a:latin typeface="+mn-lt"/>
              </a:rPr>
              <a:t> </a:t>
            </a:r>
            <a:endParaRPr lang="en-GB" sz="2400" i="1"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60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77850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None/>
            </a:pPr>
            <a:r>
              <a:rPr lang="en-GB" sz="2000" b="1" i="1" kern="1800" dirty="0">
                <a:solidFill>
                  <a:schemeClr val="accent2">
                    <a:lumMod val="50000"/>
                  </a:schemeClr>
                </a:solidFill>
                <a:effectLst/>
                <a:latin typeface="+mn-lt"/>
                <a:ea typeface="Times New Roman" panose="02020603050405020304" pitchFamily="18" charset="0"/>
                <a:cs typeface="Times New Roman" panose="02020603050405020304" pitchFamily="18" charset="0"/>
              </a:rPr>
              <a:t>A Computational Model of Linguistic </a:t>
            </a:r>
            <a:r>
              <a:rPr lang="en-GB" sz="2000" b="1" i="1" kern="1800" dirty="0" err="1">
                <a:solidFill>
                  <a:schemeClr val="accent2">
                    <a:lumMod val="50000"/>
                  </a:schemeClr>
                </a:solidFill>
                <a:effectLst/>
                <a:latin typeface="+mn-lt"/>
                <a:ea typeface="Times New Roman" panose="02020603050405020304" pitchFamily="18" charset="0"/>
                <a:cs typeface="Times New Roman" panose="02020603050405020304" pitchFamily="18" charset="0"/>
              </a:rPr>
              <a:t>Humor</a:t>
            </a:r>
            <a:r>
              <a:rPr lang="en-GB" sz="2000" b="1" i="1" kern="1800" dirty="0">
                <a:solidFill>
                  <a:schemeClr val="accent2">
                    <a:lumMod val="50000"/>
                  </a:schemeClr>
                </a:solidFill>
                <a:effectLst/>
                <a:latin typeface="+mn-lt"/>
                <a:ea typeface="Times New Roman" panose="02020603050405020304" pitchFamily="18" charset="0"/>
                <a:cs typeface="Times New Roman" panose="02020603050405020304" pitchFamily="18" charset="0"/>
              </a:rPr>
              <a:t> in Puns</a:t>
            </a:r>
          </a:p>
          <a:p>
            <a:pPr>
              <a:buNone/>
            </a:pPr>
            <a:endParaRPr lang="en-GB" sz="2000" b="1" i="1" kern="1800" dirty="0">
              <a:solidFill>
                <a:schemeClr val="accent2">
                  <a:lumMod val="50000"/>
                </a:schemeClr>
              </a:solidFill>
              <a:latin typeface="+mn-lt"/>
              <a:ea typeface="Calibri" panose="020F0502020204030204" pitchFamily="34" charset="0"/>
              <a:cs typeface="Times New Roman" panose="02020603050405020304" pitchFamily="18" charset="0"/>
            </a:endParaRPr>
          </a:p>
          <a:p>
            <a:pPr>
              <a:buNone/>
            </a:pPr>
            <a:r>
              <a:rPr lang="en-GB" sz="2000" i="1" dirty="0" err="1">
                <a:effectLst/>
                <a:latin typeface="Helvetica Neue" panose="02000503000000020004" pitchFamily="2" charset="0"/>
                <a:ea typeface="Times New Roman" panose="02020603050405020304" pitchFamily="18" charset="0"/>
                <a:cs typeface="Times New Roman" panose="02020603050405020304" pitchFamily="18" charset="0"/>
              </a:rPr>
              <a:t>Cogn</a:t>
            </a:r>
            <a:r>
              <a:rPr lang="en-GB" sz="2000" i="1" dirty="0">
                <a:effectLst/>
                <a:latin typeface="Helvetica Neue" panose="02000503000000020004" pitchFamily="2" charset="0"/>
                <a:ea typeface="Times New Roman" panose="02020603050405020304" pitchFamily="18" charset="0"/>
                <a:cs typeface="Times New Roman" panose="02020603050405020304" pitchFamily="18" charset="0"/>
              </a:rPr>
              <a:t> Sci. 2015 Jul 31;40(5):1270–1285. </a:t>
            </a:r>
            <a:endParaRPr lang="en-GB" sz="2000" i="1" dirty="0">
              <a:solidFill>
                <a:schemeClr val="accent2">
                  <a:lumMod val="50000"/>
                </a:schemeClr>
              </a:solidFill>
              <a:effectLst/>
              <a:latin typeface="+mn-lt"/>
              <a:ea typeface="Calibri" panose="020F0502020204030204" pitchFamily="34" charset="0"/>
              <a:cs typeface="Times New Roman" panose="02020603050405020304" pitchFamily="18" charset="0"/>
            </a:endParaRPr>
          </a:p>
          <a:p>
            <a:pPr>
              <a:spcBef>
                <a:spcPts val="2250"/>
              </a:spcBef>
              <a:buNone/>
            </a:pPr>
            <a:r>
              <a:rPr lang="en-GB" sz="1600" i="1" dirty="0">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Abstract</a:t>
            </a:r>
            <a:r>
              <a:rPr lang="en-GB" sz="1600" dirty="0">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600" dirty="0">
                <a:solidFill>
                  <a:srgbClr val="1B1B1B"/>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600" dirty="0" err="1">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Humor</a:t>
            </a:r>
            <a:r>
              <a:rPr lang="en-GB" sz="1600" dirty="0">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 plays an essential role in human interactions. Precisely what makes something funny, however, remains elusive. While research on natural language understanding has made significant advancements in recent years, there has been little direct integration of </a:t>
            </a:r>
            <a:r>
              <a:rPr lang="en-GB" sz="1600" dirty="0" err="1">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humor</a:t>
            </a:r>
            <a:r>
              <a:rPr lang="en-GB" sz="1600" dirty="0">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 research with computational models of language understanding. In this paper, we propose two information‐theoretic measures—ambiguity and distinctiveness—derived from a simple model of sentence processing. We test these measures on a set of puns and regular sentences and show that they correlate significantly with human judgments of funniness. Moreover, within a set of puns, the distinctiveness measure distinguishes exceptionally funny puns from mediocre ones. Our work is the first, to our knowledge, to integrate a computational model of general language understanding and </a:t>
            </a:r>
            <a:r>
              <a:rPr lang="en-GB" sz="1600" dirty="0" err="1">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humor</a:t>
            </a:r>
            <a:r>
              <a:rPr lang="en-GB" sz="1600" dirty="0">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 theory to quantitatively predict </a:t>
            </a:r>
            <a:r>
              <a:rPr lang="en-GB" sz="1600" dirty="0" err="1">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humor</a:t>
            </a:r>
            <a:r>
              <a:rPr lang="en-GB" sz="1600" dirty="0">
                <a:solidFill>
                  <a:srgbClr val="1B1B1B"/>
                </a:solidFill>
                <a:effectLst/>
                <a:latin typeface="Times New Roman" panose="02020603050405020304" pitchFamily="18" charset="0"/>
                <a:ea typeface="Times New Roman" panose="02020603050405020304" pitchFamily="18" charset="0"/>
                <a:cs typeface="Times New Roman" panose="02020603050405020304" pitchFamily="18" charset="0"/>
              </a:rPr>
              <a:t> at a fine‐grained level. We present it as an example of a framework for applying models of language processing to understand higher level linguistic and cognitive phenomena.</a:t>
            </a:r>
          </a:p>
          <a:p>
            <a:pPr>
              <a:spcBef>
                <a:spcPts val="2250"/>
              </a:spcBef>
              <a:buNone/>
            </a:pPr>
            <a:endParaRPr lang="en-GB" sz="1600" dirty="0">
              <a:solidFill>
                <a:srgbClr val="1B1B1B"/>
              </a:solidFill>
              <a:latin typeface="Times New Roman" panose="02020603050405020304" pitchFamily="18" charset="0"/>
              <a:ea typeface="Calibri" panose="020F0502020204030204" pitchFamily="34" charset="0"/>
              <a:cs typeface="Times New Roman" panose="02020603050405020304" pitchFamily="18" charset="0"/>
            </a:endParaRPr>
          </a:p>
          <a:p>
            <a:pPr>
              <a:spcBef>
                <a:spcPts val="2250"/>
              </a:spcBef>
              <a:buNone/>
            </a:pPr>
            <a:r>
              <a:rPr lang="en-GB" sz="2000" i="1" dirty="0">
                <a:effectLst/>
                <a:latin typeface="Calibri" panose="020F0502020204030204" pitchFamily="34" charset="0"/>
                <a:ea typeface="Calibri" panose="020F0502020204030204" pitchFamily="34" charset="0"/>
                <a:cs typeface="Times New Roman" panose="02020603050405020304" pitchFamily="18" charset="0"/>
              </a:rPr>
              <a:t>15 pages	8 footnotes	62 references</a:t>
            </a:r>
          </a:p>
        </p:txBody>
      </p:sp>
    </p:spTree>
    <p:extLst>
      <p:ext uri="{BB962C8B-B14F-4D97-AF65-F5344CB8AC3E}">
        <p14:creationId xmlns:p14="http://schemas.microsoft.com/office/powerpoint/2010/main" val="1330876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087931"/>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rPr>
              <a:t>	</a:t>
            </a:r>
            <a:endParaRPr lang="en-GB" sz="2000" dirty="0">
              <a:effectLst/>
              <a:latin typeface="+mn-lt"/>
              <a:ea typeface="Calibri" panose="020F0502020204030204" pitchFamily="34"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0A2EF57F-6377-A30E-26B6-BEFD9B59CFE3}"/>
              </a:ext>
            </a:extLst>
          </p:cNvPr>
          <p:cNvPicPr>
            <a:picLocks noChangeAspect="1"/>
          </p:cNvPicPr>
          <p:nvPr/>
        </p:nvPicPr>
        <p:blipFill>
          <a:blip r:embed="rId3"/>
          <a:stretch>
            <a:fillRect/>
          </a:stretch>
        </p:blipFill>
        <p:spPr>
          <a:xfrm>
            <a:off x="4533580" y="2234710"/>
            <a:ext cx="4002602" cy="4002602"/>
          </a:xfrm>
          <a:prstGeom prst="rect">
            <a:avLst/>
          </a:prstGeom>
        </p:spPr>
      </p:pic>
      <p:pic>
        <p:nvPicPr>
          <p:cNvPr id="3" name="Picture 2">
            <a:extLst>
              <a:ext uri="{FF2B5EF4-FFF2-40B4-BE49-F238E27FC236}">
                <a16:creationId xmlns:a16="http://schemas.microsoft.com/office/drawing/2014/main" id="{4EA72365-0E34-EB4C-F4F6-4AA17868374C}"/>
              </a:ext>
            </a:extLst>
          </p:cNvPr>
          <p:cNvPicPr>
            <a:picLocks noChangeAspect="1"/>
          </p:cNvPicPr>
          <p:nvPr/>
        </p:nvPicPr>
        <p:blipFill>
          <a:blip r:embed="rId4"/>
          <a:stretch>
            <a:fillRect/>
          </a:stretch>
        </p:blipFill>
        <p:spPr>
          <a:xfrm>
            <a:off x="611560" y="291085"/>
            <a:ext cx="3456384" cy="4820746"/>
          </a:xfrm>
          <a:prstGeom prst="rect">
            <a:avLst/>
          </a:prstGeom>
        </p:spPr>
      </p:pic>
    </p:spTree>
    <p:extLst>
      <p:ext uri="{BB962C8B-B14F-4D97-AF65-F5344CB8AC3E}">
        <p14:creationId xmlns:p14="http://schemas.microsoft.com/office/powerpoint/2010/main" val="3867976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84519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None/>
            </a:pPr>
            <a:r>
              <a:rPr lang="en-GB" sz="2000" b="1" i="1" kern="1800" dirty="0">
                <a:solidFill>
                  <a:schemeClr val="accent2">
                    <a:lumMod val="50000"/>
                  </a:schemeClr>
                </a:solidFill>
                <a:effectLst/>
                <a:latin typeface="+mn-lt"/>
                <a:ea typeface="Times New Roman" panose="02020603050405020304" pitchFamily="18" charset="0"/>
                <a:cs typeface="Times New Roman" panose="02020603050405020304" pitchFamily="18" charset="0"/>
              </a:rPr>
              <a:t>A Computational Model of Linguistic </a:t>
            </a:r>
            <a:r>
              <a:rPr lang="en-GB" sz="2000" b="1" i="1" kern="1800" dirty="0" err="1">
                <a:solidFill>
                  <a:schemeClr val="accent2">
                    <a:lumMod val="50000"/>
                  </a:schemeClr>
                </a:solidFill>
                <a:effectLst/>
                <a:latin typeface="+mn-lt"/>
                <a:ea typeface="Times New Roman" panose="02020603050405020304" pitchFamily="18" charset="0"/>
                <a:cs typeface="Times New Roman" panose="02020603050405020304" pitchFamily="18" charset="0"/>
              </a:rPr>
              <a:t>Humor</a:t>
            </a:r>
            <a:r>
              <a:rPr lang="en-GB" sz="2000" b="1" i="1" kern="1800" dirty="0">
                <a:solidFill>
                  <a:schemeClr val="accent2">
                    <a:lumMod val="50000"/>
                  </a:schemeClr>
                </a:solidFill>
                <a:effectLst/>
                <a:latin typeface="+mn-lt"/>
                <a:ea typeface="Times New Roman" panose="02020603050405020304" pitchFamily="18" charset="0"/>
                <a:cs typeface="Times New Roman" panose="02020603050405020304" pitchFamily="18" charset="0"/>
              </a:rPr>
              <a:t> in Puns</a:t>
            </a:r>
          </a:p>
          <a:p>
            <a:pPr>
              <a:spcBef>
                <a:spcPts val="2250"/>
              </a:spcBef>
              <a:buNone/>
            </a:pPr>
            <a:r>
              <a:rPr lang="en-GB" sz="1800" dirty="0">
                <a:solidFill>
                  <a:srgbClr val="1B1B1B"/>
                </a:solidFill>
                <a:latin typeface="Calibri" panose="020F0502020204030204" pitchFamily="34" charset="0"/>
                <a:ea typeface="Calibri" panose="020F0502020204030204" pitchFamily="34" charset="0"/>
                <a:cs typeface="Times New Roman" panose="02020603050405020304" pitchFamily="18" charset="0"/>
              </a:rPr>
              <a:t>…</a:t>
            </a:r>
            <a:endParaRPr lang="en-GB" sz="1800" dirty="0">
              <a:solidFill>
                <a:srgbClr val="1B1B1B"/>
              </a:solidFill>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2250"/>
              </a:spcBef>
              <a:buNone/>
            </a:pPr>
            <a:r>
              <a:rPr lang="en-GB" sz="1800" dirty="0">
                <a:solidFill>
                  <a:srgbClr val="1B1B1B"/>
                </a:solidFill>
                <a:effectLst/>
                <a:latin typeface="Times New Roman" panose="02020603050405020304" pitchFamily="18" charset="0"/>
                <a:ea typeface="Calibri" panose="020F0502020204030204" pitchFamily="34" charset="0"/>
                <a:cs typeface="Times New Roman" panose="02020603050405020304" pitchFamily="18" charset="0"/>
              </a:rPr>
              <a:t>We collected 435 sentences consisting of phonetic puns and regular sentences that contain phonetically ambiguous words. We obtained the puns from a website called “Pun of the Day” (</a:t>
            </a:r>
            <a:r>
              <a:rPr lang="en-GB" sz="1800" dirty="0">
                <a:solidFill>
                  <a:srgbClr val="005EA2"/>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http://www.punoftheday.com</a:t>
            </a:r>
            <a:r>
              <a:rPr lang="en-GB" sz="1800" dirty="0">
                <a:solidFill>
                  <a:srgbClr val="1B1B1B"/>
                </a:solidFill>
                <a:effectLst/>
                <a:latin typeface="Times New Roman" panose="02020603050405020304" pitchFamily="18" charset="0"/>
                <a:ea typeface="Calibri" panose="020F0502020204030204" pitchFamily="34" charset="0"/>
                <a:cs typeface="Times New Roman" panose="02020603050405020304" pitchFamily="18" charset="0"/>
              </a:rPr>
              <a:t>), which at the time of collection contained over a thousand puns submitted by users. We collected 40 puns where the phonetically ambiguous word has an identical homophone, for example “hare.” </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2250"/>
              </a:spcBef>
            </a:pPr>
            <a:r>
              <a:rPr lang="en-GB" sz="1800" dirty="0">
                <a:solidFill>
                  <a:srgbClr val="1B1B1B"/>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2000" b="1" i="1" kern="18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spcBef>
                <a:spcPts val="2250"/>
              </a:spcBef>
            </a:pPr>
            <a:r>
              <a:rPr lang="en-GB" sz="1800" dirty="0">
                <a:solidFill>
                  <a:srgbClr val="1B1B1B"/>
                </a:solidFill>
                <a:effectLst/>
                <a:latin typeface="Times New Roman" panose="02020603050405020304" pitchFamily="18" charset="0"/>
                <a:ea typeface="Calibri" panose="020F0502020204030204" pitchFamily="34" charset="0"/>
                <a:cs typeface="Times New Roman" panose="02020603050405020304" pitchFamily="18" charset="0"/>
              </a:rPr>
              <a:t>We obtained funniness ratings for each of the 435 sentences. We asked 100 participants on Amazon's Mechanical Turk</a:t>
            </a:r>
            <a:r>
              <a:rPr lang="en-GB" sz="1800" baseline="30000" dirty="0">
                <a:solidFill>
                  <a:srgbClr val="005EA2"/>
                </a:solidFill>
                <a:latin typeface="Times New Roman" panose="02020603050405020304" pitchFamily="18" charset="0"/>
                <a:ea typeface="Calibri" panose="020F0502020204030204" pitchFamily="34" charset="0"/>
                <a:cs typeface="Times New Roman" panose="02020603050405020304" pitchFamily="18" charset="0"/>
              </a:rPr>
              <a:t> </a:t>
            </a:r>
            <a:r>
              <a:rPr lang="en-GB" sz="1800" dirty="0">
                <a:solidFill>
                  <a:srgbClr val="1B1B1B"/>
                </a:solidFill>
                <a:effectLst/>
                <a:latin typeface="Times New Roman" panose="02020603050405020304" pitchFamily="18" charset="0"/>
                <a:ea typeface="Calibri" panose="020F0502020204030204" pitchFamily="34" charset="0"/>
                <a:cs typeface="Times New Roman" panose="02020603050405020304" pitchFamily="18" charset="0"/>
              </a:rPr>
              <a:t>to rate the 195 sentences that contain identical homophones. Each participant read roughly 60 sentences in random order, counterbalanced for the sentence types, and rated each sentence on funniness (“How funny is this sentence?”) on a scale from 1 (not at all) to 7 (extremely). </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2250"/>
              </a:spcBef>
            </a:pPr>
            <a:r>
              <a:rPr lang="en-GB" sz="1800" dirty="0">
                <a:solidFill>
                  <a:srgbClr val="1B1B1B"/>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buNone/>
            </a:pPr>
            <a:endParaRPr lang="en-GB" sz="2000" b="1" i="1" kern="1800" dirty="0">
              <a:solidFill>
                <a:schemeClr val="accent2">
                  <a:lumMod val="50000"/>
                </a:schemeClr>
              </a:solidFill>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111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769441"/>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None/>
            </a:pPr>
            <a:r>
              <a:rPr lang="en-GB" sz="2000" b="1" i="1" kern="1800" dirty="0">
                <a:solidFill>
                  <a:schemeClr val="accent2">
                    <a:lumMod val="50000"/>
                  </a:schemeClr>
                </a:solidFill>
                <a:effectLst/>
                <a:latin typeface="+mn-lt"/>
                <a:ea typeface="Times New Roman" panose="02020603050405020304" pitchFamily="18" charset="0"/>
                <a:cs typeface="Times New Roman" panose="02020603050405020304" pitchFamily="18" charset="0"/>
              </a:rPr>
              <a:t>A Computational Model of Linguistic </a:t>
            </a:r>
            <a:r>
              <a:rPr lang="en-GB" sz="2000" b="1" i="1" kern="1800" dirty="0" err="1">
                <a:solidFill>
                  <a:schemeClr val="accent2">
                    <a:lumMod val="50000"/>
                  </a:schemeClr>
                </a:solidFill>
                <a:effectLst/>
                <a:latin typeface="+mn-lt"/>
                <a:ea typeface="Times New Roman" panose="02020603050405020304" pitchFamily="18" charset="0"/>
                <a:cs typeface="Times New Roman" panose="02020603050405020304" pitchFamily="18" charset="0"/>
              </a:rPr>
              <a:t>Humor</a:t>
            </a:r>
            <a:r>
              <a:rPr lang="en-GB" sz="2000" b="1" i="1" kern="1800" dirty="0">
                <a:solidFill>
                  <a:schemeClr val="accent2">
                    <a:lumMod val="50000"/>
                  </a:schemeClr>
                </a:solidFill>
                <a:effectLst/>
                <a:latin typeface="+mn-lt"/>
                <a:ea typeface="Times New Roman" panose="02020603050405020304" pitchFamily="18" charset="0"/>
                <a:cs typeface="Times New Roman" panose="02020603050405020304" pitchFamily="18" charset="0"/>
              </a:rPr>
              <a:t> in Puns</a:t>
            </a:r>
          </a:p>
          <a:p>
            <a:pPr>
              <a:buNone/>
            </a:pPr>
            <a:endParaRPr lang="en-GB" sz="2000" b="1" i="1" kern="1800" dirty="0">
              <a:solidFill>
                <a:schemeClr val="accent2">
                  <a:lumMod val="50000"/>
                </a:schemeClr>
              </a:solidFill>
              <a:latin typeface="+mn-l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73638289-01AA-2E14-E3F3-A0A8D37DC7C0}"/>
              </a:ext>
            </a:extLst>
          </p:cNvPr>
          <p:cNvPicPr>
            <a:picLocks noChangeAspect="1"/>
          </p:cNvPicPr>
          <p:nvPr/>
        </p:nvPicPr>
        <p:blipFill>
          <a:blip r:embed="rId3"/>
          <a:stretch>
            <a:fillRect/>
          </a:stretch>
        </p:blipFill>
        <p:spPr>
          <a:xfrm>
            <a:off x="685800" y="1052736"/>
            <a:ext cx="7054552" cy="4485134"/>
          </a:xfrm>
          <a:prstGeom prst="rect">
            <a:avLst/>
          </a:prstGeom>
        </p:spPr>
      </p:pic>
    </p:spTree>
    <p:extLst>
      <p:ext uri="{BB962C8B-B14F-4D97-AF65-F5344CB8AC3E}">
        <p14:creationId xmlns:p14="http://schemas.microsoft.com/office/powerpoint/2010/main" val="3931059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616409"/>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None/>
            </a:pPr>
            <a:r>
              <a:rPr lang="en-GB" sz="2000" b="1" i="1" kern="1800" dirty="0">
                <a:solidFill>
                  <a:schemeClr val="accent2">
                    <a:lumMod val="50000"/>
                  </a:schemeClr>
                </a:solidFill>
                <a:effectLst/>
                <a:latin typeface="+mn-lt"/>
                <a:ea typeface="Times New Roman" panose="02020603050405020304" pitchFamily="18" charset="0"/>
                <a:cs typeface="Times New Roman" panose="02020603050405020304" pitchFamily="18" charset="0"/>
              </a:rPr>
              <a:t>A Computational Model of Linguistic </a:t>
            </a:r>
            <a:r>
              <a:rPr lang="en-GB" sz="2000" b="1" i="1" kern="1800" dirty="0" err="1">
                <a:solidFill>
                  <a:schemeClr val="accent2">
                    <a:lumMod val="50000"/>
                  </a:schemeClr>
                </a:solidFill>
                <a:effectLst/>
                <a:latin typeface="+mn-lt"/>
                <a:ea typeface="Times New Roman" panose="02020603050405020304" pitchFamily="18" charset="0"/>
                <a:cs typeface="Times New Roman" panose="02020603050405020304" pitchFamily="18" charset="0"/>
              </a:rPr>
              <a:t>Humor</a:t>
            </a:r>
            <a:r>
              <a:rPr lang="en-GB" sz="2000" b="1" i="1" kern="1800" dirty="0">
                <a:solidFill>
                  <a:schemeClr val="accent2">
                    <a:lumMod val="50000"/>
                  </a:schemeClr>
                </a:solidFill>
                <a:effectLst/>
                <a:latin typeface="+mn-lt"/>
                <a:ea typeface="Times New Roman" panose="02020603050405020304" pitchFamily="18" charset="0"/>
                <a:cs typeface="Times New Roman" panose="02020603050405020304" pitchFamily="18" charset="0"/>
              </a:rPr>
              <a:t> in Puns</a:t>
            </a:r>
            <a:endParaRPr lang="en-GB" sz="2000" i="1" dirty="0">
              <a:solidFill>
                <a:schemeClr val="accent2">
                  <a:lumMod val="50000"/>
                </a:schemeClr>
              </a:solidFill>
              <a:effectLst/>
              <a:latin typeface="+mn-lt"/>
              <a:ea typeface="Calibri" panose="020F0502020204030204" pitchFamily="34" charset="0"/>
              <a:cs typeface="Times New Roman" panose="02020603050405020304" pitchFamily="18" charset="0"/>
            </a:endParaRPr>
          </a:p>
          <a:p>
            <a:pPr>
              <a:spcBef>
                <a:spcPts val="2250"/>
              </a:spcBef>
              <a:buNone/>
            </a:pPr>
            <a:endParaRPr lang="en-GB" sz="2000" i="1" dirty="0">
              <a:solidFill>
                <a:srgbClr val="1B1B1B"/>
              </a:solidFill>
              <a:effectLst/>
              <a:latin typeface="+mn-lt"/>
              <a:ea typeface="Times New Roman" panose="02020603050405020304" pitchFamily="18" charset="0"/>
              <a:cs typeface="Times New Roman" panose="02020603050405020304" pitchFamily="18" charset="0"/>
            </a:endParaRPr>
          </a:p>
          <a:p>
            <a:pPr>
              <a:spcBef>
                <a:spcPts val="2250"/>
              </a:spcBef>
              <a:buNone/>
            </a:pPr>
            <a:endParaRPr lang="en-GB" sz="2000" i="1" dirty="0">
              <a:solidFill>
                <a:srgbClr val="1B1B1B"/>
              </a:solidFill>
              <a:latin typeface="+mn-lt"/>
              <a:ea typeface="Times New Roman" panose="02020603050405020304" pitchFamily="18" charset="0"/>
              <a:cs typeface="Times New Roman" panose="02020603050405020304" pitchFamily="18" charset="0"/>
            </a:endParaRPr>
          </a:p>
          <a:p>
            <a:pPr>
              <a:spcBef>
                <a:spcPts val="2250"/>
              </a:spcBef>
              <a:buNone/>
            </a:pPr>
            <a:endParaRPr lang="en-GB" sz="2000" i="1" dirty="0">
              <a:solidFill>
                <a:srgbClr val="1B1B1B"/>
              </a:solidFill>
              <a:effectLst/>
              <a:latin typeface="+mn-lt"/>
              <a:ea typeface="Times New Roman" panose="02020603050405020304" pitchFamily="18" charset="0"/>
              <a:cs typeface="Times New Roman" panose="02020603050405020304" pitchFamily="18" charset="0"/>
            </a:endParaRPr>
          </a:p>
          <a:p>
            <a:pPr>
              <a:spcBef>
                <a:spcPts val="2250"/>
              </a:spcBef>
              <a:buNone/>
            </a:pPr>
            <a:endParaRPr lang="en-GB" sz="2000" i="1" dirty="0">
              <a:solidFill>
                <a:srgbClr val="1B1B1B"/>
              </a:solidFill>
              <a:latin typeface="+mn-lt"/>
              <a:ea typeface="Times New Roman" panose="02020603050405020304" pitchFamily="18" charset="0"/>
              <a:cs typeface="Times New Roman" panose="02020603050405020304" pitchFamily="18" charset="0"/>
            </a:endParaRPr>
          </a:p>
          <a:p>
            <a:pPr>
              <a:spcBef>
                <a:spcPts val="2250"/>
              </a:spcBef>
              <a:buNone/>
            </a:pPr>
            <a:endParaRPr lang="en-GB" sz="2000" i="1" dirty="0">
              <a:solidFill>
                <a:srgbClr val="1B1B1B"/>
              </a:solidFill>
              <a:effectLst/>
              <a:latin typeface="+mn-lt"/>
              <a:ea typeface="Times New Roman" panose="02020603050405020304" pitchFamily="18" charset="0"/>
              <a:cs typeface="Times New Roman" panose="02020603050405020304" pitchFamily="18" charset="0"/>
            </a:endParaRPr>
          </a:p>
          <a:p>
            <a:pPr>
              <a:spcBef>
                <a:spcPts val="2250"/>
              </a:spcBef>
              <a:buNone/>
            </a:pPr>
            <a:endParaRPr lang="en-GB" sz="2000" i="1" dirty="0">
              <a:solidFill>
                <a:srgbClr val="1B1B1B"/>
              </a:solidFill>
              <a:latin typeface="+mn-lt"/>
              <a:ea typeface="Times New Roman" panose="02020603050405020304" pitchFamily="18" charset="0"/>
              <a:cs typeface="Times New Roman" panose="02020603050405020304" pitchFamily="18" charset="0"/>
            </a:endParaRPr>
          </a:p>
          <a:p>
            <a:pPr>
              <a:spcBef>
                <a:spcPts val="2250"/>
              </a:spcBef>
              <a:buNone/>
            </a:pPr>
            <a:endParaRPr lang="en-GB" sz="2000" i="1" dirty="0">
              <a:solidFill>
                <a:schemeClr val="accent2">
                  <a:lumMod val="50000"/>
                </a:schemeClr>
              </a:solidFill>
              <a:latin typeface="+mn-lt"/>
              <a:ea typeface="Times New Roman" panose="02020603050405020304" pitchFamily="18" charset="0"/>
              <a:cs typeface="Times New Roman" panose="02020603050405020304" pitchFamily="18" charset="0"/>
            </a:endParaRPr>
          </a:p>
          <a:p>
            <a:pPr>
              <a:buNone/>
            </a:pPr>
            <a:endParaRPr lang="en-GB" sz="1800" i="1" dirty="0">
              <a:solidFill>
                <a:schemeClr val="accent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hlinkClick r:id="rId3"/>
            </a:endParaRPr>
          </a:p>
          <a:p>
            <a:pPr>
              <a:buNone/>
            </a:pPr>
            <a:r>
              <a:rPr lang="en-GB" sz="1800" i="1" dirty="0">
                <a:solidFill>
                  <a:schemeClr val="accent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hlinkClick r:id="rId3"/>
              </a:rPr>
              <a:t>https://pmc.ncbi.nlm.nih.gov/articles/PMC5042108/</a:t>
            </a:r>
            <a:endParaRPr lang="en-GB" sz="1800" i="1" dirty="0">
              <a:solidFill>
                <a:schemeClr val="accent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a:buNone/>
            </a:pPr>
            <a:endParaRPr lang="en-GB" sz="1800" i="1" dirty="0">
              <a:solidFill>
                <a:schemeClr val="accent2">
                  <a:lumMod val="50000"/>
                </a:schemeClr>
              </a:solidFill>
              <a:ea typeface="Calibri" panose="020F0502020204030204" pitchFamily="34" charset="0"/>
              <a:cs typeface="Times New Roman" panose="02020603050405020304" pitchFamily="18" charset="0"/>
            </a:endParaRPr>
          </a:p>
        </p:txBody>
      </p:sp>
      <p:sp>
        <p:nvSpPr>
          <p:cNvPr id="2" name="Rectangle 2">
            <a:extLst>
              <a:ext uri="{FF2B5EF4-FFF2-40B4-BE49-F238E27FC236}">
                <a16:creationId xmlns:a16="http://schemas.microsoft.com/office/drawing/2014/main" id="{333102E2-3FF8-156B-6350-B389D9BC90A8}"/>
              </a:ext>
            </a:extLst>
          </p:cNvPr>
          <p:cNvSpPr>
            <a:spLocks noChangeArrowheads="1"/>
          </p:cNvSpPr>
          <p:nvPr/>
        </p:nvSpPr>
        <p:spPr bwMode="auto">
          <a:xfrm>
            <a:off x="1043608" y="73955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a:extLst>
              <a:ext uri="{FF2B5EF4-FFF2-40B4-BE49-F238E27FC236}">
                <a16:creationId xmlns:a16="http://schemas.microsoft.com/office/drawing/2014/main" id="{4F36790E-7C97-E2DF-0A39-667CA4AB0CC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43608" y="1206761"/>
            <a:ext cx="6696744" cy="400913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10E1009A-E970-CAED-570B-A9FCE3B40C44}"/>
              </a:ext>
            </a:extLst>
          </p:cNvPr>
          <p:cNvSpPr>
            <a:spLocks noChangeArrowheads="1"/>
          </p:cNvSpPr>
          <p:nvPr/>
        </p:nvSpPr>
        <p:spPr bwMode="auto">
          <a:xfrm>
            <a:off x="1043608" y="462575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200" b="1" i="0" u="none" strike="noStrike" cap="none" normalizeH="0" baseline="0">
                <a:ln>
                  <a:noFill/>
                </a:ln>
                <a:solidFill>
                  <a:srgbClr val="202122"/>
                </a:solidFill>
                <a:effectLst/>
                <a:latin typeface="Arial" panose="020B0604020202020204" pitchFamily="34" charset="0"/>
                <a:ea typeface="Calibri" panose="020F0502020204030204" pitchFamily="34" charset="0"/>
                <a:cs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19805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457263"/>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rPr>
              <a:t>	</a:t>
            </a:r>
            <a:endParaRPr lang="en-GB" sz="2000" dirty="0">
              <a:effectLst/>
              <a:latin typeface="+mn-lt"/>
              <a:ea typeface="Calibri" panose="020F0502020204030204" pitchFamily="34"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a:p>
            <a:pPr>
              <a:buNone/>
            </a:pPr>
            <a:r>
              <a:rPr lang="en-GB" sz="2000" i="1" dirty="0">
                <a:solidFill>
                  <a:schemeClr val="accent2">
                    <a:lumMod val="50000"/>
                  </a:schemeClr>
                </a:solidFill>
                <a:effectLst/>
                <a:latin typeface="+mn-lt"/>
                <a:ea typeface="Calibri" panose="020F0502020204030204" pitchFamily="34" charset="0"/>
                <a:cs typeface="Times New Roman" panose="02020603050405020304" pitchFamily="18" charset="0"/>
              </a:rPr>
              <a:t>The Guardian, 24 November 2025</a:t>
            </a:r>
          </a:p>
        </p:txBody>
      </p:sp>
      <p:pic>
        <p:nvPicPr>
          <p:cNvPr id="1025" name="Picture 1" descr="page1image50589264">
            <a:extLst>
              <a:ext uri="{FF2B5EF4-FFF2-40B4-BE49-F238E27FC236}">
                <a16:creationId xmlns:a16="http://schemas.microsoft.com/office/drawing/2014/main" id="{59E18914-CE6C-8410-C21F-9F33D593740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7515" y="980728"/>
            <a:ext cx="8475707"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457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457263"/>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rPr>
              <a:t>	</a:t>
            </a:r>
            <a:endParaRPr lang="en-GB" sz="2000" dirty="0">
              <a:effectLst/>
              <a:latin typeface="+mn-lt"/>
              <a:ea typeface="Calibri" panose="020F0502020204030204" pitchFamily="34"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a:p>
            <a:pPr>
              <a:buNone/>
            </a:pPr>
            <a:r>
              <a:rPr lang="en-GB" sz="2000" i="1" dirty="0">
                <a:solidFill>
                  <a:schemeClr val="accent2">
                    <a:lumMod val="50000"/>
                  </a:schemeClr>
                </a:solidFill>
                <a:effectLst/>
                <a:latin typeface="+mn-lt"/>
                <a:ea typeface="Calibri" panose="020F0502020204030204" pitchFamily="34" charset="0"/>
                <a:cs typeface="Times New Roman" panose="02020603050405020304" pitchFamily="18" charset="0"/>
              </a:rPr>
              <a:t>The Guardian, 24 November 2025</a:t>
            </a:r>
          </a:p>
        </p:txBody>
      </p:sp>
      <p:pic>
        <p:nvPicPr>
          <p:cNvPr id="2049" name="Picture 1" descr="page2image50554000">
            <a:extLst>
              <a:ext uri="{FF2B5EF4-FFF2-40B4-BE49-F238E27FC236}">
                <a16:creationId xmlns:a16="http://schemas.microsoft.com/office/drawing/2014/main" id="{49EBA65D-CEA4-1D72-B665-9F50E8C7ED3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7056" y="852057"/>
            <a:ext cx="8749887" cy="3997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175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457263"/>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rPr>
              <a:t>	</a:t>
            </a:r>
            <a:endParaRPr lang="en-GB" sz="2000" dirty="0">
              <a:effectLst/>
              <a:latin typeface="+mn-lt"/>
              <a:ea typeface="Calibri" panose="020F0502020204030204" pitchFamily="34"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a:p>
            <a:pPr>
              <a:buNone/>
            </a:pPr>
            <a:endParaRPr lang="en-GB" sz="2000" i="1" dirty="0">
              <a:solidFill>
                <a:srgbClr val="000000"/>
              </a:solidFill>
              <a:latin typeface="+mn-lt"/>
              <a:ea typeface="Times New Roman" panose="02020603050405020304" pitchFamily="18" charset="0"/>
              <a:cs typeface="Times New Roman" panose="02020603050405020304" pitchFamily="18" charset="0"/>
            </a:endParaRPr>
          </a:p>
          <a:p>
            <a:pPr>
              <a:buNone/>
            </a:pPr>
            <a:r>
              <a:rPr lang="en-GB" sz="2000" i="1" dirty="0">
                <a:solidFill>
                  <a:schemeClr val="accent2">
                    <a:lumMod val="50000"/>
                  </a:schemeClr>
                </a:solidFill>
                <a:effectLst/>
                <a:latin typeface="+mn-lt"/>
                <a:ea typeface="Calibri" panose="020F0502020204030204" pitchFamily="34" charset="0"/>
                <a:cs typeface="Times New Roman" panose="02020603050405020304" pitchFamily="18" charset="0"/>
              </a:rPr>
              <a:t>The Guardian</a:t>
            </a:r>
            <a:r>
              <a:rPr lang="en-GB" sz="2000" i="1">
                <a:solidFill>
                  <a:schemeClr val="accent2">
                    <a:lumMod val="50000"/>
                  </a:schemeClr>
                </a:solidFill>
                <a:effectLst/>
                <a:latin typeface="+mn-lt"/>
                <a:ea typeface="Calibri" panose="020F0502020204030204" pitchFamily="34" charset="0"/>
                <a:cs typeface="Times New Roman" panose="02020603050405020304" pitchFamily="18" charset="0"/>
              </a:rPr>
              <a:t>, 25 </a:t>
            </a:r>
            <a:r>
              <a:rPr lang="en-GB" sz="2000" i="1" dirty="0">
                <a:solidFill>
                  <a:schemeClr val="accent2">
                    <a:lumMod val="50000"/>
                  </a:schemeClr>
                </a:solidFill>
                <a:effectLst/>
                <a:latin typeface="+mn-lt"/>
                <a:ea typeface="Calibri" panose="020F0502020204030204" pitchFamily="34" charset="0"/>
                <a:cs typeface="Times New Roman" panose="02020603050405020304" pitchFamily="18" charset="0"/>
              </a:rPr>
              <a:t>November 2025</a:t>
            </a:r>
          </a:p>
        </p:txBody>
      </p:sp>
      <p:pic>
        <p:nvPicPr>
          <p:cNvPr id="1025" name="Picture 1" descr="page1image25974672">
            <a:extLst>
              <a:ext uri="{FF2B5EF4-FFF2-40B4-BE49-F238E27FC236}">
                <a16:creationId xmlns:a16="http://schemas.microsoft.com/office/drawing/2014/main" id="{B055D2EC-57D2-8AB3-AC14-12559D07369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63701" y="116632"/>
            <a:ext cx="6848659" cy="5194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149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94316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endPar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endParaRPr>
          </a:p>
          <a:p>
            <a:pPr>
              <a:lnSpc>
                <a:spcPct val="107000"/>
              </a:lnSpc>
              <a:spcAft>
                <a:spcPts val="800"/>
              </a:spcAft>
              <a:buNone/>
            </a:pPr>
            <a:endPar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endParaRPr>
          </a:p>
          <a:p>
            <a:pPr>
              <a:lnSpc>
                <a:spcPct val="107000"/>
              </a:lnSpc>
              <a:spcAft>
                <a:spcPts val="800"/>
              </a:spcAft>
              <a:buNone/>
            </a:pPr>
            <a:endPar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endParaRPr>
          </a:p>
          <a:p>
            <a:pPr>
              <a:lnSpc>
                <a:spcPct val="107000"/>
              </a:lnSpc>
              <a:spcAft>
                <a:spcPts val="800"/>
              </a:spcAft>
              <a:buNone/>
            </a:pPr>
            <a:endPar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endParaRPr>
          </a:p>
          <a:p>
            <a:pPr>
              <a:lnSpc>
                <a:spcPct val="107000"/>
              </a:lnSpc>
              <a:spcAft>
                <a:spcPts val="800"/>
              </a:spcAft>
              <a:buNone/>
            </a:pPr>
            <a:endPar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endParaRPr>
          </a:p>
          <a:p>
            <a:pPr>
              <a:lnSpc>
                <a:spcPct val="107000"/>
              </a:lnSpc>
              <a:spcAft>
                <a:spcPts val="800"/>
              </a:spcAft>
              <a:buNone/>
            </a:pPr>
            <a:endPar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endParaRPr>
          </a:p>
          <a:p>
            <a:pPr>
              <a:lnSpc>
                <a:spcPct val="107000"/>
              </a:lnSpc>
              <a:spcAft>
                <a:spcPts val="800"/>
              </a:spcAft>
              <a:buNone/>
            </a:pPr>
            <a:endPar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endParaRPr>
          </a:p>
          <a:p>
            <a:pPr>
              <a:lnSpc>
                <a:spcPct val="107000"/>
              </a:lnSpc>
              <a:spcAft>
                <a:spcPts val="800"/>
              </a:spcAft>
              <a:buNone/>
            </a:pPr>
            <a:r>
              <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rPr>
              <a:t>	</a:t>
            </a:r>
            <a:endParaRPr lang="en-GB" sz="2000" dirty="0">
              <a:effectLst/>
              <a:latin typeface="+mn-lt"/>
              <a:ea typeface="Calibri" panose="020F0502020204030204" pitchFamily="34" charset="0"/>
              <a:cs typeface="Times New Roman" panose="02020603050405020304" pitchFamily="18" charset="0"/>
            </a:endParaRPr>
          </a:p>
          <a:p>
            <a:pPr>
              <a:buNone/>
            </a:pPr>
            <a:r>
              <a:rPr lang="en-GB" sz="2000" i="1" dirty="0">
                <a:solidFill>
                  <a:schemeClr val="accent2">
                    <a:lumMod val="50000"/>
                  </a:schemeClr>
                </a:solidFill>
                <a:latin typeface="+mn-lt"/>
                <a:ea typeface="Times New Roman" panose="02020603050405020304" pitchFamily="18" charset="0"/>
              </a:rPr>
              <a:t>Inverness Caledonian Thistle vs Glasgow Celtic</a:t>
            </a:r>
          </a:p>
          <a:p>
            <a:pPr>
              <a:buNone/>
            </a:pPr>
            <a:r>
              <a:rPr lang="en-GB" sz="2000" i="1" dirty="0">
                <a:solidFill>
                  <a:schemeClr val="accent2">
                    <a:lumMod val="50000"/>
                  </a:schemeClr>
                </a:solidFill>
                <a:effectLst/>
                <a:latin typeface="+mn-lt"/>
                <a:ea typeface="Times New Roman" panose="02020603050405020304" pitchFamily="18" charset="0"/>
              </a:rPr>
              <a:t>Scottish Sun, February 2000</a:t>
            </a:r>
          </a:p>
        </p:txBody>
      </p:sp>
      <p:pic>
        <p:nvPicPr>
          <p:cNvPr id="2" name="Picture 1">
            <a:extLst>
              <a:ext uri="{FF2B5EF4-FFF2-40B4-BE49-F238E27FC236}">
                <a16:creationId xmlns:a16="http://schemas.microsoft.com/office/drawing/2014/main" id="{557E589F-16C1-BB30-4D03-6163801D5F87}"/>
              </a:ext>
            </a:extLst>
          </p:cNvPr>
          <p:cNvPicPr>
            <a:picLocks noChangeAspect="1"/>
          </p:cNvPicPr>
          <p:nvPr/>
        </p:nvPicPr>
        <p:blipFill>
          <a:blip r:embed="rId3"/>
          <a:stretch>
            <a:fillRect/>
          </a:stretch>
        </p:blipFill>
        <p:spPr>
          <a:xfrm>
            <a:off x="755576" y="518211"/>
            <a:ext cx="5256584" cy="4944311"/>
          </a:xfrm>
          <a:prstGeom prst="rect">
            <a:avLst/>
          </a:prstGeom>
        </p:spPr>
      </p:pic>
    </p:spTree>
    <p:extLst>
      <p:ext uri="{BB962C8B-B14F-4D97-AF65-F5344CB8AC3E}">
        <p14:creationId xmlns:p14="http://schemas.microsoft.com/office/powerpoint/2010/main" val="2836650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C4D07B-077B-FA70-7EC0-B750C7BA388F}"/>
              </a:ext>
            </a:extLst>
          </p:cNvPr>
          <p:cNvPicPr>
            <a:picLocks noChangeAspect="1"/>
          </p:cNvPicPr>
          <p:nvPr/>
        </p:nvPicPr>
        <p:blipFill>
          <a:blip r:embed="rId3"/>
          <a:stretch>
            <a:fillRect/>
          </a:stretch>
        </p:blipFill>
        <p:spPr>
          <a:xfrm>
            <a:off x="6179907" y="4209577"/>
            <a:ext cx="2460511" cy="2280989"/>
          </a:xfrm>
          <a:prstGeom prst="rect">
            <a:avLst/>
          </a:prstGeom>
        </p:spPr>
      </p:pic>
      <p:pic>
        <p:nvPicPr>
          <p:cNvPr id="3" name="Picture 2">
            <a:extLst>
              <a:ext uri="{FF2B5EF4-FFF2-40B4-BE49-F238E27FC236}">
                <a16:creationId xmlns:a16="http://schemas.microsoft.com/office/drawing/2014/main" id="{B2F672F4-E513-FED4-2167-05D279F36C52}"/>
              </a:ext>
            </a:extLst>
          </p:cNvPr>
          <p:cNvPicPr>
            <a:picLocks noChangeAspect="1"/>
          </p:cNvPicPr>
          <p:nvPr/>
        </p:nvPicPr>
        <p:blipFill>
          <a:blip r:embed="rId4"/>
          <a:stretch>
            <a:fillRect/>
          </a:stretch>
        </p:blipFill>
        <p:spPr>
          <a:xfrm>
            <a:off x="6179907" y="260648"/>
            <a:ext cx="2959100" cy="3381829"/>
          </a:xfrm>
          <a:prstGeom prst="rect">
            <a:avLst/>
          </a:prstGeom>
        </p:spPr>
      </p:pic>
      <p:pic>
        <p:nvPicPr>
          <p:cNvPr id="4" name="Picture 3">
            <a:extLst>
              <a:ext uri="{FF2B5EF4-FFF2-40B4-BE49-F238E27FC236}">
                <a16:creationId xmlns:a16="http://schemas.microsoft.com/office/drawing/2014/main" id="{037CEC5C-F2DA-233A-E2ED-4AC7E3837947}"/>
              </a:ext>
            </a:extLst>
          </p:cNvPr>
          <p:cNvPicPr>
            <a:picLocks noChangeAspect="1"/>
          </p:cNvPicPr>
          <p:nvPr/>
        </p:nvPicPr>
        <p:blipFill>
          <a:blip r:embed="rId5"/>
          <a:stretch>
            <a:fillRect/>
          </a:stretch>
        </p:blipFill>
        <p:spPr>
          <a:xfrm>
            <a:off x="2867031" y="764704"/>
            <a:ext cx="3409938" cy="4713213"/>
          </a:xfrm>
          <a:prstGeom prst="rect">
            <a:avLst/>
          </a:prstGeom>
        </p:spPr>
      </p:pic>
      <p:pic>
        <p:nvPicPr>
          <p:cNvPr id="5" name="Picture 4">
            <a:extLst>
              <a:ext uri="{FF2B5EF4-FFF2-40B4-BE49-F238E27FC236}">
                <a16:creationId xmlns:a16="http://schemas.microsoft.com/office/drawing/2014/main" id="{3FA85E2E-EBEA-EE91-185F-CB53846B3831}"/>
              </a:ext>
            </a:extLst>
          </p:cNvPr>
          <p:cNvPicPr>
            <a:picLocks noChangeAspect="1"/>
          </p:cNvPicPr>
          <p:nvPr/>
        </p:nvPicPr>
        <p:blipFill>
          <a:blip r:embed="rId6"/>
          <a:stretch>
            <a:fillRect/>
          </a:stretch>
        </p:blipFill>
        <p:spPr>
          <a:xfrm>
            <a:off x="87960" y="4303927"/>
            <a:ext cx="3166700" cy="2221417"/>
          </a:xfrm>
          <a:prstGeom prst="rect">
            <a:avLst/>
          </a:prstGeom>
        </p:spPr>
      </p:pic>
      <p:pic>
        <p:nvPicPr>
          <p:cNvPr id="6" name="Picture 5">
            <a:extLst>
              <a:ext uri="{FF2B5EF4-FFF2-40B4-BE49-F238E27FC236}">
                <a16:creationId xmlns:a16="http://schemas.microsoft.com/office/drawing/2014/main" id="{7FE1DD03-F0A2-B436-4CA1-936C3EB44720}"/>
              </a:ext>
            </a:extLst>
          </p:cNvPr>
          <p:cNvPicPr>
            <a:picLocks noChangeAspect="1"/>
          </p:cNvPicPr>
          <p:nvPr/>
        </p:nvPicPr>
        <p:blipFill>
          <a:blip r:embed="rId7"/>
          <a:stretch>
            <a:fillRect/>
          </a:stretch>
        </p:blipFill>
        <p:spPr>
          <a:xfrm>
            <a:off x="189229" y="54897"/>
            <a:ext cx="3230643" cy="3230643"/>
          </a:xfrm>
          <a:prstGeom prst="rect">
            <a:avLst/>
          </a:prstGeom>
        </p:spPr>
      </p:pic>
    </p:spTree>
    <p:extLst>
      <p:ext uri="{BB962C8B-B14F-4D97-AF65-F5344CB8AC3E}">
        <p14:creationId xmlns:p14="http://schemas.microsoft.com/office/powerpoint/2010/main" val="134085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8136904" cy="5940088"/>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None/>
            </a:pPr>
            <a:endParaRPr lang="en-GB" sz="2000" dirty="0">
              <a:effectLst/>
              <a:latin typeface="+mn-lt"/>
              <a:ea typeface="Calibri" panose="020F0502020204030204" pitchFamily="34" charset="0"/>
              <a:cs typeface="Times New Roman" panose="02020603050405020304" pitchFamily="18" charset="0"/>
            </a:endParaRPr>
          </a:p>
          <a:p>
            <a:pPr>
              <a:buNone/>
            </a:pPr>
            <a:endParaRPr lang="en-GB" sz="2000" dirty="0">
              <a:latin typeface="+mn-lt"/>
              <a:ea typeface="Calibri" panose="020F0502020204030204" pitchFamily="34" charset="0"/>
              <a:cs typeface="Times New Roman" panose="02020603050405020304" pitchFamily="18" charset="0"/>
            </a:endParaRPr>
          </a:p>
          <a:p>
            <a:pPr>
              <a:buNone/>
            </a:pPr>
            <a:endParaRPr lang="en-GB" sz="2000" dirty="0">
              <a:effectLst/>
              <a:latin typeface="+mn-lt"/>
              <a:ea typeface="Calibri" panose="020F0502020204030204" pitchFamily="34" charset="0"/>
              <a:cs typeface="Times New Roman" panose="02020603050405020304" pitchFamily="18" charset="0"/>
            </a:endParaRPr>
          </a:p>
          <a:p>
            <a:pPr>
              <a:buNone/>
            </a:pPr>
            <a:endParaRPr lang="en-GB" sz="2000" dirty="0">
              <a:latin typeface="+mn-lt"/>
              <a:ea typeface="Calibri" panose="020F0502020204030204" pitchFamily="34" charset="0"/>
              <a:cs typeface="Times New Roman" panose="02020603050405020304" pitchFamily="18" charset="0"/>
            </a:endParaRPr>
          </a:p>
          <a:p>
            <a:pPr>
              <a:buNone/>
            </a:pPr>
            <a:endParaRPr lang="en-GB" sz="2000" dirty="0">
              <a:effectLst/>
              <a:latin typeface="+mn-lt"/>
              <a:ea typeface="Calibri" panose="020F0502020204030204" pitchFamily="34" charset="0"/>
              <a:cs typeface="Times New Roman" panose="02020603050405020304" pitchFamily="18" charset="0"/>
            </a:endParaRPr>
          </a:p>
          <a:p>
            <a:pPr>
              <a:buNone/>
            </a:pPr>
            <a:endParaRPr lang="en-GB" sz="2000" dirty="0">
              <a:latin typeface="+mn-lt"/>
              <a:ea typeface="Calibri" panose="020F0502020204030204" pitchFamily="34" charset="0"/>
              <a:cs typeface="Times New Roman" panose="02020603050405020304" pitchFamily="18" charset="0"/>
            </a:endParaRPr>
          </a:p>
          <a:p>
            <a:pPr>
              <a:buNone/>
            </a:pPr>
            <a:endParaRPr lang="en-GB" sz="2000" dirty="0">
              <a:effectLst/>
              <a:latin typeface="+mn-lt"/>
              <a:ea typeface="Calibri" panose="020F0502020204030204" pitchFamily="34" charset="0"/>
              <a:cs typeface="Times New Roman" panose="02020603050405020304" pitchFamily="18" charset="0"/>
            </a:endParaRPr>
          </a:p>
          <a:p>
            <a:pPr>
              <a:buNone/>
            </a:pPr>
            <a:endParaRPr lang="en-GB" sz="2000" dirty="0">
              <a:latin typeface="+mn-lt"/>
              <a:ea typeface="Calibri" panose="020F0502020204030204" pitchFamily="34" charset="0"/>
              <a:cs typeface="Times New Roman" panose="02020603050405020304" pitchFamily="18" charset="0"/>
            </a:endParaRPr>
          </a:p>
          <a:p>
            <a:pPr>
              <a:buNone/>
            </a:pPr>
            <a:endParaRPr lang="en-GB" sz="2000" dirty="0">
              <a:effectLst/>
              <a:latin typeface="+mn-lt"/>
              <a:ea typeface="Calibri" panose="020F0502020204030204" pitchFamily="34" charset="0"/>
              <a:cs typeface="Times New Roman" panose="02020603050405020304" pitchFamily="18" charset="0"/>
            </a:endParaRPr>
          </a:p>
          <a:p>
            <a:pPr>
              <a:buNone/>
            </a:pPr>
            <a:endParaRPr lang="en-GB" sz="2000" dirty="0">
              <a:latin typeface="+mn-lt"/>
              <a:ea typeface="Calibri" panose="020F0502020204030204" pitchFamily="34" charset="0"/>
              <a:cs typeface="Times New Roman" panose="02020603050405020304" pitchFamily="18" charset="0"/>
            </a:endParaRPr>
          </a:p>
          <a:p>
            <a:pPr>
              <a:buNone/>
            </a:pPr>
            <a:endParaRPr lang="en-GB" sz="2000" dirty="0">
              <a:effectLst/>
              <a:latin typeface="+mn-lt"/>
              <a:ea typeface="Calibri" panose="020F0502020204030204" pitchFamily="34" charset="0"/>
              <a:cs typeface="Times New Roman" panose="02020603050405020304" pitchFamily="18" charset="0"/>
            </a:endParaRPr>
          </a:p>
          <a:p>
            <a:pPr>
              <a:buNone/>
            </a:pPr>
            <a:endParaRPr lang="en-GB" sz="2000" dirty="0">
              <a:latin typeface="+mn-lt"/>
              <a:ea typeface="Calibri" panose="020F0502020204030204" pitchFamily="34" charset="0"/>
              <a:cs typeface="Times New Roman" panose="02020603050405020304" pitchFamily="18" charset="0"/>
            </a:endParaRPr>
          </a:p>
          <a:p>
            <a:pPr>
              <a:buNone/>
            </a:pPr>
            <a:endParaRPr lang="en-GB" sz="2000" dirty="0">
              <a:effectLst/>
              <a:latin typeface="+mn-lt"/>
              <a:ea typeface="Calibri" panose="020F0502020204030204" pitchFamily="34" charset="0"/>
              <a:cs typeface="Times New Roman" panose="02020603050405020304" pitchFamily="18" charset="0"/>
            </a:endParaRPr>
          </a:p>
          <a:p>
            <a:pPr>
              <a:buNone/>
            </a:pPr>
            <a:endParaRPr lang="en-GB" sz="2000" dirty="0">
              <a:latin typeface="+mn-lt"/>
              <a:ea typeface="Calibri" panose="020F0502020204030204" pitchFamily="34" charset="0"/>
              <a:cs typeface="Times New Roman" panose="02020603050405020304" pitchFamily="18" charset="0"/>
            </a:endParaRPr>
          </a:p>
          <a:p>
            <a:pPr>
              <a:buNone/>
            </a:pPr>
            <a:endParaRPr lang="en-GB" sz="2000" dirty="0">
              <a:effectLst/>
              <a:latin typeface="+mn-lt"/>
              <a:ea typeface="Calibri" panose="020F0502020204030204" pitchFamily="34" charset="0"/>
              <a:cs typeface="Times New Roman" panose="02020603050405020304" pitchFamily="18" charset="0"/>
            </a:endParaRPr>
          </a:p>
          <a:p>
            <a:pPr>
              <a:buNone/>
            </a:pPr>
            <a:r>
              <a:rPr lang="en-GB" sz="2000" dirty="0">
                <a:solidFill>
                  <a:srgbClr val="000000"/>
                </a:solidFill>
                <a:effectLst/>
                <a:latin typeface="+mn-lt"/>
                <a:ea typeface="Times New Roman" panose="02020603050405020304" pitchFamily="18" charset="0"/>
                <a:cs typeface="Times New Roman" panose="02020603050405020304" pitchFamily="18" charset="0"/>
              </a:rPr>
              <a:t>					Broadcast December 2007 </a:t>
            </a:r>
            <a:endParaRPr lang="en-GB" sz="2000" dirty="0">
              <a:effectLst/>
              <a:latin typeface="+mn-l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D6545299-FC55-C7EA-A79D-2E604FCA5A2B}"/>
              </a:ext>
            </a:extLst>
          </p:cNvPr>
          <p:cNvPicPr>
            <a:picLocks noChangeAspect="1"/>
          </p:cNvPicPr>
          <p:nvPr/>
        </p:nvPicPr>
        <p:blipFill>
          <a:blip r:embed="rId3"/>
          <a:stretch>
            <a:fillRect/>
          </a:stretch>
        </p:blipFill>
        <p:spPr>
          <a:xfrm>
            <a:off x="611560" y="188640"/>
            <a:ext cx="5616624" cy="5616624"/>
          </a:xfrm>
          <a:prstGeom prst="rect">
            <a:avLst/>
          </a:prstGeom>
        </p:spPr>
      </p:pic>
    </p:spTree>
    <p:extLst>
      <p:ext uri="{BB962C8B-B14F-4D97-AF65-F5344CB8AC3E}">
        <p14:creationId xmlns:p14="http://schemas.microsoft.com/office/powerpoint/2010/main" val="3959749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6195927"/>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rPr>
              <a:t>Fry’s current puns - and more</a:t>
            </a:r>
            <a:endParaRPr lang="en-GB" sz="2400" dirty="0">
              <a:effectLst/>
              <a:latin typeface="+mn-lt"/>
              <a:ea typeface="Calibri" panose="020F0502020204030204" pitchFamily="34" charset="0"/>
              <a:cs typeface="Times New Roman" panose="02020603050405020304" pitchFamily="18" charset="0"/>
            </a:endParaRPr>
          </a:p>
          <a:p>
            <a:pPr>
              <a:buNone/>
            </a:pPr>
            <a:r>
              <a:rPr lang="en-GB" sz="2400" dirty="0">
                <a:effectLst/>
                <a:latin typeface="+mn-lt"/>
                <a:ea typeface="Aptos" panose="020B0004020202020204" pitchFamily="34" charset="0"/>
                <a:cs typeface="Times New Roman" panose="02020603050405020304" pitchFamily="18" charset="0"/>
              </a:rPr>
              <a:t>Pun		</a:t>
            </a:r>
            <a:r>
              <a:rPr lang="en-GB" sz="2400" dirty="0" err="1">
                <a:latin typeface="+mn-lt"/>
                <a:ea typeface="Calibri" panose="020F0502020204030204" pitchFamily="34" charset="0"/>
                <a:cs typeface="Times New Roman" panose="02020603050405020304" pitchFamily="18" charset="0"/>
              </a:rPr>
              <a:t>Punalua</a:t>
            </a:r>
            <a:r>
              <a:rPr lang="en-GB" sz="2400" dirty="0">
                <a:latin typeface="+mn-lt"/>
                <a:ea typeface="Calibri" panose="020F0502020204030204" pitchFamily="34" charset="0"/>
                <a:cs typeface="Times New Roman" panose="02020603050405020304" pitchFamily="18" charset="0"/>
              </a:rPr>
              <a:t>	Punce		Punch	</a:t>
            </a:r>
          </a:p>
          <a:p>
            <a:pPr>
              <a:buNone/>
            </a:pPr>
            <a:r>
              <a:rPr lang="en-GB" sz="2400" dirty="0">
                <a:latin typeface="+mn-lt"/>
                <a:ea typeface="Calibri" panose="020F0502020204030204" pitchFamily="34" charset="0"/>
                <a:cs typeface="Times New Roman" panose="02020603050405020304" pitchFamily="18" charset="0"/>
              </a:rPr>
              <a:t>	</a:t>
            </a:r>
          </a:p>
          <a:p>
            <a:pPr>
              <a:buNone/>
            </a:pPr>
            <a:r>
              <a:rPr lang="en-GB" sz="2400" dirty="0">
                <a:latin typeface="+mn-lt"/>
                <a:ea typeface="Calibri" panose="020F0502020204030204" pitchFamily="34" charset="0"/>
                <a:cs typeface="Times New Roman" panose="02020603050405020304" pitchFamily="18" charset="0"/>
              </a:rPr>
              <a:t>	Puncheon	Punctate	Punctilio</a:t>
            </a:r>
          </a:p>
          <a:p>
            <a:pPr>
              <a:buNone/>
            </a:pPr>
            <a:r>
              <a:rPr lang="en-GB" sz="2400" dirty="0">
                <a:latin typeface="+mn-lt"/>
                <a:ea typeface="Calibri" panose="020F0502020204030204" pitchFamily="34" charset="0"/>
                <a:cs typeface="Times New Roman" panose="02020603050405020304" pitchFamily="18" charset="0"/>
              </a:rPr>
              <a:t>	</a:t>
            </a:r>
          </a:p>
          <a:p>
            <a:pPr>
              <a:buNone/>
            </a:pPr>
            <a:r>
              <a:rPr lang="en-GB" sz="2400" dirty="0">
                <a:latin typeface="+mn-lt"/>
                <a:ea typeface="Calibri" panose="020F0502020204030204" pitchFamily="34" charset="0"/>
                <a:cs typeface="Times New Roman" panose="02020603050405020304" pitchFamily="18" charset="0"/>
              </a:rPr>
              <a:t>Punctual	Punctuate	Puncture	</a:t>
            </a:r>
            <a:r>
              <a:rPr lang="en-GB" sz="2400" dirty="0">
                <a:latin typeface="+mn-lt"/>
                <a:ea typeface="Aptos" panose="020B0004020202020204" pitchFamily="34" charset="0"/>
                <a:cs typeface="Times New Roman" panose="02020603050405020304" pitchFamily="18" charset="0"/>
              </a:rPr>
              <a:t>Pundit	</a:t>
            </a:r>
          </a:p>
          <a:p>
            <a:pPr>
              <a:buNone/>
            </a:pPr>
            <a:r>
              <a:rPr lang="en-GB" sz="2400" dirty="0">
                <a:latin typeface="+mn-lt"/>
                <a:ea typeface="Aptos" panose="020B0004020202020204" pitchFamily="34" charset="0"/>
                <a:cs typeface="Times New Roman" panose="02020603050405020304" pitchFamily="18" charset="0"/>
              </a:rPr>
              <a:t>	</a:t>
            </a:r>
          </a:p>
          <a:p>
            <a:pPr>
              <a:buNone/>
            </a:pPr>
            <a:r>
              <a:rPr lang="en-GB" sz="2400" dirty="0">
                <a:effectLst/>
                <a:latin typeface="+mn-lt"/>
                <a:ea typeface="Aptos" panose="020B0004020202020204" pitchFamily="34" charset="0"/>
                <a:cs typeface="Times New Roman" panose="02020603050405020304" pitchFamily="18" charset="0"/>
              </a:rPr>
              <a:t>	</a:t>
            </a:r>
            <a:r>
              <a:rPr lang="en-GB" sz="2400" dirty="0" err="1">
                <a:effectLst/>
                <a:latin typeface="+mn-lt"/>
                <a:ea typeface="Aptos" panose="020B0004020202020204" pitchFamily="34" charset="0"/>
                <a:cs typeface="Times New Roman" panose="02020603050405020304" pitchFamily="18" charset="0"/>
              </a:rPr>
              <a:t>Pundigrion</a:t>
            </a:r>
            <a:r>
              <a:rPr lang="en-GB" sz="2400" dirty="0">
                <a:effectLst/>
                <a:latin typeface="+mn-lt"/>
                <a:ea typeface="Aptos" panose="020B0004020202020204" pitchFamily="34" charset="0"/>
                <a:cs typeface="Times New Roman" panose="02020603050405020304" pitchFamily="18" charset="0"/>
              </a:rPr>
              <a:t>	</a:t>
            </a:r>
            <a:r>
              <a:rPr lang="en-GB" sz="2400" dirty="0" err="1">
                <a:effectLst/>
                <a:latin typeface="+mn-lt"/>
                <a:ea typeface="Aptos" panose="020B0004020202020204" pitchFamily="34" charset="0"/>
                <a:cs typeface="Times New Roman" panose="02020603050405020304" pitchFamily="18" charset="0"/>
              </a:rPr>
              <a:t>Pundonor</a:t>
            </a:r>
            <a:r>
              <a:rPr lang="en-GB" sz="2400" dirty="0">
                <a:effectLst/>
                <a:latin typeface="+mn-lt"/>
                <a:ea typeface="Aptos" panose="020B0004020202020204" pitchFamily="34" charset="0"/>
                <a:cs typeface="Times New Roman" panose="02020603050405020304" pitchFamily="18" charset="0"/>
              </a:rPr>
              <a:t>	</a:t>
            </a:r>
            <a:r>
              <a:rPr lang="en-GB" sz="2400" dirty="0">
                <a:latin typeface="+mn-lt"/>
                <a:ea typeface="Calibri" panose="020F0502020204030204" pitchFamily="34" charset="0"/>
                <a:cs typeface="Times New Roman" panose="02020603050405020304" pitchFamily="18" charset="0"/>
              </a:rPr>
              <a:t>Pungent	Punic		</a:t>
            </a:r>
          </a:p>
          <a:p>
            <a:pPr>
              <a:buNone/>
            </a:pPr>
            <a:r>
              <a:rPr lang="en-GB" sz="2400" dirty="0">
                <a:latin typeface="+mn-lt"/>
                <a:ea typeface="Calibri" panose="020F0502020204030204" pitchFamily="34" charset="0"/>
                <a:cs typeface="Times New Roman" panose="02020603050405020304" pitchFamily="18" charset="0"/>
              </a:rPr>
              <a:t>Punish	Punjabi	Punk		</a:t>
            </a:r>
            <a:r>
              <a:rPr lang="en-GB" sz="2400" dirty="0" err="1">
                <a:latin typeface="+mn-lt"/>
                <a:ea typeface="Calibri" panose="020F0502020204030204" pitchFamily="34" charset="0"/>
                <a:cs typeface="Times New Roman" panose="02020603050405020304" pitchFamily="18" charset="0"/>
              </a:rPr>
              <a:t>Punka</a:t>
            </a:r>
            <a:r>
              <a:rPr lang="en-GB" sz="2400" dirty="0">
                <a:latin typeface="+mn-lt"/>
                <a:ea typeface="Calibri" panose="020F0502020204030204" pitchFamily="34" charset="0"/>
                <a:cs typeface="Times New Roman" panose="02020603050405020304" pitchFamily="18" charset="0"/>
              </a:rPr>
              <a:t>(h)		</a:t>
            </a:r>
          </a:p>
          <a:p>
            <a:pPr>
              <a:buNone/>
            </a:pPr>
            <a:r>
              <a:rPr lang="en-GB" sz="2400" dirty="0">
                <a:latin typeface="+mn-lt"/>
                <a:ea typeface="Calibri" panose="020F0502020204030204" pitchFamily="34" charset="0"/>
                <a:cs typeface="Times New Roman" panose="02020603050405020304" pitchFamily="18" charset="0"/>
              </a:rPr>
              <a:t>	Punnet	Punt		</a:t>
            </a:r>
            <a:r>
              <a:rPr lang="en-GB" sz="2400" dirty="0" err="1">
                <a:latin typeface="+mn-lt"/>
                <a:ea typeface="Calibri" panose="020F0502020204030204" pitchFamily="34" charset="0"/>
                <a:cs typeface="Times New Roman" panose="02020603050405020304" pitchFamily="18" charset="0"/>
              </a:rPr>
              <a:t>Punty</a:t>
            </a:r>
            <a:r>
              <a:rPr lang="en-GB" sz="2400" dirty="0">
                <a:latin typeface="+mn-lt"/>
                <a:ea typeface="Calibri" panose="020F0502020204030204" pitchFamily="34" charset="0"/>
                <a:cs typeface="Times New Roman" panose="02020603050405020304" pitchFamily="18" charset="0"/>
              </a:rPr>
              <a:t>		Puny		</a:t>
            </a:r>
          </a:p>
          <a:p>
            <a:pPr>
              <a:buNone/>
            </a:pPr>
            <a:endParaRPr lang="en-GB" sz="2400"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2420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4484048"/>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None/>
            </a:pPr>
            <a:r>
              <a:rPr lang="en-GB" sz="2800" b="1" dirty="0">
                <a:solidFill>
                  <a:schemeClr val="accent2">
                    <a:lumMod val="50000"/>
                  </a:schemeClr>
                </a:solidFill>
                <a:effectLst/>
                <a:latin typeface="+mn-lt"/>
                <a:ea typeface="Calibri" panose="020F0502020204030204" pitchFamily="34" charset="0"/>
                <a:cs typeface="Times New Roman" panose="02020603050405020304" pitchFamily="18" charset="0"/>
              </a:rPr>
              <a:t>Pun</a:t>
            </a:r>
            <a:r>
              <a:rPr lang="en-GB" sz="2800" dirty="0">
                <a:effectLst/>
                <a:latin typeface="+mn-lt"/>
                <a:ea typeface="Calibri" panose="020F0502020204030204" pitchFamily="34" charset="0"/>
                <a:cs typeface="Times New Roman" panose="02020603050405020304" pitchFamily="18" charset="0"/>
              </a:rPr>
              <a:t>	</a:t>
            </a:r>
          </a:p>
          <a:p>
            <a:pPr>
              <a:buNone/>
            </a:pPr>
            <a:r>
              <a:rPr lang="en-GB" sz="2800" dirty="0">
                <a:effectLst/>
                <a:latin typeface="+mn-lt"/>
                <a:ea typeface="Calibri" panose="020F0502020204030204" pitchFamily="34" charset="0"/>
                <a:cs typeface="Times New Roman" panose="02020603050405020304" pitchFamily="18" charset="0"/>
              </a:rPr>
              <a:t>to pound, to ram, to consolidate by ramming</a:t>
            </a:r>
          </a:p>
          <a:p>
            <a:pPr>
              <a:buNone/>
            </a:pPr>
            <a:r>
              <a:rPr lang="en-GB" sz="2800" dirty="0">
                <a:effectLst/>
                <a:latin typeface="+mn-lt"/>
                <a:ea typeface="Calibri" panose="020F0502020204030204" pitchFamily="34" charset="0"/>
                <a:cs typeface="Times New Roman" panose="02020603050405020304" pitchFamily="18" charset="0"/>
              </a:rPr>
              <a:t> </a:t>
            </a:r>
          </a:p>
          <a:p>
            <a:pPr>
              <a:buNone/>
            </a:pPr>
            <a:r>
              <a:rPr lang="en-GB" sz="2800" b="1" dirty="0">
                <a:solidFill>
                  <a:schemeClr val="accent2">
                    <a:lumMod val="50000"/>
                  </a:schemeClr>
                </a:solidFill>
                <a:effectLst/>
                <a:latin typeface="+mn-lt"/>
                <a:ea typeface="Calibri" panose="020F0502020204030204" pitchFamily="34" charset="0"/>
                <a:cs typeface="Times New Roman" panose="02020603050405020304" pitchFamily="18" charset="0"/>
              </a:rPr>
              <a:t>Pun</a:t>
            </a:r>
            <a:r>
              <a:rPr lang="en-GB" sz="2800" dirty="0">
                <a:effectLst/>
                <a:latin typeface="+mn-lt"/>
                <a:ea typeface="Calibri" panose="020F0502020204030204" pitchFamily="34" charset="0"/>
                <a:cs typeface="Times New Roman" panose="02020603050405020304" pitchFamily="18" charset="0"/>
              </a:rPr>
              <a:t>	</a:t>
            </a:r>
          </a:p>
          <a:p>
            <a:pPr>
              <a:buNone/>
            </a:pPr>
            <a:r>
              <a:rPr lang="en-GB" sz="2800" dirty="0">
                <a:effectLst/>
                <a:latin typeface="+mn-lt"/>
                <a:ea typeface="Calibri" panose="020F0502020204030204" pitchFamily="34" charset="0"/>
                <a:cs typeface="Times New Roman" panose="02020603050405020304" pitchFamily="18" charset="0"/>
              </a:rPr>
              <a:t>to play upon words alike or nearly alike in sound but different in meaning. </a:t>
            </a:r>
          </a:p>
          <a:p>
            <a:pPr>
              <a:buNone/>
            </a:pPr>
            <a:r>
              <a:rPr lang="en-GB" sz="2800" dirty="0">
                <a:effectLst/>
                <a:latin typeface="+mn-lt"/>
                <a:ea typeface="Calibri" panose="020F0502020204030204" pitchFamily="34" charset="0"/>
                <a:cs typeface="Times New Roman" panose="02020603050405020304" pitchFamily="18" charset="0"/>
              </a:rPr>
              <a:t>A late 17 C word, origin unknown. Italian </a:t>
            </a:r>
            <a:r>
              <a:rPr lang="en-GB" sz="2800" dirty="0" err="1">
                <a:effectLst/>
                <a:latin typeface="+mn-lt"/>
                <a:ea typeface="Calibri" panose="020F0502020204030204" pitchFamily="34" charset="0"/>
                <a:cs typeface="Times New Roman" panose="02020603050405020304" pitchFamily="18" charset="0"/>
              </a:rPr>
              <a:t>puntiglio</a:t>
            </a:r>
            <a:r>
              <a:rPr lang="en-GB" sz="2800" dirty="0">
                <a:effectLst/>
                <a:latin typeface="+mn-lt"/>
                <a:ea typeface="Calibri" panose="020F0502020204030204" pitchFamily="34" charset="0"/>
                <a:cs typeface="Times New Roman" panose="02020603050405020304" pitchFamily="18" charset="0"/>
              </a:rPr>
              <a:t> (fine point) has been conjectured</a:t>
            </a:r>
          </a:p>
          <a:p>
            <a:pPr>
              <a:lnSpc>
                <a:spcPct val="107000"/>
              </a:lnSpc>
              <a:spcAft>
                <a:spcPts val="800"/>
              </a:spcAft>
              <a:buNone/>
            </a:pPr>
            <a:endPar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5368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731056"/>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2800" b="1" dirty="0" err="1">
                <a:solidFill>
                  <a:schemeClr val="accent2">
                    <a:lumMod val="50000"/>
                  </a:schemeClr>
                </a:solidFill>
                <a:latin typeface="+mn-lt"/>
                <a:ea typeface="Calibri" panose="020F0502020204030204" pitchFamily="34" charset="0"/>
                <a:cs typeface="Times New Roman" panose="02020603050405020304" pitchFamily="18" charset="0"/>
              </a:rPr>
              <a:t>P</a:t>
            </a:r>
            <a:r>
              <a:rPr lang="en-GB" sz="2800" b="1" dirty="0" err="1">
                <a:solidFill>
                  <a:schemeClr val="accent2">
                    <a:lumMod val="50000"/>
                  </a:schemeClr>
                </a:solidFill>
                <a:effectLst/>
                <a:latin typeface="+mn-lt"/>
                <a:ea typeface="Calibri" panose="020F0502020204030204" pitchFamily="34" charset="0"/>
                <a:cs typeface="Times New Roman" panose="02020603050405020304" pitchFamily="18" charset="0"/>
              </a:rPr>
              <a:t>undigrion</a:t>
            </a:r>
            <a:r>
              <a:rPr lang="en-GB" sz="2800" dirty="0">
                <a:effectLst/>
                <a:latin typeface="+mn-lt"/>
                <a:ea typeface="Calibri" panose="020F0502020204030204" pitchFamily="34" charset="0"/>
                <a:cs typeface="Times New Roman" panose="02020603050405020304" pitchFamily="18" charset="0"/>
              </a:rPr>
              <a:t>	</a:t>
            </a:r>
          </a:p>
          <a:p>
            <a:pPr algn="l" fontAlgn="base">
              <a:buNone/>
            </a:pPr>
            <a:r>
              <a:rPr lang="en-GB" sz="2400" b="0" i="0" dirty="0">
                <a:solidFill>
                  <a:srgbClr val="000000"/>
                </a:solidFill>
                <a:effectLst/>
                <a:latin typeface="+mn-lt"/>
              </a:rPr>
              <a:t>There is </a:t>
            </a:r>
            <a:r>
              <a:rPr lang="en-GB" sz="2400" b="1" i="0" dirty="0">
                <a:solidFill>
                  <a:srgbClr val="000000"/>
                </a:solidFill>
                <a:effectLst/>
                <a:latin typeface="+mn-lt"/>
              </a:rPr>
              <a:t>one</a:t>
            </a:r>
            <a:r>
              <a:rPr lang="en-GB" sz="2400" b="0" i="0" dirty="0">
                <a:solidFill>
                  <a:srgbClr val="000000"/>
                </a:solidFill>
                <a:effectLst/>
                <a:latin typeface="+mn-lt"/>
              </a:rPr>
              <a:t> meaning in OED's entry for the noun </a:t>
            </a:r>
            <a:r>
              <a:rPr lang="en-GB" sz="2400" b="0" i="1" dirty="0" err="1">
                <a:solidFill>
                  <a:srgbClr val="000000"/>
                </a:solidFill>
                <a:effectLst/>
                <a:latin typeface="+mn-lt"/>
              </a:rPr>
              <a:t>pundigrion</a:t>
            </a:r>
            <a:r>
              <a:rPr lang="en-GB" sz="2400" b="0" i="0" dirty="0">
                <a:solidFill>
                  <a:srgbClr val="000000"/>
                </a:solidFill>
                <a:effectLst/>
                <a:latin typeface="+mn-lt"/>
              </a:rPr>
              <a:t>.    This word is now obsolete. It is last recorded around the 1820s.</a:t>
            </a:r>
          </a:p>
          <a:p>
            <a:pPr>
              <a:lnSpc>
                <a:spcPct val="107000"/>
              </a:lnSpc>
              <a:spcAft>
                <a:spcPts val="800"/>
              </a:spcAft>
              <a:buNone/>
            </a:pPr>
            <a:endParaRPr lang="en-GB" sz="2400" b="1" dirty="0">
              <a:solidFill>
                <a:schemeClr val="accent2">
                  <a:lumMod val="50000"/>
                </a:schemeClr>
              </a:solidFill>
              <a:latin typeface="+mn-lt"/>
              <a:ea typeface="Times New Roman" panose="02020603050405020304" pitchFamily="18" charset="0"/>
              <a:cs typeface="Times New Roman" panose="02020603050405020304" pitchFamily="18" charset="0"/>
            </a:endParaRPr>
          </a:p>
          <a:p>
            <a:pPr algn="l" fontAlgn="base">
              <a:buNone/>
            </a:pPr>
            <a:r>
              <a:rPr lang="en-GB" sz="2400" b="0" i="0" dirty="0">
                <a:solidFill>
                  <a:srgbClr val="000000"/>
                </a:solidFill>
                <a:effectLst/>
                <a:latin typeface="+mn-lt"/>
              </a:rPr>
              <a:t>The earliest known use of the noun </a:t>
            </a:r>
            <a:r>
              <a:rPr lang="en-GB" sz="2400" b="0" i="1" dirty="0" err="1">
                <a:solidFill>
                  <a:srgbClr val="000000"/>
                </a:solidFill>
                <a:effectLst/>
                <a:latin typeface="+mn-lt"/>
              </a:rPr>
              <a:t>pundigrion</a:t>
            </a:r>
            <a:r>
              <a:rPr lang="en-GB" sz="2400" b="0" i="0" dirty="0">
                <a:solidFill>
                  <a:srgbClr val="000000"/>
                </a:solidFill>
                <a:effectLst/>
                <a:latin typeface="+mn-lt"/>
              </a:rPr>
              <a:t> is in the late 1600s.   OED's earliest evidence for </a:t>
            </a:r>
            <a:r>
              <a:rPr lang="en-GB" sz="2400" b="0" i="1" dirty="0" err="1">
                <a:solidFill>
                  <a:srgbClr val="000000"/>
                </a:solidFill>
                <a:effectLst/>
                <a:latin typeface="+mn-lt"/>
              </a:rPr>
              <a:t>pundigrion</a:t>
            </a:r>
            <a:r>
              <a:rPr lang="en-GB" sz="2400" b="0" i="0" dirty="0">
                <a:solidFill>
                  <a:srgbClr val="000000"/>
                </a:solidFill>
                <a:effectLst/>
                <a:latin typeface="+mn-lt"/>
              </a:rPr>
              <a:t> is from 1673, in the writing of J. Dare.</a:t>
            </a:r>
          </a:p>
          <a:p>
            <a:pPr algn="l" fontAlgn="base">
              <a:buNone/>
            </a:pPr>
            <a:r>
              <a:rPr lang="en-GB" sz="2400" b="0" i="1" dirty="0" err="1">
                <a:solidFill>
                  <a:srgbClr val="000000"/>
                </a:solidFill>
                <a:effectLst/>
                <a:latin typeface="+mn-lt"/>
              </a:rPr>
              <a:t>pundigrion</a:t>
            </a:r>
            <a:r>
              <a:rPr lang="en-GB" sz="2400" b="0" i="0" dirty="0">
                <a:solidFill>
                  <a:srgbClr val="000000"/>
                </a:solidFill>
                <a:effectLst/>
                <a:latin typeface="+mn-lt"/>
              </a:rPr>
              <a:t> is perhaps a variant or alteration of another lexical item. Perhaps a borrowing from </a:t>
            </a:r>
            <a:r>
              <a:rPr lang="en-GB" sz="2400" b="1" i="0" dirty="0">
                <a:solidFill>
                  <a:srgbClr val="000000"/>
                </a:solidFill>
                <a:effectLst/>
                <a:latin typeface="+mn-lt"/>
              </a:rPr>
              <a:t>Italian</a:t>
            </a:r>
            <a:r>
              <a:rPr lang="en-GB" sz="2400" b="0" i="0" dirty="0">
                <a:solidFill>
                  <a:srgbClr val="000000"/>
                </a:solidFill>
                <a:effectLst/>
                <a:latin typeface="+mn-lt"/>
              </a:rPr>
              <a:t>.</a:t>
            </a:r>
          </a:p>
          <a:p>
            <a:pPr algn="l" fontAlgn="base">
              <a:buNone/>
            </a:pPr>
            <a:r>
              <a:rPr lang="en-GB" sz="2400" b="1" i="0" dirty="0">
                <a:solidFill>
                  <a:srgbClr val="000000"/>
                </a:solidFill>
                <a:effectLst/>
                <a:latin typeface="+mn-lt"/>
              </a:rPr>
              <a:t>Etymons:</a:t>
            </a:r>
            <a:r>
              <a:rPr lang="en-GB" sz="2400" b="0" i="0" dirty="0">
                <a:solidFill>
                  <a:srgbClr val="000000"/>
                </a:solidFill>
                <a:effectLst/>
                <a:latin typeface="+mn-lt"/>
              </a:rPr>
              <a:t> </a:t>
            </a:r>
            <a:r>
              <a:rPr lang="en-GB" sz="2400" i="1" u="none" strike="noStrike" dirty="0">
                <a:effectLst/>
                <a:latin typeface="+mn-lt"/>
              </a:rPr>
              <a:t>punctilio</a:t>
            </a:r>
            <a:r>
              <a:rPr lang="en-GB" sz="2400" b="0" i="0" u="none" strike="noStrike" dirty="0">
                <a:solidFill>
                  <a:srgbClr val="215FA6"/>
                </a:solidFill>
                <a:effectLst/>
                <a:latin typeface="+mn-lt"/>
              </a:rPr>
              <a:t> </a:t>
            </a:r>
            <a:r>
              <a:rPr lang="en-GB" sz="2400" b="0" i="1" u="none" strike="noStrike" dirty="0">
                <a:solidFill>
                  <a:srgbClr val="215FA6"/>
                </a:solidFill>
                <a:effectLst/>
                <a:latin typeface="+mn-lt"/>
              </a:rPr>
              <a:t>n.</a:t>
            </a:r>
            <a:r>
              <a:rPr lang="en-GB" sz="2400" b="0" i="0" dirty="0">
                <a:solidFill>
                  <a:srgbClr val="000000"/>
                </a:solidFill>
                <a:effectLst/>
                <a:latin typeface="+mn-lt"/>
              </a:rPr>
              <a:t>; Italian </a:t>
            </a:r>
            <a:r>
              <a:rPr lang="en-GB" sz="2400" b="0" i="1" dirty="0" err="1">
                <a:solidFill>
                  <a:srgbClr val="000000"/>
                </a:solidFill>
                <a:effectLst/>
                <a:latin typeface="+mn-lt"/>
              </a:rPr>
              <a:t>puntiglio</a:t>
            </a:r>
            <a:r>
              <a:rPr lang="en-GB" sz="2400" b="0" i="0" dirty="0">
                <a:solidFill>
                  <a:srgbClr val="000000"/>
                </a:solidFill>
                <a:effectLst/>
                <a:latin typeface="+mn-lt"/>
              </a:rPr>
              <a:t>.</a:t>
            </a:r>
          </a:p>
          <a:p>
            <a:pPr algn="l" fontAlgn="base">
              <a:buNone/>
            </a:pPr>
            <a:endPar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endParaRPr>
          </a:p>
          <a:p>
            <a:pPr>
              <a:lnSpc>
                <a:spcPct val="107000"/>
              </a:lnSpc>
              <a:spcAft>
                <a:spcPts val="800"/>
              </a:spcAft>
              <a:buNone/>
            </a:pPr>
            <a:r>
              <a:rPr lang="en-GB" sz="2000" i="1" dirty="0">
                <a:solidFill>
                  <a:schemeClr val="accent2">
                    <a:lumMod val="50000"/>
                  </a:schemeClr>
                </a:solidFill>
                <a:latin typeface="+mn-lt"/>
                <a:ea typeface="Times New Roman" panose="02020603050405020304" pitchFamily="18" charset="0"/>
                <a:cs typeface="Times New Roman" panose="02020603050405020304" pitchFamily="18" charset="0"/>
              </a:rPr>
              <a:t>https://</a:t>
            </a:r>
            <a:r>
              <a:rPr lang="en-GB" sz="2000" i="1" dirty="0" err="1">
                <a:solidFill>
                  <a:schemeClr val="accent2">
                    <a:lumMod val="50000"/>
                  </a:schemeClr>
                </a:solidFill>
                <a:latin typeface="+mn-lt"/>
                <a:ea typeface="Times New Roman" panose="02020603050405020304" pitchFamily="18" charset="0"/>
                <a:cs typeface="Times New Roman" panose="02020603050405020304" pitchFamily="18" charset="0"/>
              </a:rPr>
              <a:t>www.oed.com</a:t>
            </a:r>
            <a:r>
              <a:rPr lang="en-GB" sz="2000" i="1" dirty="0">
                <a:solidFill>
                  <a:schemeClr val="accent2">
                    <a:lumMod val="50000"/>
                  </a:schemeClr>
                </a:solidFill>
                <a:latin typeface="+mn-lt"/>
                <a:ea typeface="Times New Roman" panose="02020603050405020304" pitchFamily="18" charset="0"/>
                <a:cs typeface="Times New Roman" panose="02020603050405020304" pitchFamily="18" charset="0"/>
              </a:rPr>
              <a:t>/dictionary/</a:t>
            </a:r>
            <a:r>
              <a:rPr lang="en-GB" sz="2000" i="1" dirty="0" err="1">
                <a:solidFill>
                  <a:schemeClr val="accent2">
                    <a:lumMod val="50000"/>
                  </a:schemeClr>
                </a:solidFill>
                <a:latin typeface="+mn-lt"/>
                <a:ea typeface="Times New Roman" panose="02020603050405020304" pitchFamily="18" charset="0"/>
                <a:cs typeface="Times New Roman" panose="02020603050405020304" pitchFamily="18" charset="0"/>
              </a:rPr>
              <a:t>pundigrion_n</a:t>
            </a:r>
            <a:endParaRPr lang="en-GB" sz="2000" i="1" dirty="0">
              <a:solidFill>
                <a:schemeClr val="accent2">
                  <a:lumMod val="50000"/>
                </a:schemeClr>
              </a:solidFill>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6993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53113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rPr>
              <a:t>Fry’s current puns - and more</a:t>
            </a:r>
            <a:endParaRPr lang="en-GB" sz="2400" dirty="0">
              <a:effectLst/>
              <a:latin typeface="+mn-lt"/>
              <a:ea typeface="Calibri" panose="020F0502020204030204" pitchFamily="34" charset="0"/>
              <a:cs typeface="Times New Roman" panose="02020603050405020304" pitchFamily="18" charset="0"/>
            </a:endParaRPr>
          </a:p>
          <a:p>
            <a:pPr>
              <a:buNone/>
            </a:pPr>
            <a:r>
              <a:rPr lang="en-GB" sz="2400" dirty="0">
                <a:effectLst/>
                <a:latin typeface="+mn-lt"/>
                <a:ea typeface="Aptos" panose="020B0004020202020204" pitchFamily="34" charset="0"/>
                <a:cs typeface="Times New Roman" panose="02020603050405020304" pitchFamily="18" charset="0"/>
              </a:rPr>
              <a:t>Pun</a:t>
            </a:r>
          </a:p>
          <a:p>
            <a:pPr>
              <a:buNone/>
            </a:pPr>
            <a:r>
              <a:rPr lang="en-GB" sz="2400" dirty="0" err="1">
                <a:latin typeface="+mn-lt"/>
                <a:ea typeface="Calibri" panose="020F0502020204030204" pitchFamily="34" charset="0"/>
                <a:cs typeface="Times New Roman" panose="02020603050405020304" pitchFamily="18" charset="0"/>
              </a:rPr>
              <a:t>Punalua</a:t>
            </a:r>
            <a:r>
              <a:rPr lang="en-GB" sz="2400" dirty="0">
                <a:latin typeface="+mn-lt"/>
                <a:ea typeface="Calibri" panose="020F0502020204030204" pitchFamily="34" charset="0"/>
                <a:cs typeface="Times New Roman" panose="02020603050405020304" pitchFamily="18" charset="0"/>
              </a:rPr>
              <a:t>	A system of group marriage (Hawaii)</a:t>
            </a:r>
          </a:p>
          <a:p>
            <a:pPr>
              <a:buNone/>
            </a:pPr>
            <a:r>
              <a:rPr lang="en-GB" sz="2400" dirty="0">
                <a:latin typeface="+mn-lt"/>
                <a:ea typeface="Calibri" panose="020F0502020204030204" pitchFamily="34" charset="0"/>
                <a:cs typeface="Times New Roman" panose="02020603050405020304" pitchFamily="18" charset="0"/>
              </a:rPr>
              <a:t>Punce		An effeminate man (Australia)</a:t>
            </a:r>
          </a:p>
          <a:p>
            <a:pPr>
              <a:buNone/>
            </a:pPr>
            <a:r>
              <a:rPr lang="en-GB" sz="2400" dirty="0">
                <a:latin typeface="+mn-lt"/>
                <a:ea typeface="Calibri" panose="020F0502020204030204" pitchFamily="34" charset="0"/>
                <a:cs typeface="Times New Roman" panose="02020603050405020304" pitchFamily="18" charset="0"/>
              </a:rPr>
              <a:t>Punch		Hook-nosed puppet; drink; to prod, hit</a:t>
            </a:r>
          </a:p>
          <a:p>
            <a:pPr>
              <a:buNone/>
            </a:pPr>
            <a:r>
              <a:rPr lang="en-GB" sz="2400" dirty="0">
                <a:latin typeface="+mn-lt"/>
                <a:ea typeface="Calibri" panose="020F0502020204030204" pitchFamily="34" charset="0"/>
                <a:cs typeface="Times New Roman" panose="02020603050405020304" pitchFamily="18" charset="0"/>
              </a:rPr>
              <a:t>Puncheon	A dagger</a:t>
            </a:r>
          </a:p>
          <a:p>
            <a:pPr>
              <a:buNone/>
            </a:pPr>
            <a:r>
              <a:rPr lang="en-GB" sz="2400" dirty="0">
                <a:latin typeface="+mn-lt"/>
                <a:ea typeface="Calibri" panose="020F0502020204030204" pitchFamily="34" charset="0"/>
                <a:cs typeface="Times New Roman" panose="02020603050405020304" pitchFamily="18" charset="0"/>
              </a:rPr>
              <a:t>Punctate	Dotted, pitted</a:t>
            </a:r>
          </a:p>
          <a:p>
            <a:pPr>
              <a:buNone/>
            </a:pPr>
            <a:r>
              <a:rPr lang="en-GB" sz="2400" dirty="0">
                <a:latin typeface="+mn-lt"/>
                <a:ea typeface="Calibri" panose="020F0502020204030204" pitchFamily="34" charset="0"/>
                <a:cs typeface="Times New Roman" panose="02020603050405020304" pitchFamily="18" charset="0"/>
              </a:rPr>
              <a:t>Punctilio	A nice point in behaviour</a:t>
            </a:r>
          </a:p>
          <a:p>
            <a:pPr>
              <a:buNone/>
            </a:pPr>
            <a:r>
              <a:rPr lang="en-GB" sz="2400" dirty="0">
                <a:latin typeface="+mn-lt"/>
                <a:ea typeface="Calibri" panose="020F0502020204030204" pitchFamily="34" charset="0"/>
                <a:cs typeface="Times New Roman" panose="02020603050405020304" pitchFamily="18" charset="0"/>
              </a:rPr>
              <a:t>Punctual	Exact in keeping time</a:t>
            </a:r>
          </a:p>
          <a:p>
            <a:pPr>
              <a:buNone/>
            </a:pPr>
            <a:r>
              <a:rPr lang="en-GB" sz="2400" dirty="0">
                <a:latin typeface="+mn-lt"/>
                <a:ea typeface="Calibri" panose="020F0502020204030204" pitchFamily="34" charset="0"/>
                <a:cs typeface="Times New Roman" panose="02020603050405020304" pitchFamily="18" charset="0"/>
              </a:rPr>
              <a:t>Punctuate	To mark with points</a:t>
            </a:r>
          </a:p>
          <a:p>
            <a:pPr>
              <a:buNone/>
            </a:pPr>
            <a:r>
              <a:rPr lang="en-GB" sz="2400" dirty="0">
                <a:latin typeface="+mn-lt"/>
                <a:ea typeface="Calibri" panose="020F0502020204030204" pitchFamily="34" charset="0"/>
                <a:cs typeface="Times New Roman" panose="02020603050405020304" pitchFamily="18" charset="0"/>
              </a:rPr>
              <a:t>Puncture	Pricking</a:t>
            </a:r>
          </a:p>
          <a:p>
            <a:pPr>
              <a:buNone/>
            </a:pPr>
            <a:r>
              <a:rPr lang="en-GB" sz="2400" dirty="0">
                <a:latin typeface="+mn-lt"/>
                <a:ea typeface="Aptos" panose="020B0004020202020204" pitchFamily="34" charset="0"/>
                <a:cs typeface="Times New Roman" panose="02020603050405020304" pitchFamily="18" charset="0"/>
              </a:rPr>
              <a:t>Pundit		A learned person (Hindi) </a:t>
            </a:r>
          </a:p>
        </p:txBody>
      </p:sp>
    </p:spTree>
    <p:extLst>
      <p:ext uri="{BB962C8B-B14F-4D97-AF65-F5344CB8AC3E}">
        <p14:creationId xmlns:p14="http://schemas.microsoft.com/office/powerpoint/2010/main" val="1666507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336846"/>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None/>
            </a:pPr>
            <a:r>
              <a:rPr lang="en-GB" sz="2400" dirty="0" err="1">
                <a:latin typeface="+mn-lt"/>
                <a:ea typeface="Aptos" panose="020B0004020202020204" pitchFamily="34" charset="0"/>
                <a:cs typeface="Times New Roman" panose="02020603050405020304" pitchFamily="18" charset="0"/>
              </a:rPr>
              <a:t>P</a:t>
            </a:r>
            <a:r>
              <a:rPr lang="en-GB" sz="2400" dirty="0" err="1">
                <a:effectLst/>
                <a:latin typeface="+mn-lt"/>
                <a:ea typeface="Aptos" panose="020B0004020202020204" pitchFamily="34" charset="0"/>
                <a:cs typeface="Times New Roman" panose="02020603050405020304" pitchFamily="18" charset="0"/>
              </a:rPr>
              <a:t>undigrion</a:t>
            </a:r>
            <a:r>
              <a:rPr lang="en-GB" sz="2400" dirty="0">
                <a:effectLst/>
                <a:latin typeface="+mn-lt"/>
                <a:ea typeface="Aptos" panose="020B0004020202020204" pitchFamily="34" charset="0"/>
                <a:cs typeface="Times New Roman" panose="02020603050405020304" pitchFamily="18" charset="0"/>
              </a:rPr>
              <a:t>	</a:t>
            </a:r>
          </a:p>
          <a:p>
            <a:pPr>
              <a:buNone/>
            </a:pPr>
            <a:r>
              <a:rPr lang="en-GB" sz="2400" dirty="0" err="1">
                <a:effectLst/>
                <a:latin typeface="+mn-lt"/>
                <a:ea typeface="Aptos" panose="020B0004020202020204" pitchFamily="34" charset="0"/>
                <a:cs typeface="Times New Roman" panose="02020603050405020304" pitchFamily="18" charset="0"/>
              </a:rPr>
              <a:t>Pundonor</a:t>
            </a:r>
            <a:r>
              <a:rPr lang="en-GB" sz="2400" dirty="0">
                <a:effectLst/>
                <a:latin typeface="+mn-lt"/>
                <a:ea typeface="Aptos" panose="020B0004020202020204" pitchFamily="34" charset="0"/>
                <a:cs typeface="Times New Roman" panose="02020603050405020304" pitchFamily="18" charset="0"/>
              </a:rPr>
              <a:t>	A point of honour</a:t>
            </a:r>
          </a:p>
          <a:p>
            <a:pPr>
              <a:buNone/>
            </a:pPr>
            <a:r>
              <a:rPr lang="en-GB" sz="2400" dirty="0">
                <a:latin typeface="+mn-lt"/>
                <a:ea typeface="Calibri" panose="020F0502020204030204" pitchFamily="34" charset="0"/>
                <a:cs typeface="Times New Roman" panose="02020603050405020304" pitchFamily="18" charset="0"/>
              </a:rPr>
              <a:t>Pungent	Sharp, pricking, painful, sarcastic</a:t>
            </a:r>
          </a:p>
          <a:p>
            <a:pPr>
              <a:buNone/>
            </a:pPr>
            <a:r>
              <a:rPr lang="en-GB" sz="2400" dirty="0">
                <a:latin typeface="+mn-lt"/>
                <a:ea typeface="Calibri" panose="020F0502020204030204" pitchFamily="34" charset="0"/>
                <a:cs typeface="Times New Roman" panose="02020603050405020304" pitchFamily="18" charset="0"/>
              </a:rPr>
              <a:t>Punic		Of ancient Carthage; deceitful</a:t>
            </a:r>
          </a:p>
          <a:p>
            <a:pPr>
              <a:buNone/>
            </a:pPr>
            <a:r>
              <a:rPr lang="en-GB" sz="2400" dirty="0">
                <a:latin typeface="+mn-lt"/>
                <a:ea typeface="Calibri" panose="020F0502020204030204" pitchFamily="34" charset="0"/>
                <a:cs typeface="Times New Roman" panose="02020603050405020304" pitchFamily="18" charset="0"/>
              </a:rPr>
              <a:t>Punish	To cause someone to suffer for an offence</a:t>
            </a:r>
          </a:p>
          <a:p>
            <a:pPr>
              <a:buNone/>
            </a:pPr>
            <a:r>
              <a:rPr lang="en-GB" sz="2400" dirty="0">
                <a:latin typeface="+mn-lt"/>
                <a:ea typeface="Calibri" panose="020F0502020204030204" pitchFamily="34" charset="0"/>
                <a:cs typeface="Times New Roman" panose="02020603050405020304" pitchFamily="18" charset="0"/>
              </a:rPr>
              <a:t>Punjabi	Person or language of Punjab, India</a:t>
            </a:r>
          </a:p>
          <a:p>
            <a:pPr>
              <a:buNone/>
            </a:pPr>
            <a:r>
              <a:rPr lang="en-GB" sz="2400" dirty="0">
                <a:latin typeface="+mn-lt"/>
                <a:ea typeface="Calibri" panose="020F0502020204030204" pitchFamily="34" charset="0"/>
                <a:cs typeface="Times New Roman" panose="02020603050405020304" pitchFamily="18" charset="0"/>
              </a:rPr>
              <a:t>Punk		Prostitute; foolish person; tinder </a:t>
            </a:r>
          </a:p>
          <a:p>
            <a:pPr>
              <a:buNone/>
            </a:pPr>
            <a:r>
              <a:rPr lang="en-GB" sz="2400" dirty="0" err="1">
                <a:latin typeface="+mn-lt"/>
                <a:ea typeface="Calibri" panose="020F0502020204030204" pitchFamily="34" charset="0"/>
                <a:cs typeface="Times New Roman" panose="02020603050405020304" pitchFamily="18" charset="0"/>
              </a:rPr>
              <a:t>Punka</a:t>
            </a:r>
            <a:r>
              <a:rPr lang="en-GB" sz="2400" dirty="0">
                <a:latin typeface="+mn-lt"/>
                <a:ea typeface="Calibri" panose="020F0502020204030204" pitchFamily="34" charset="0"/>
                <a:cs typeface="Times New Roman" panose="02020603050405020304" pitchFamily="18" charset="0"/>
              </a:rPr>
              <a:t>(h)	Palm leaf mechanical fan (Hindi)</a:t>
            </a:r>
          </a:p>
          <a:p>
            <a:pPr>
              <a:buNone/>
            </a:pPr>
            <a:r>
              <a:rPr lang="en-GB" sz="2400" dirty="0">
                <a:latin typeface="+mn-lt"/>
                <a:ea typeface="Calibri" panose="020F0502020204030204" pitchFamily="34" charset="0"/>
                <a:cs typeface="Times New Roman" panose="02020603050405020304" pitchFamily="18" charset="0"/>
              </a:rPr>
              <a:t>Punnet	Small shallow basket for fruit</a:t>
            </a:r>
          </a:p>
          <a:p>
            <a:pPr>
              <a:buNone/>
            </a:pPr>
            <a:r>
              <a:rPr lang="en-GB" sz="2400" dirty="0">
                <a:latin typeface="+mn-lt"/>
                <a:ea typeface="Calibri" panose="020F0502020204030204" pitchFamily="34" charset="0"/>
                <a:cs typeface="Times New Roman" panose="02020603050405020304" pitchFamily="18" charset="0"/>
              </a:rPr>
              <a:t>Punt		Flat-bottomed boat; Irish pound; to kick</a:t>
            </a:r>
          </a:p>
          <a:p>
            <a:pPr>
              <a:buNone/>
            </a:pPr>
            <a:r>
              <a:rPr lang="en-GB" sz="2400" dirty="0" err="1">
                <a:latin typeface="+mn-lt"/>
                <a:ea typeface="Calibri" panose="020F0502020204030204" pitchFamily="34" charset="0"/>
                <a:cs typeface="Times New Roman" panose="02020603050405020304" pitchFamily="18" charset="0"/>
              </a:rPr>
              <a:t>Punty</a:t>
            </a:r>
            <a:r>
              <a:rPr lang="en-GB" sz="2400" dirty="0">
                <a:latin typeface="+mn-lt"/>
                <a:ea typeface="Calibri" panose="020F0502020204030204" pitchFamily="34" charset="0"/>
                <a:cs typeface="Times New Roman" panose="02020603050405020304" pitchFamily="18" charset="0"/>
              </a:rPr>
              <a:t>		Rod used to handle molten glass </a:t>
            </a:r>
          </a:p>
          <a:p>
            <a:pPr>
              <a:buNone/>
            </a:pPr>
            <a:r>
              <a:rPr lang="en-GB" sz="2400" dirty="0">
                <a:latin typeface="+mn-lt"/>
                <a:ea typeface="Calibri" panose="020F0502020204030204" pitchFamily="34" charset="0"/>
                <a:cs typeface="Times New Roman" panose="02020603050405020304" pitchFamily="18" charset="0"/>
              </a:rPr>
              <a:t>Puny		Inexperienced (Shak.); stunted; feeble</a:t>
            </a:r>
          </a:p>
        </p:txBody>
      </p:sp>
    </p:spTree>
    <p:extLst>
      <p:ext uri="{BB962C8B-B14F-4D97-AF65-F5344CB8AC3E}">
        <p14:creationId xmlns:p14="http://schemas.microsoft.com/office/powerpoint/2010/main" val="2851080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6035883"/>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rPr>
              <a:t>Fry’s current puns - and more</a:t>
            </a:r>
            <a:endParaRPr lang="en-GB" sz="2400" dirty="0">
              <a:effectLst/>
              <a:latin typeface="+mn-lt"/>
              <a:ea typeface="Calibri" panose="020F0502020204030204" pitchFamily="34" charset="0"/>
              <a:cs typeface="Times New Roman" panose="02020603050405020304" pitchFamily="18" charset="0"/>
            </a:endParaRPr>
          </a:p>
          <a:p>
            <a:pPr>
              <a:buNone/>
            </a:pPr>
            <a:r>
              <a:rPr lang="en-GB" sz="2000" b="1" dirty="0">
                <a:solidFill>
                  <a:schemeClr val="accent2">
                    <a:lumMod val="50000"/>
                  </a:schemeClr>
                </a:solidFill>
                <a:effectLst/>
                <a:latin typeface="+mn-lt"/>
                <a:ea typeface="Calibri" panose="020F0502020204030204" pitchFamily="34" charset="0"/>
                <a:cs typeface="Times New Roman" panose="02020603050405020304" pitchFamily="18" charset="0"/>
              </a:rPr>
              <a:t>Synonyms</a:t>
            </a:r>
            <a:endParaRPr lang="en-GB" sz="2000" dirty="0">
              <a:solidFill>
                <a:schemeClr val="accent2">
                  <a:lumMod val="50000"/>
                </a:schemeClr>
              </a:solidFill>
              <a:effectLst/>
              <a:latin typeface="+mn-lt"/>
              <a:ea typeface="Calibri" panose="020F0502020204030204" pitchFamily="34" charset="0"/>
              <a:cs typeface="Times New Roman" panose="02020603050405020304" pitchFamily="18" charset="0"/>
            </a:endParaRPr>
          </a:p>
          <a:p>
            <a:pPr>
              <a:buNone/>
            </a:pPr>
            <a:r>
              <a:rPr lang="en-GB" sz="2000" dirty="0">
                <a:solidFill>
                  <a:srgbClr val="474747"/>
                </a:solidFill>
                <a:effectLst/>
                <a:latin typeface="+mn-lt"/>
                <a:ea typeface="Calibri" panose="020F0502020204030204" pitchFamily="34" charset="0"/>
                <a:cs typeface="Times New Roman" panose="02020603050405020304" pitchFamily="18" charset="0"/>
              </a:rPr>
              <a:t>Two or more words or expressions of the same language that have the same or nearly the </a:t>
            </a:r>
            <a:r>
              <a:rPr lang="en-GB" sz="2000" i="1" dirty="0">
                <a:solidFill>
                  <a:schemeClr val="accent2">
                    <a:lumMod val="50000"/>
                  </a:schemeClr>
                </a:solidFill>
                <a:effectLst/>
                <a:latin typeface="+mn-lt"/>
                <a:ea typeface="Calibri" panose="020F0502020204030204" pitchFamily="34" charset="0"/>
                <a:cs typeface="Times New Roman" panose="02020603050405020304" pitchFamily="18" charset="0"/>
              </a:rPr>
              <a:t>same meaning </a:t>
            </a:r>
            <a:r>
              <a:rPr lang="en-GB" sz="2000" dirty="0">
                <a:solidFill>
                  <a:srgbClr val="474747"/>
                </a:solidFill>
                <a:effectLst/>
                <a:latin typeface="+mn-lt"/>
                <a:ea typeface="Calibri" panose="020F0502020204030204" pitchFamily="34" charset="0"/>
                <a:cs typeface="Times New Roman" panose="02020603050405020304" pitchFamily="18" charset="0"/>
              </a:rPr>
              <a:t>in some or all senses.  </a:t>
            </a:r>
          </a:p>
          <a:p>
            <a:pPr>
              <a:buNone/>
            </a:pPr>
            <a:r>
              <a:rPr lang="en-GB" sz="2000" dirty="0">
                <a:solidFill>
                  <a:srgbClr val="474747"/>
                </a:solidFill>
                <a:effectLst/>
                <a:latin typeface="+mn-lt"/>
                <a:ea typeface="Calibri" panose="020F0502020204030204" pitchFamily="34" charset="0"/>
                <a:cs typeface="Times New Roman" panose="02020603050405020304" pitchFamily="18" charset="0"/>
              </a:rPr>
              <a:t> </a:t>
            </a:r>
            <a:endParaRPr lang="en-GB" sz="2000" dirty="0">
              <a:effectLst/>
              <a:latin typeface="+mn-lt"/>
              <a:ea typeface="Calibri" panose="020F0502020204030204" pitchFamily="34" charset="0"/>
              <a:cs typeface="Times New Roman" panose="02020603050405020304" pitchFamily="18" charset="0"/>
            </a:endParaRPr>
          </a:p>
          <a:p>
            <a:pPr>
              <a:buNone/>
            </a:pPr>
            <a:r>
              <a:rPr lang="en-GB" sz="2000" b="1" dirty="0" err="1">
                <a:solidFill>
                  <a:schemeClr val="accent2">
                    <a:lumMod val="50000"/>
                  </a:schemeClr>
                </a:solidFill>
                <a:effectLst/>
                <a:latin typeface="+mn-lt"/>
                <a:ea typeface="Calibri" panose="020F0502020204030204" pitchFamily="34" charset="0"/>
                <a:cs typeface="Times New Roman" panose="02020603050405020304" pitchFamily="18" charset="0"/>
              </a:rPr>
              <a:t>Polynyms</a:t>
            </a:r>
            <a:endParaRPr lang="en-GB" sz="2000" b="1" dirty="0">
              <a:solidFill>
                <a:schemeClr val="accent2">
                  <a:lumMod val="50000"/>
                </a:schemeClr>
              </a:solidFill>
              <a:effectLst/>
              <a:latin typeface="+mn-lt"/>
              <a:ea typeface="Calibri" panose="020F0502020204030204" pitchFamily="34" charset="0"/>
              <a:cs typeface="Times New Roman" panose="02020603050405020304" pitchFamily="18" charset="0"/>
            </a:endParaRPr>
          </a:p>
          <a:p>
            <a:pPr>
              <a:buNone/>
            </a:pPr>
            <a:r>
              <a:rPr lang="en-GB" sz="2000" dirty="0">
                <a:solidFill>
                  <a:srgbClr val="474747"/>
                </a:solidFill>
                <a:effectLst/>
                <a:latin typeface="+mn-lt"/>
                <a:ea typeface="Calibri" panose="020F0502020204030204" pitchFamily="34" charset="0"/>
                <a:cs typeface="Times New Roman" panose="02020603050405020304" pitchFamily="18" charset="0"/>
              </a:rPr>
              <a:t>Objects that have </a:t>
            </a:r>
            <a:r>
              <a:rPr lang="en-GB" sz="2000" i="1" dirty="0">
                <a:solidFill>
                  <a:schemeClr val="accent2">
                    <a:lumMod val="50000"/>
                  </a:schemeClr>
                </a:solidFill>
                <a:effectLst/>
                <a:latin typeface="+mn-lt"/>
                <a:ea typeface="Calibri" panose="020F0502020204030204" pitchFamily="34" charset="0"/>
                <a:cs typeface="Times New Roman" panose="02020603050405020304" pitchFamily="18" charset="0"/>
              </a:rPr>
              <a:t>more than one name</a:t>
            </a:r>
          </a:p>
          <a:p>
            <a:pPr>
              <a:buNone/>
            </a:pPr>
            <a:r>
              <a:rPr lang="en-GB" sz="2000" dirty="0">
                <a:solidFill>
                  <a:srgbClr val="474747"/>
                </a:solidFill>
                <a:effectLst/>
                <a:latin typeface="+mn-lt"/>
                <a:ea typeface="Calibri" panose="020F0502020204030204" pitchFamily="34" charset="0"/>
                <a:cs typeface="Times New Roman" panose="02020603050405020304" pitchFamily="18" charset="0"/>
              </a:rPr>
              <a:t> </a:t>
            </a:r>
            <a:endParaRPr lang="en-GB" sz="2000" dirty="0">
              <a:latin typeface="+mn-lt"/>
              <a:ea typeface="Calibri" panose="020F0502020204030204" pitchFamily="34" charset="0"/>
              <a:cs typeface="Times New Roman" panose="02020603050405020304" pitchFamily="18" charset="0"/>
            </a:endParaRPr>
          </a:p>
          <a:p>
            <a:pPr>
              <a:buNone/>
            </a:pPr>
            <a:r>
              <a:rPr lang="en-GB" sz="2000" b="1" dirty="0">
                <a:solidFill>
                  <a:schemeClr val="accent2">
                    <a:lumMod val="50000"/>
                  </a:schemeClr>
                </a:solidFill>
                <a:effectLst/>
                <a:latin typeface="+mn-lt"/>
                <a:ea typeface="Calibri" panose="020F0502020204030204" pitchFamily="34" charset="0"/>
                <a:cs typeface="Times New Roman" panose="02020603050405020304" pitchFamily="18" charset="0"/>
              </a:rPr>
              <a:t>Homonyms</a:t>
            </a:r>
          </a:p>
          <a:p>
            <a:pPr>
              <a:buNone/>
            </a:pPr>
            <a:r>
              <a:rPr lang="en-GB" sz="2000" dirty="0">
                <a:latin typeface="+mn-lt"/>
                <a:ea typeface="Calibri" panose="020F0502020204030204" pitchFamily="34" charset="0"/>
                <a:cs typeface="Times New Roman" panose="02020603050405020304" pitchFamily="18" charset="0"/>
              </a:rPr>
              <a:t>Words with </a:t>
            </a:r>
            <a:r>
              <a:rPr lang="en-GB" sz="2000" i="1" dirty="0">
                <a:solidFill>
                  <a:schemeClr val="accent2">
                    <a:lumMod val="50000"/>
                  </a:schemeClr>
                </a:solidFill>
                <a:latin typeface="+mn-lt"/>
                <a:ea typeface="Calibri" panose="020F0502020204030204" pitchFamily="34" charset="0"/>
                <a:cs typeface="Times New Roman" panose="02020603050405020304" pitchFamily="18" charset="0"/>
              </a:rPr>
              <a:t>different meanings </a:t>
            </a:r>
            <a:r>
              <a:rPr lang="en-GB" sz="2000" dirty="0">
                <a:latin typeface="+mn-lt"/>
                <a:ea typeface="Calibri" panose="020F0502020204030204" pitchFamily="34" charset="0"/>
                <a:cs typeface="Times New Roman" panose="02020603050405020304" pitchFamily="18" charset="0"/>
              </a:rPr>
              <a:t>that are either </a:t>
            </a:r>
            <a:r>
              <a:rPr lang="en-GB" sz="2000" i="1" dirty="0">
                <a:solidFill>
                  <a:schemeClr val="accent2">
                    <a:lumMod val="50000"/>
                  </a:schemeClr>
                </a:solidFill>
                <a:latin typeface="+mn-lt"/>
                <a:ea typeface="Calibri" panose="020F0502020204030204" pitchFamily="34" charset="0"/>
                <a:cs typeface="Times New Roman" panose="02020603050405020304" pitchFamily="18" charset="0"/>
              </a:rPr>
              <a:t>homophones</a:t>
            </a:r>
            <a:r>
              <a:rPr lang="en-GB" sz="2000" dirty="0">
                <a:latin typeface="+mn-lt"/>
                <a:ea typeface="Calibri" panose="020F0502020204030204" pitchFamily="34" charset="0"/>
                <a:cs typeface="Times New Roman" panose="02020603050405020304" pitchFamily="18" charset="0"/>
              </a:rPr>
              <a:t> or </a:t>
            </a:r>
            <a:r>
              <a:rPr lang="en-GB" sz="2000" i="1" dirty="0">
                <a:solidFill>
                  <a:schemeClr val="accent2">
                    <a:lumMod val="50000"/>
                  </a:schemeClr>
                </a:solidFill>
                <a:latin typeface="+mn-lt"/>
                <a:ea typeface="Calibri" panose="020F0502020204030204" pitchFamily="34" charset="0"/>
                <a:cs typeface="Times New Roman" panose="02020603050405020304" pitchFamily="18" charset="0"/>
              </a:rPr>
              <a:t>homographs </a:t>
            </a:r>
            <a:r>
              <a:rPr lang="en-GB" sz="2000" dirty="0">
                <a:latin typeface="+mn-lt"/>
                <a:ea typeface="Calibri" panose="020F0502020204030204" pitchFamily="34" charset="0"/>
                <a:cs typeface="Times New Roman" panose="02020603050405020304" pitchFamily="18" charset="0"/>
              </a:rPr>
              <a:t>or both</a:t>
            </a:r>
          </a:p>
          <a:p>
            <a:pPr>
              <a:buNone/>
            </a:pPr>
            <a:endParaRPr lang="en-GB" sz="2000" dirty="0">
              <a:latin typeface="+mn-lt"/>
              <a:ea typeface="Calibri" panose="020F0502020204030204" pitchFamily="34" charset="0"/>
              <a:cs typeface="Times New Roman" panose="02020603050405020304" pitchFamily="18" charset="0"/>
            </a:endParaRPr>
          </a:p>
          <a:p>
            <a:pPr>
              <a:buNone/>
            </a:pPr>
            <a:r>
              <a:rPr lang="en-GB" sz="2000" dirty="0">
                <a:solidFill>
                  <a:schemeClr val="accent2">
                    <a:lumMod val="50000"/>
                  </a:schemeClr>
                </a:solidFill>
                <a:effectLst/>
                <a:latin typeface="+mn-lt"/>
                <a:ea typeface="Calibri" panose="020F0502020204030204" pitchFamily="34" charset="0"/>
                <a:cs typeface="Times New Roman" panose="02020603050405020304" pitchFamily="18" charset="0"/>
              </a:rPr>
              <a:t>Homophones	</a:t>
            </a:r>
            <a:r>
              <a:rPr lang="en-GB" sz="2000" dirty="0">
                <a:solidFill>
                  <a:srgbClr val="202122"/>
                </a:solidFill>
                <a:effectLst/>
                <a:latin typeface="+mn-lt"/>
                <a:ea typeface="Calibri" panose="020F0502020204030204" pitchFamily="34" charset="0"/>
                <a:cs typeface="Times New Roman" panose="02020603050405020304" pitchFamily="18" charset="0"/>
              </a:rPr>
              <a:t>- identical </a:t>
            </a:r>
            <a:r>
              <a:rPr lang="en-GB" sz="2000" i="1" dirty="0">
                <a:solidFill>
                  <a:schemeClr val="accent2">
                    <a:lumMod val="50000"/>
                  </a:schemeClr>
                </a:solidFill>
                <a:effectLst/>
                <a:latin typeface="+mn-lt"/>
                <a:ea typeface="Calibri" panose="020F0502020204030204" pitchFamily="34" charset="0"/>
                <a:cs typeface="Times New Roman" panose="02020603050405020304" pitchFamily="18" charset="0"/>
              </a:rPr>
              <a:t>pronunciation</a:t>
            </a:r>
            <a:r>
              <a:rPr lang="en-GB" sz="2000" dirty="0">
                <a:solidFill>
                  <a:srgbClr val="202122"/>
                </a:solidFill>
                <a:effectLst/>
                <a:latin typeface="+mn-lt"/>
                <a:ea typeface="Calibri" panose="020F0502020204030204" pitchFamily="34" charset="0"/>
                <a:cs typeface="Times New Roman" panose="02020603050405020304" pitchFamily="18" charset="0"/>
              </a:rPr>
              <a:t> but different meanings</a:t>
            </a:r>
            <a:endParaRPr lang="en-GB" sz="2000" i="1" dirty="0">
              <a:solidFill>
                <a:schemeClr val="accent2">
                  <a:lumMod val="50000"/>
                </a:schemeClr>
              </a:solidFill>
              <a:effectLst/>
              <a:latin typeface="+mn-lt"/>
              <a:ea typeface="Calibri" panose="020F0502020204030204" pitchFamily="34" charset="0"/>
              <a:cs typeface="Times New Roman" panose="02020603050405020304" pitchFamily="18" charset="0"/>
            </a:endParaRPr>
          </a:p>
          <a:p>
            <a:pPr>
              <a:buNone/>
            </a:pPr>
            <a:endParaRPr lang="en-GB" sz="2000" b="1" dirty="0">
              <a:solidFill>
                <a:schemeClr val="accent2">
                  <a:lumMod val="50000"/>
                </a:schemeClr>
              </a:solidFill>
              <a:effectLst/>
              <a:latin typeface="+mn-lt"/>
              <a:ea typeface="Calibri" panose="020F0502020204030204" pitchFamily="34" charset="0"/>
              <a:cs typeface="Times New Roman" panose="02020603050405020304" pitchFamily="18" charset="0"/>
            </a:endParaRPr>
          </a:p>
          <a:p>
            <a:pPr>
              <a:buNone/>
            </a:pPr>
            <a:r>
              <a:rPr lang="en-GB" sz="2000" dirty="0">
                <a:solidFill>
                  <a:schemeClr val="accent2">
                    <a:lumMod val="50000"/>
                  </a:schemeClr>
                </a:solidFill>
                <a:effectLst/>
                <a:latin typeface="+mn-lt"/>
                <a:ea typeface="Calibri" panose="020F0502020204030204" pitchFamily="34" charset="0"/>
                <a:cs typeface="Times New Roman" panose="02020603050405020304" pitchFamily="18" charset="0"/>
              </a:rPr>
              <a:t>Homographs	</a:t>
            </a:r>
            <a:r>
              <a:rPr lang="en-GB" sz="2000" dirty="0">
                <a:solidFill>
                  <a:srgbClr val="202122"/>
                </a:solidFill>
                <a:effectLst/>
                <a:latin typeface="+mn-lt"/>
                <a:ea typeface="Calibri" panose="020F0502020204030204" pitchFamily="34" charset="0"/>
                <a:cs typeface="Times New Roman" panose="02020603050405020304" pitchFamily="18" charset="0"/>
              </a:rPr>
              <a:t>- identical </a:t>
            </a:r>
            <a:r>
              <a:rPr lang="en-GB" sz="2000" i="1" dirty="0">
                <a:solidFill>
                  <a:schemeClr val="accent2">
                    <a:lumMod val="50000"/>
                  </a:schemeClr>
                </a:solidFill>
                <a:effectLst/>
                <a:latin typeface="+mn-lt"/>
                <a:ea typeface="Calibri" panose="020F0502020204030204" pitchFamily="34" charset="0"/>
                <a:cs typeface="Times New Roman" panose="02020603050405020304" pitchFamily="18" charset="0"/>
              </a:rPr>
              <a:t>spelling</a:t>
            </a:r>
            <a:r>
              <a:rPr lang="en-GB" sz="2000" dirty="0">
                <a:solidFill>
                  <a:srgbClr val="202122"/>
                </a:solidFill>
                <a:effectLst/>
                <a:latin typeface="+mn-lt"/>
                <a:ea typeface="Calibri" panose="020F0502020204030204" pitchFamily="34" charset="0"/>
                <a:cs typeface="Times New Roman" panose="02020603050405020304" pitchFamily="18" charset="0"/>
              </a:rPr>
              <a:t> but different meanings</a:t>
            </a:r>
            <a:endParaRPr lang="en-GB" sz="2000" dirty="0">
              <a:effectLst/>
              <a:latin typeface="+mn-lt"/>
              <a:ea typeface="Calibri" panose="020F0502020204030204" pitchFamily="34" charset="0"/>
              <a:cs typeface="Times New Roman" panose="02020603050405020304" pitchFamily="18" charset="0"/>
            </a:endParaRPr>
          </a:p>
          <a:p>
            <a:pPr>
              <a:buNone/>
            </a:pPr>
            <a:endParaRPr lang="en-GB" sz="1800"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9441737"/>
      </p:ext>
    </p:extLst>
  </p:cSld>
  <p:clrMapOvr>
    <a:masterClrMapping/>
  </p:clrMapOvr>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10790</TotalTime>
  <Words>1480</Words>
  <Application>Microsoft Macintosh PowerPoint</Application>
  <PresentationFormat>On-screen Show (4:3)</PresentationFormat>
  <Paragraphs>256</Paragraphs>
  <Slides>27</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Helvetica Neue</vt:lpstr>
      <vt:lpstr>Open Sans</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RugbySchool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 Perspectives on Science</dc:title>
  <dc:creator>jlt</dc:creator>
  <cp:lastModifiedBy>elizabeth.swinbank@cantab.net</cp:lastModifiedBy>
  <cp:revision>1093</cp:revision>
  <cp:lastPrinted>2025-11-12T15:39:13Z</cp:lastPrinted>
  <dcterms:created xsi:type="dcterms:W3CDTF">2006-01-25T16:10:04Z</dcterms:created>
  <dcterms:modified xsi:type="dcterms:W3CDTF">2025-12-11T17:11:56Z</dcterms:modified>
</cp:coreProperties>
</file>