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6" r:id="rId1"/>
  </p:sldMasterIdLst>
  <p:notesMasterIdLst>
    <p:notesMasterId r:id="rId26"/>
  </p:notesMasterIdLst>
  <p:handoutMasterIdLst>
    <p:handoutMasterId r:id="rId27"/>
  </p:handoutMasterIdLst>
  <p:sldIdLst>
    <p:sldId id="464" r:id="rId2"/>
    <p:sldId id="955" r:id="rId3"/>
    <p:sldId id="947" r:id="rId4"/>
    <p:sldId id="1047" r:id="rId5"/>
    <p:sldId id="954" r:id="rId6"/>
    <p:sldId id="987" r:id="rId7"/>
    <p:sldId id="1024" r:id="rId8"/>
    <p:sldId id="1018" r:id="rId9"/>
    <p:sldId id="989" r:id="rId10"/>
    <p:sldId id="1030" r:id="rId11"/>
    <p:sldId id="1029" r:id="rId12"/>
    <p:sldId id="1032" r:id="rId13"/>
    <p:sldId id="1035" r:id="rId14"/>
    <p:sldId id="1036" r:id="rId15"/>
    <p:sldId id="1044" r:id="rId16"/>
    <p:sldId id="1021" r:id="rId17"/>
    <p:sldId id="1012" r:id="rId18"/>
    <p:sldId id="1022" r:id="rId19"/>
    <p:sldId id="1038" r:id="rId20"/>
    <p:sldId id="1039" r:id="rId21"/>
    <p:sldId id="1041" r:id="rId22"/>
    <p:sldId id="1043" r:id="rId23"/>
    <p:sldId id="1045" r:id="rId24"/>
    <p:sldId id="1033" r:id="rId2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348"/>
    <p:restoredTop sz="94694"/>
  </p:normalViewPr>
  <p:slideViewPr>
    <p:cSldViewPr>
      <p:cViewPr varScale="1">
        <p:scale>
          <a:sx n="121" d="100"/>
          <a:sy n="121" d="100"/>
        </p:scale>
        <p:origin x="89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888"/>
    </p:cViewPr>
  </p:sorterViewPr>
  <p:notesViewPr>
    <p:cSldViewPr>
      <p:cViewPr>
        <p:scale>
          <a:sx n="100" d="100"/>
          <a:sy n="100" d="100"/>
        </p:scale>
        <p:origin x="-1014" y="151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C6CD23BF-7E08-8C8E-5E4C-0EDC7B08A2E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D8F53BB2-A436-6872-640C-FB04FBB0169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3732" name="Rectangle 4">
            <a:extLst>
              <a:ext uri="{FF2B5EF4-FFF2-40B4-BE49-F238E27FC236}">
                <a16:creationId xmlns:a16="http://schemas.microsoft.com/office/drawing/2014/main" id="{6F91F294-E315-8CD4-C779-3C3A66B93D7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3733" name="Rectangle 5">
            <a:extLst>
              <a:ext uri="{FF2B5EF4-FFF2-40B4-BE49-F238E27FC236}">
                <a16:creationId xmlns:a16="http://schemas.microsoft.com/office/drawing/2014/main" id="{5AE4C8A1-0A8D-D0EB-E690-BB8658AF8F8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DE70A18-5C80-AD4F-BB34-DEFF7543D0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D29E3B68-529F-AF6A-45BE-8F36B36C1AD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49B6FF99-CED8-EBCC-7694-F9084FC1900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C66EB810-0E62-CDCF-000F-B70A79F08C6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5" name="Rectangle 5">
            <a:extLst>
              <a:ext uri="{FF2B5EF4-FFF2-40B4-BE49-F238E27FC236}">
                <a16:creationId xmlns:a16="http://schemas.microsoft.com/office/drawing/2014/main" id="{214F6CC0-8F89-B0E2-DE30-9388A1F36D5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06" name="Rectangle 6">
            <a:extLst>
              <a:ext uri="{FF2B5EF4-FFF2-40B4-BE49-F238E27FC236}">
                <a16:creationId xmlns:a16="http://schemas.microsoft.com/office/drawing/2014/main" id="{827ED546-A2B9-92A3-44FF-E6754CDD511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7" name="Rectangle 7">
            <a:extLst>
              <a:ext uri="{FF2B5EF4-FFF2-40B4-BE49-F238E27FC236}">
                <a16:creationId xmlns:a16="http://schemas.microsoft.com/office/drawing/2014/main" id="{92FBBC99-385E-CDA1-1160-ED5682CD2C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C6993E5-F0DA-5C43-9727-8F5F23B8A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>
            <a:extLst>
              <a:ext uri="{FF2B5EF4-FFF2-40B4-BE49-F238E27FC236}">
                <a16:creationId xmlns:a16="http://schemas.microsoft.com/office/drawing/2014/main" id="{42BC48E3-E15C-04EA-A653-E5CDEA7240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>
            <a:extLst>
              <a:ext uri="{FF2B5EF4-FFF2-40B4-BE49-F238E27FC236}">
                <a16:creationId xmlns:a16="http://schemas.microsoft.com/office/drawing/2014/main" id="{20664A71-2F00-B3AA-8F8B-D9AD78937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95C081C5-95E3-0B35-4528-40EB10493C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DB41B4A-18F4-4840-93C1-808E95972B28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1933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>
            <a:extLst>
              <a:ext uri="{FF2B5EF4-FFF2-40B4-BE49-F238E27FC236}">
                <a16:creationId xmlns:a16="http://schemas.microsoft.com/office/drawing/2014/main" id="{42BC48E3-E15C-04EA-A653-E5CDEA7240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>
            <a:extLst>
              <a:ext uri="{FF2B5EF4-FFF2-40B4-BE49-F238E27FC236}">
                <a16:creationId xmlns:a16="http://schemas.microsoft.com/office/drawing/2014/main" id="{20664A71-2F00-B3AA-8F8B-D9AD78937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95C081C5-95E3-0B35-4528-40EB10493C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DB41B4A-18F4-4840-93C1-808E95972B2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85807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>
            <a:extLst>
              <a:ext uri="{FF2B5EF4-FFF2-40B4-BE49-F238E27FC236}">
                <a16:creationId xmlns:a16="http://schemas.microsoft.com/office/drawing/2014/main" id="{42BC48E3-E15C-04EA-A653-E5CDEA7240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>
            <a:extLst>
              <a:ext uri="{FF2B5EF4-FFF2-40B4-BE49-F238E27FC236}">
                <a16:creationId xmlns:a16="http://schemas.microsoft.com/office/drawing/2014/main" id="{20664A71-2F00-B3AA-8F8B-D9AD78937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95C081C5-95E3-0B35-4528-40EB10493C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DB41B4A-18F4-4840-93C1-808E95972B2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89313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>
            <a:extLst>
              <a:ext uri="{FF2B5EF4-FFF2-40B4-BE49-F238E27FC236}">
                <a16:creationId xmlns:a16="http://schemas.microsoft.com/office/drawing/2014/main" id="{42BC48E3-E15C-04EA-A653-E5CDEA7240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>
            <a:extLst>
              <a:ext uri="{FF2B5EF4-FFF2-40B4-BE49-F238E27FC236}">
                <a16:creationId xmlns:a16="http://schemas.microsoft.com/office/drawing/2014/main" id="{20664A71-2F00-B3AA-8F8B-D9AD78937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95C081C5-95E3-0B35-4528-40EB10493C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DB41B4A-18F4-4840-93C1-808E95972B2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10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>
            <a:extLst>
              <a:ext uri="{FF2B5EF4-FFF2-40B4-BE49-F238E27FC236}">
                <a16:creationId xmlns:a16="http://schemas.microsoft.com/office/drawing/2014/main" id="{42BC48E3-E15C-04EA-A653-E5CDEA7240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>
            <a:extLst>
              <a:ext uri="{FF2B5EF4-FFF2-40B4-BE49-F238E27FC236}">
                <a16:creationId xmlns:a16="http://schemas.microsoft.com/office/drawing/2014/main" id="{20664A71-2F00-B3AA-8F8B-D9AD78937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95C081C5-95E3-0B35-4528-40EB10493C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DB41B4A-18F4-4840-93C1-808E95972B2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03310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>
            <a:extLst>
              <a:ext uri="{FF2B5EF4-FFF2-40B4-BE49-F238E27FC236}">
                <a16:creationId xmlns:a16="http://schemas.microsoft.com/office/drawing/2014/main" id="{42BC48E3-E15C-04EA-A653-E5CDEA7240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>
            <a:extLst>
              <a:ext uri="{FF2B5EF4-FFF2-40B4-BE49-F238E27FC236}">
                <a16:creationId xmlns:a16="http://schemas.microsoft.com/office/drawing/2014/main" id="{20664A71-2F00-B3AA-8F8B-D9AD78937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95C081C5-95E3-0B35-4528-40EB10493C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DB41B4A-18F4-4840-93C1-808E95972B2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01361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>
            <a:extLst>
              <a:ext uri="{FF2B5EF4-FFF2-40B4-BE49-F238E27FC236}">
                <a16:creationId xmlns:a16="http://schemas.microsoft.com/office/drawing/2014/main" id="{42BC48E3-E15C-04EA-A653-E5CDEA7240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>
            <a:extLst>
              <a:ext uri="{FF2B5EF4-FFF2-40B4-BE49-F238E27FC236}">
                <a16:creationId xmlns:a16="http://schemas.microsoft.com/office/drawing/2014/main" id="{20664A71-2F00-B3AA-8F8B-D9AD78937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95C081C5-95E3-0B35-4528-40EB10493C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DB41B4A-18F4-4840-93C1-808E95972B28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33660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>
            <a:extLst>
              <a:ext uri="{FF2B5EF4-FFF2-40B4-BE49-F238E27FC236}">
                <a16:creationId xmlns:a16="http://schemas.microsoft.com/office/drawing/2014/main" id="{42BC48E3-E15C-04EA-A653-E5CDEA7240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>
            <a:extLst>
              <a:ext uri="{FF2B5EF4-FFF2-40B4-BE49-F238E27FC236}">
                <a16:creationId xmlns:a16="http://schemas.microsoft.com/office/drawing/2014/main" id="{20664A71-2F00-B3AA-8F8B-D9AD78937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95C081C5-95E3-0B35-4528-40EB10493C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DB41B4A-18F4-4840-93C1-808E95972B2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27757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>
            <a:extLst>
              <a:ext uri="{FF2B5EF4-FFF2-40B4-BE49-F238E27FC236}">
                <a16:creationId xmlns:a16="http://schemas.microsoft.com/office/drawing/2014/main" id="{42BC48E3-E15C-04EA-A653-E5CDEA7240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>
            <a:extLst>
              <a:ext uri="{FF2B5EF4-FFF2-40B4-BE49-F238E27FC236}">
                <a16:creationId xmlns:a16="http://schemas.microsoft.com/office/drawing/2014/main" id="{20664A71-2F00-B3AA-8F8B-D9AD78937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95C081C5-95E3-0B35-4528-40EB10493C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DB41B4A-18F4-4840-93C1-808E95972B2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55687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>
            <a:extLst>
              <a:ext uri="{FF2B5EF4-FFF2-40B4-BE49-F238E27FC236}">
                <a16:creationId xmlns:a16="http://schemas.microsoft.com/office/drawing/2014/main" id="{42BC48E3-E15C-04EA-A653-E5CDEA7240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>
            <a:extLst>
              <a:ext uri="{FF2B5EF4-FFF2-40B4-BE49-F238E27FC236}">
                <a16:creationId xmlns:a16="http://schemas.microsoft.com/office/drawing/2014/main" id="{20664A71-2F00-B3AA-8F8B-D9AD78937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95C081C5-95E3-0B35-4528-40EB10493C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DB41B4A-18F4-4840-93C1-808E95972B2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9092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>
            <a:extLst>
              <a:ext uri="{FF2B5EF4-FFF2-40B4-BE49-F238E27FC236}">
                <a16:creationId xmlns:a16="http://schemas.microsoft.com/office/drawing/2014/main" id="{42BC48E3-E15C-04EA-A653-E5CDEA7240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>
            <a:extLst>
              <a:ext uri="{FF2B5EF4-FFF2-40B4-BE49-F238E27FC236}">
                <a16:creationId xmlns:a16="http://schemas.microsoft.com/office/drawing/2014/main" id="{20664A71-2F00-B3AA-8F8B-D9AD78937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95C081C5-95E3-0B35-4528-40EB10493C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DB41B4A-18F4-4840-93C1-808E95972B28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9068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>
            <a:extLst>
              <a:ext uri="{FF2B5EF4-FFF2-40B4-BE49-F238E27FC236}">
                <a16:creationId xmlns:a16="http://schemas.microsoft.com/office/drawing/2014/main" id="{42BC48E3-E15C-04EA-A653-E5CDEA7240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>
            <a:extLst>
              <a:ext uri="{FF2B5EF4-FFF2-40B4-BE49-F238E27FC236}">
                <a16:creationId xmlns:a16="http://schemas.microsoft.com/office/drawing/2014/main" id="{20664A71-2F00-B3AA-8F8B-D9AD78937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95C081C5-95E3-0B35-4528-40EB10493C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DB41B4A-18F4-4840-93C1-808E95972B28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356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>
            <a:extLst>
              <a:ext uri="{FF2B5EF4-FFF2-40B4-BE49-F238E27FC236}">
                <a16:creationId xmlns:a16="http://schemas.microsoft.com/office/drawing/2014/main" id="{42BC48E3-E15C-04EA-A653-E5CDEA7240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>
            <a:extLst>
              <a:ext uri="{FF2B5EF4-FFF2-40B4-BE49-F238E27FC236}">
                <a16:creationId xmlns:a16="http://schemas.microsoft.com/office/drawing/2014/main" id="{20664A71-2F00-B3AA-8F8B-D9AD78937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95C081C5-95E3-0B35-4528-40EB10493C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DB41B4A-18F4-4840-93C1-808E95972B28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51880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>
            <a:extLst>
              <a:ext uri="{FF2B5EF4-FFF2-40B4-BE49-F238E27FC236}">
                <a16:creationId xmlns:a16="http://schemas.microsoft.com/office/drawing/2014/main" id="{42BC48E3-E15C-04EA-A653-E5CDEA7240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>
            <a:extLst>
              <a:ext uri="{FF2B5EF4-FFF2-40B4-BE49-F238E27FC236}">
                <a16:creationId xmlns:a16="http://schemas.microsoft.com/office/drawing/2014/main" id="{20664A71-2F00-B3AA-8F8B-D9AD78937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95C081C5-95E3-0B35-4528-40EB10493C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DB41B4A-18F4-4840-93C1-808E95972B28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2900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>
            <a:extLst>
              <a:ext uri="{FF2B5EF4-FFF2-40B4-BE49-F238E27FC236}">
                <a16:creationId xmlns:a16="http://schemas.microsoft.com/office/drawing/2014/main" id="{42BC48E3-E15C-04EA-A653-E5CDEA7240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>
            <a:extLst>
              <a:ext uri="{FF2B5EF4-FFF2-40B4-BE49-F238E27FC236}">
                <a16:creationId xmlns:a16="http://schemas.microsoft.com/office/drawing/2014/main" id="{20664A71-2F00-B3AA-8F8B-D9AD78937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95C081C5-95E3-0B35-4528-40EB10493C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DB41B4A-18F4-4840-93C1-808E95972B28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94699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>
            <a:extLst>
              <a:ext uri="{FF2B5EF4-FFF2-40B4-BE49-F238E27FC236}">
                <a16:creationId xmlns:a16="http://schemas.microsoft.com/office/drawing/2014/main" id="{42BC48E3-E15C-04EA-A653-E5CDEA7240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>
            <a:extLst>
              <a:ext uri="{FF2B5EF4-FFF2-40B4-BE49-F238E27FC236}">
                <a16:creationId xmlns:a16="http://schemas.microsoft.com/office/drawing/2014/main" id="{20664A71-2F00-B3AA-8F8B-D9AD78937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95C081C5-95E3-0B35-4528-40EB10493C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DB41B4A-18F4-4840-93C1-808E95972B28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23874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>
            <a:extLst>
              <a:ext uri="{FF2B5EF4-FFF2-40B4-BE49-F238E27FC236}">
                <a16:creationId xmlns:a16="http://schemas.microsoft.com/office/drawing/2014/main" id="{42BC48E3-E15C-04EA-A653-E5CDEA7240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>
            <a:extLst>
              <a:ext uri="{FF2B5EF4-FFF2-40B4-BE49-F238E27FC236}">
                <a16:creationId xmlns:a16="http://schemas.microsoft.com/office/drawing/2014/main" id="{20664A71-2F00-B3AA-8F8B-D9AD78937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95C081C5-95E3-0B35-4528-40EB10493C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DB41B4A-18F4-4840-93C1-808E95972B28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6510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>
            <a:extLst>
              <a:ext uri="{FF2B5EF4-FFF2-40B4-BE49-F238E27FC236}">
                <a16:creationId xmlns:a16="http://schemas.microsoft.com/office/drawing/2014/main" id="{42BC48E3-E15C-04EA-A653-E5CDEA7240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>
            <a:extLst>
              <a:ext uri="{FF2B5EF4-FFF2-40B4-BE49-F238E27FC236}">
                <a16:creationId xmlns:a16="http://schemas.microsoft.com/office/drawing/2014/main" id="{20664A71-2F00-B3AA-8F8B-D9AD78937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95C081C5-95E3-0B35-4528-40EB10493C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DB41B4A-18F4-4840-93C1-808E95972B2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7133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>
            <a:extLst>
              <a:ext uri="{FF2B5EF4-FFF2-40B4-BE49-F238E27FC236}">
                <a16:creationId xmlns:a16="http://schemas.microsoft.com/office/drawing/2014/main" id="{42BC48E3-E15C-04EA-A653-E5CDEA7240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>
            <a:extLst>
              <a:ext uri="{FF2B5EF4-FFF2-40B4-BE49-F238E27FC236}">
                <a16:creationId xmlns:a16="http://schemas.microsoft.com/office/drawing/2014/main" id="{20664A71-2F00-B3AA-8F8B-D9AD78937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95C081C5-95E3-0B35-4528-40EB10493C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DB41B4A-18F4-4840-93C1-808E95972B2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95995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>
            <a:extLst>
              <a:ext uri="{FF2B5EF4-FFF2-40B4-BE49-F238E27FC236}">
                <a16:creationId xmlns:a16="http://schemas.microsoft.com/office/drawing/2014/main" id="{42BC48E3-E15C-04EA-A653-E5CDEA7240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>
            <a:extLst>
              <a:ext uri="{FF2B5EF4-FFF2-40B4-BE49-F238E27FC236}">
                <a16:creationId xmlns:a16="http://schemas.microsoft.com/office/drawing/2014/main" id="{20664A71-2F00-B3AA-8F8B-D9AD78937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95C081C5-95E3-0B35-4528-40EB10493C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DB41B4A-18F4-4840-93C1-808E95972B2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90779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>
            <a:extLst>
              <a:ext uri="{FF2B5EF4-FFF2-40B4-BE49-F238E27FC236}">
                <a16:creationId xmlns:a16="http://schemas.microsoft.com/office/drawing/2014/main" id="{42BC48E3-E15C-04EA-A653-E5CDEA7240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>
            <a:extLst>
              <a:ext uri="{FF2B5EF4-FFF2-40B4-BE49-F238E27FC236}">
                <a16:creationId xmlns:a16="http://schemas.microsoft.com/office/drawing/2014/main" id="{20664A71-2F00-B3AA-8F8B-D9AD78937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95C081C5-95E3-0B35-4528-40EB10493C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DB41B4A-18F4-4840-93C1-808E95972B2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90401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>
            <a:extLst>
              <a:ext uri="{FF2B5EF4-FFF2-40B4-BE49-F238E27FC236}">
                <a16:creationId xmlns:a16="http://schemas.microsoft.com/office/drawing/2014/main" id="{42BC48E3-E15C-04EA-A653-E5CDEA7240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>
            <a:extLst>
              <a:ext uri="{FF2B5EF4-FFF2-40B4-BE49-F238E27FC236}">
                <a16:creationId xmlns:a16="http://schemas.microsoft.com/office/drawing/2014/main" id="{20664A71-2F00-B3AA-8F8B-D9AD78937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95C081C5-95E3-0B35-4528-40EB10493C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DB41B4A-18F4-4840-93C1-808E95972B2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99336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>
            <a:extLst>
              <a:ext uri="{FF2B5EF4-FFF2-40B4-BE49-F238E27FC236}">
                <a16:creationId xmlns:a16="http://schemas.microsoft.com/office/drawing/2014/main" id="{42BC48E3-E15C-04EA-A653-E5CDEA7240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>
            <a:extLst>
              <a:ext uri="{FF2B5EF4-FFF2-40B4-BE49-F238E27FC236}">
                <a16:creationId xmlns:a16="http://schemas.microsoft.com/office/drawing/2014/main" id="{20664A71-2F00-B3AA-8F8B-D9AD789371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95C081C5-95E3-0B35-4528-40EB10493C6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DB41B4A-18F4-4840-93C1-808E95972B2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098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14871A-688E-C71E-EF2C-E98172396D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3F9155-6F7B-F7AC-4892-B845C49637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51E195A-41A7-B540-C2D4-D4B3ACCF6F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8D61D-4B29-2848-AB06-B10C36830E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7496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BF3CBAA-1E41-9F57-7337-DBB82E2C79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45D0E5F-9235-75C2-654D-37F5BBE65E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9591B15-423C-4CF4-D8B0-CF404962E7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77FEB-E056-E446-9BAD-BE8E9E17561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66147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56B188-29F2-84EC-1E9B-0DA1147200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AF94805-70D6-CA64-8E3A-42B9A75DAC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BFFD26D-2D5B-6854-E6F1-C3D4AB3B5F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3F3B1-56CF-7B4E-98A7-C979FB7076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66957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396445-0C4F-B337-CF0A-3278C52D38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D22D70-3C8C-D8AC-A264-8C88DC7BEA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EB44B39-12D7-FED7-9370-A1149C3346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1C216-236B-D24C-8377-57EC26AF58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3161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BB2D3DB-C504-4A18-281A-41DC947EBB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9F0470D-E970-619C-321B-F04A7461D0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7563D01-8342-E540-801E-A0D1C71504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3393A-1A7E-5545-B7E7-9EDB5A3793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3695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30EBB7-6253-D9DE-D998-B3EC66585B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B5DDB8-B4EE-E8AF-3B72-62B836CE86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1B0BC5-3720-542D-4A0E-B97D65462E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B3351-1D15-DE4B-BE3E-F7B92FF8A2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7374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46043A9-9869-E9DE-76B2-7F49071B68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21187C6-9EA5-6689-8570-59A60C1D0A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74D5DB-675C-F430-AF9B-CDDD058FD0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376B3-BB4F-4842-8263-02A914AA14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8685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ECF46E7-5B85-ADF2-50EF-614F8E5E5D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2FB071-647E-FDB6-8566-478C8569C3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AC8A471-0E80-2A40-3120-CB7EDC3B1C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0E420-3FBA-6145-906D-282F5958D6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5377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EE2A157-CD69-26D0-CFFD-DDB6EEE72F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459D765-F1A2-742F-956B-0212A27F60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99766B3-CC67-BC0A-4F9A-42A12278A7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C2F2E-F022-804A-9820-2E9E9A1052F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025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168D1B-2276-E783-CCE6-2277BE1E26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D27C22-A658-6D69-8E46-9D25A5ADC7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97FEFD-6E52-AE68-B216-ED02C91143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400DE2-7491-F249-9C6A-D930C49E5F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9116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2CEB90E-648F-F222-7196-EF4C0840E3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0817B5-FA39-1370-4D56-A486D004C5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160B4C-36AA-C425-5899-AEBB0DF91A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A82905-2742-BF44-B4E1-0AF7937271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9600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4C70A6A-383A-F65A-4F03-30FF57040C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FBFE3C4-FAAB-4B67-687D-321C409CCE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73732" name="Rectangle 4">
            <a:extLst>
              <a:ext uri="{FF2B5EF4-FFF2-40B4-BE49-F238E27FC236}">
                <a16:creationId xmlns:a16="http://schemas.microsoft.com/office/drawing/2014/main" id="{49927225-B7A3-BD99-E1D9-0ECF2CADD66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u="none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3733" name="Rectangle 5">
            <a:extLst>
              <a:ext uri="{FF2B5EF4-FFF2-40B4-BE49-F238E27FC236}">
                <a16:creationId xmlns:a16="http://schemas.microsoft.com/office/drawing/2014/main" id="{4C90F895-3550-6C57-F06A-8F481D178BD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u="none">
                <a:solidFill>
                  <a:srgbClr val="000000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3734" name="Rectangle 6">
            <a:extLst>
              <a:ext uri="{FF2B5EF4-FFF2-40B4-BE49-F238E27FC236}">
                <a16:creationId xmlns:a16="http://schemas.microsoft.com/office/drawing/2014/main" id="{8F05D01B-A5AA-F5E2-E4E4-37677AA0858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4BE0350-7EB4-3B47-9334-48205478DF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guardian.com/culture/2024/feb/23/shakespeare-expert-overturns-fly-tipper-myth-about-playwrights-father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YiYd9RcK5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4">
            <a:extLst>
              <a:ext uri="{FF2B5EF4-FFF2-40B4-BE49-F238E27FC236}">
                <a16:creationId xmlns:a16="http://schemas.microsoft.com/office/drawing/2014/main" id="{019AF07F-D4AA-6165-5F4F-9E7891C3A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9762" y="549275"/>
            <a:ext cx="5971508" cy="4739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400" b="1" dirty="0">
              <a:solidFill>
                <a:srgbClr val="00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400" b="1" dirty="0">
                <a:solidFill>
                  <a:srgbClr val="0000E5"/>
                </a:solidFill>
              </a:rPr>
              <a:t>u3a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GB" altLang="en-US" sz="4400" b="1" dirty="0">
              <a:solidFill>
                <a:srgbClr val="0000E5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000" b="1" dirty="0">
                <a:solidFill>
                  <a:srgbClr val="0000E5"/>
                </a:solidFill>
              </a:rPr>
              <a:t>14 March 2024</a:t>
            </a:r>
            <a:endParaRPr lang="en-GB" altLang="en-US" b="1" dirty="0">
              <a:solidFill>
                <a:srgbClr val="0000E5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b="1" dirty="0">
              <a:solidFill>
                <a:srgbClr val="0000E5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000" b="1" dirty="0">
                <a:solidFill>
                  <a:srgbClr val="0000E5"/>
                </a:solidFill>
              </a:rPr>
              <a:t>As </a:t>
            </a:r>
            <a:r>
              <a:rPr lang="en-GB" altLang="en-US" sz="4000" b="1">
                <a:solidFill>
                  <a:srgbClr val="0000E5"/>
                </a:solidFill>
              </a:rPr>
              <a:t>Shakespeare said …</a:t>
            </a:r>
            <a:endParaRPr lang="en-GB" altLang="en-US" sz="4000" b="1" dirty="0">
              <a:solidFill>
                <a:srgbClr val="0000E5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4000" dirty="0">
              <a:solidFill>
                <a:srgbClr val="0000E5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000" dirty="0">
              <a:solidFill>
                <a:srgbClr val="0000E5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dirty="0">
                <a:solidFill>
                  <a:srgbClr val="0000E5"/>
                </a:solidFill>
              </a:rPr>
              <a:t>Liz Swinbank</a:t>
            </a:r>
            <a:endParaRPr lang="en-GB" altLang="en-US" sz="2800" b="1" dirty="0">
              <a:solidFill>
                <a:srgbClr val="3333CC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1800" b="1" dirty="0">
              <a:solidFill>
                <a:srgbClr val="AF67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4">
            <a:extLst>
              <a:ext uri="{FF2B5EF4-FFF2-40B4-BE49-F238E27FC236}">
                <a16:creationId xmlns:a16="http://schemas.microsoft.com/office/drawing/2014/main" id="{3E989AB5-9141-17BE-7BDD-823C69EC9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836613"/>
            <a:ext cx="8424936" cy="507831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SzPts val="1000"/>
              <a:buNone/>
              <a:tabLst>
                <a:tab pos="457200" algn="l"/>
              </a:tabLst>
            </a:pPr>
            <a:r>
              <a:rPr lang="en-GB" sz="3600" b="1" dirty="0" err="1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Unhousled</a:t>
            </a:r>
            <a:r>
              <a:rPr lang="en-GB" sz="36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 disappointed, unaneled</a:t>
            </a:r>
            <a:endParaRPr lang="en-GB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endParaRPr lang="en-GB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dirty="0" err="1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Unhousled</a:t>
            </a: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GB" sz="2400" dirty="0">
                <a:solidFill>
                  <a:schemeClr val="accent6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Cast out from home		??</a:t>
            </a: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dirty="0">
                <a:solidFill>
                  <a:schemeClr val="accent6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			Naked				??</a:t>
            </a: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dirty="0">
                <a:solidFill>
                  <a:schemeClr val="accent6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			Thrown from a horse	??</a:t>
            </a:r>
            <a:endParaRPr lang="en-GB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dirty="0" err="1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Unhousled</a:t>
            </a: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=	Without the Eucharist </a:t>
            </a:r>
          </a:p>
          <a:p>
            <a:pPr lvl="0" fontAlgn="base">
              <a:buSzPts val="1000"/>
              <a:buNone/>
              <a:tabLst>
                <a:tab pos="457200" algn="l"/>
              </a:tabLst>
            </a:pPr>
            <a:endParaRPr lang="en-GB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SzPts val="1000"/>
              <a:buNone/>
              <a:tabLst>
                <a:tab pos="457200" algn="l"/>
              </a:tabLst>
            </a:pP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First known use of </a:t>
            </a:r>
            <a:r>
              <a:rPr lang="en-GB" sz="2400" dirty="0" err="1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unhousled</a:t>
            </a: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is by Thomas More in 1532 </a:t>
            </a:r>
          </a:p>
          <a:p>
            <a:pPr lvl="0" fontAlgn="base">
              <a:buSzPts val="1000"/>
              <a:buNone/>
              <a:tabLst>
                <a:tab pos="457200" algn="l"/>
              </a:tabLst>
            </a:pPr>
            <a:endParaRPr lang="en-GB" sz="2400" dirty="0">
              <a:solidFill>
                <a:schemeClr val="accent2">
                  <a:lumMod val="50000"/>
                </a:schemeClr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endParaRPr lang="en-GB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9190521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4">
            <a:extLst>
              <a:ext uri="{FF2B5EF4-FFF2-40B4-BE49-F238E27FC236}">
                <a16:creationId xmlns:a16="http://schemas.microsoft.com/office/drawing/2014/main" id="{3E989AB5-9141-17BE-7BDD-823C69EC9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548680"/>
            <a:ext cx="7920038" cy="574311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SzPts val="1000"/>
              <a:buNone/>
              <a:tabLst>
                <a:tab pos="457200" algn="l"/>
              </a:tabLst>
            </a:pPr>
            <a:r>
              <a:rPr lang="en-GB" sz="3600" b="1" dirty="0" err="1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Unhousled</a:t>
            </a:r>
            <a:r>
              <a:rPr lang="en-GB" sz="36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 disappointed, unaneled</a:t>
            </a:r>
            <a:endParaRPr lang="en-GB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400" b="0" i="0" u="none" strike="noStrike" kern="12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GB" sz="2400" dirty="0">
                <a:effectLst/>
                <a:latin typeface="+mn-lt"/>
                <a:ea typeface="Times New Roman" panose="02020603050405020304" pitchFamily="18" charset="0"/>
              </a:rPr>
              <a:t>David Crystal has Shakespeare first using</a:t>
            </a:r>
          </a:p>
          <a:p>
            <a:pPr>
              <a:buNone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… disappointed</a:t>
            </a:r>
            <a:r>
              <a:rPr lang="en-GB" sz="24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, 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unaneled</a:t>
            </a:r>
            <a:r>
              <a:rPr lang="en-GB" sz="24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,</a:t>
            </a:r>
            <a:endParaRPr lang="en-GB" sz="24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400" b="0" i="0" u="none" strike="noStrike" dirty="0">
              <a:solidFill>
                <a:srgbClr val="000000"/>
              </a:solidFill>
              <a:latin typeface="+mn-lt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rgbClr val="000000"/>
                </a:solidFill>
                <a:effectLst/>
                <a:latin typeface="+mn-lt"/>
              </a:rPr>
              <a:t>But in the Oxford English Dictionary:</a:t>
            </a:r>
            <a:endParaRPr lang="en-GB" sz="2400" b="0" i="1" u="none" strike="noStrike" dirty="0">
              <a:solidFill>
                <a:srgbClr val="000000"/>
              </a:solidFill>
              <a:latin typeface="+mn-lt"/>
            </a:endParaRPr>
          </a:p>
          <a:p>
            <a:pPr algn="l" fontAlgn="base">
              <a:buNone/>
            </a:pP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+mn-lt"/>
              </a:rPr>
              <a:t>The earliest known use of the adjective disappointed is in the mid 1500s.</a:t>
            </a:r>
          </a:p>
          <a:p>
            <a:pPr algn="l" fontAlgn="base">
              <a:buNone/>
            </a:pPr>
            <a:r>
              <a:rPr lang="en-GB" sz="2400" b="0" i="1" u="none" strike="noStrike" dirty="0">
                <a:solidFill>
                  <a:srgbClr val="000000"/>
                </a:solidFill>
                <a:effectLst/>
                <a:latin typeface="+mn-lt"/>
              </a:rPr>
              <a:t>OED's earliest evidence for disappointed is from around 1550, in the writing of John Hall, surgeon and author.</a:t>
            </a: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400" b="0" i="1" u="none" strike="noStrike" dirty="0">
              <a:solidFill>
                <a:srgbClr val="202122"/>
              </a:solidFill>
              <a:effectLst/>
              <a:latin typeface="+mn-lt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0" i="1" u="none" strike="noStrike" dirty="0">
                <a:solidFill>
                  <a:schemeClr val="accent2">
                    <a:lumMod val="50000"/>
                  </a:schemeClr>
                </a:solidFill>
                <a:effectLst/>
                <a:latin typeface="+mn-lt"/>
              </a:rPr>
              <a:t>https://</a:t>
            </a:r>
            <a:r>
              <a:rPr lang="en-GB" sz="2400" b="0" i="1" u="none" strike="noStrike" dirty="0" err="1">
                <a:solidFill>
                  <a:schemeClr val="accent2">
                    <a:lumMod val="50000"/>
                  </a:schemeClr>
                </a:solidFill>
                <a:effectLst/>
                <a:latin typeface="+mn-lt"/>
              </a:rPr>
              <a:t>www.oed.com</a:t>
            </a:r>
            <a:r>
              <a:rPr lang="en-GB" sz="2400" b="0" i="1" u="none" strike="noStrike" dirty="0">
                <a:solidFill>
                  <a:schemeClr val="accent2">
                    <a:lumMod val="50000"/>
                  </a:schemeClr>
                </a:solidFill>
                <a:effectLst/>
                <a:latin typeface="+mn-lt"/>
              </a:rPr>
              <a:t>/dictionary/</a:t>
            </a:r>
            <a:r>
              <a:rPr lang="en-GB" sz="2400" b="0" i="1" u="none" strike="noStrike" dirty="0" err="1">
                <a:solidFill>
                  <a:schemeClr val="accent2">
                    <a:lumMod val="50000"/>
                  </a:schemeClr>
                </a:solidFill>
                <a:effectLst/>
                <a:latin typeface="+mn-lt"/>
              </a:rPr>
              <a:t>disappointed_adj</a:t>
            </a:r>
            <a:endParaRPr lang="en-GB" sz="2400" b="0" i="1" u="none" strike="noStrike" dirty="0">
              <a:solidFill>
                <a:schemeClr val="accent2">
                  <a:lumMod val="50000"/>
                </a:schemeClr>
              </a:solidFill>
              <a:effectLst/>
              <a:latin typeface="+mn-lt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400" kern="1200" dirty="0">
              <a:solidFill>
                <a:srgbClr val="202122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rgbClr val="2021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Hamlet was written about 1599-1601</a:t>
            </a:r>
            <a:endParaRPr lang="en-GB" sz="2400" kern="1200" dirty="0">
              <a:solidFill>
                <a:srgbClr val="202122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541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4">
            <a:extLst>
              <a:ext uri="{FF2B5EF4-FFF2-40B4-BE49-F238E27FC236}">
                <a16:creationId xmlns:a16="http://schemas.microsoft.com/office/drawing/2014/main" id="{3E989AB5-9141-17BE-7BDD-823C69EC9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836613"/>
            <a:ext cx="8424936" cy="552151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SzPts val="1000"/>
              <a:buNone/>
              <a:tabLst>
                <a:tab pos="457200" algn="l"/>
              </a:tabLst>
            </a:pPr>
            <a:r>
              <a:rPr lang="en-GB" sz="3600" b="1" dirty="0" err="1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Unhousled</a:t>
            </a:r>
            <a:r>
              <a:rPr lang="en-GB" sz="36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, disappointed, unaneled</a:t>
            </a:r>
            <a:endParaRPr lang="en-GB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endParaRPr lang="en-GB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SzPts val="1000"/>
              <a:buNone/>
              <a:tabLst>
                <a:tab pos="457200" algn="l"/>
              </a:tabLst>
            </a:pPr>
            <a:r>
              <a:rPr lang="en-GB" sz="2400" dirty="0" err="1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Unhousled</a:t>
            </a: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=  without the Eucharist </a:t>
            </a:r>
          </a:p>
          <a:p>
            <a:pPr>
              <a:buSzPts val="1000"/>
              <a:buNone/>
              <a:tabLst>
                <a:tab pos="457200" algn="l"/>
              </a:tabLst>
            </a:pPr>
            <a:endParaRPr lang="en-GB" sz="2400" dirty="0">
              <a:solidFill>
                <a:schemeClr val="accent2">
                  <a:lumMod val="50000"/>
                </a:schemeClr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SzPts val="1000"/>
              <a:buNone/>
              <a:tabLst>
                <a:tab pos="457200" algn="l"/>
              </a:tabLst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Disappointed </a:t>
            </a: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= unprepared, unfurnished</a:t>
            </a:r>
          </a:p>
          <a:p>
            <a:pPr>
              <a:buSzPts val="1000"/>
              <a:buNone/>
              <a:tabLst>
                <a:tab pos="457200" algn="l"/>
              </a:tabLst>
            </a:pPr>
            <a:endParaRPr lang="en-GB" sz="2400" dirty="0">
              <a:solidFill>
                <a:schemeClr val="accent2">
                  <a:lumMod val="50000"/>
                </a:schemeClr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SzPts val="1000"/>
              <a:buNone/>
              <a:tabLst>
                <a:tab pos="457200" algn="l"/>
              </a:tabLst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Unaneled</a:t>
            </a: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	= without having received the last </a:t>
            </a:r>
            <a:r>
              <a:rPr lang="en-GB" sz="2400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sacrements</a:t>
            </a:r>
            <a:endParaRPr lang="en-GB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endParaRPr lang="en-GB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endParaRPr lang="en-GB" sz="2400" dirty="0">
              <a:solidFill>
                <a:schemeClr val="accent2">
                  <a:lumMod val="50000"/>
                </a:schemeClr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endParaRPr lang="en-GB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SzPts val="1000"/>
              <a:buNone/>
              <a:tabLst>
                <a:tab pos="457200" algn="l"/>
              </a:tabLst>
            </a:pPr>
            <a:endParaRPr lang="en-GB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endParaRPr lang="en-GB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206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4">
            <a:extLst>
              <a:ext uri="{FF2B5EF4-FFF2-40B4-BE49-F238E27FC236}">
                <a16:creationId xmlns:a16="http://schemas.microsoft.com/office/drawing/2014/main" id="{3E989AB5-9141-17BE-7BDD-823C69EC9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548680"/>
            <a:ext cx="7920038" cy="589084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SzPts val="1000"/>
              <a:buNone/>
              <a:tabLst>
                <a:tab pos="457200" algn="l"/>
              </a:tabLst>
            </a:pPr>
            <a:r>
              <a:rPr lang="en-GB" sz="36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Inventions? </a:t>
            </a:r>
            <a:endParaRPr lang="en-GB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400" b="0" i="0" u="none" strike="noStrike" kern="12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GB" sz="2400" i="1" dirty="0">
                <a:effectLst/>
                <a:latin typeface="+mn-lt"/>
                <a:ea typeface="Times New Roman" panose="02020603050405020304" pitchFamily="18" charset="0"/>
              </a:rPr>
              <a:t>Agamemnon</a:t>
            </a:r>
          </a:p>
          <a:p>
            <a:pPr>
              <a:buNone/>
            </a:pPr>
            <a:r>
              <a:rPr lang="en-GB" sz="24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				Princes</a:t>
            </a:r>
          </a:p>
          <a:p>
            <a:pPr>
              <a:buNone/>
            </a:pP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What grief hath set the jaundice on your cheeks?</a:t>
            </a:r>
          </a:p>
          <a:p>
            <a:pPr>
              <a:buNone/>
            </a:pP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The ample 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 panose="02020603050405020304" pitchFamily="18" charset="0"/>
              </a:rPr>
              <a:t>proposition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 that hope makes</a:t>
            </a:r>
          </a:p>
          <a:p>
            <a:pPr>
              <a:buNone/>
            </a:pP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In all 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 panose="02020603050405020304" pitchFamily="18" charset="0"/>
              </a:rPr>
              <a:t>designs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 begun on earth below</a:t>
            </a:r>
          </a:p>
          <a:p>
            <a:pPr>
              <a:buNone/>
            </a:pP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Fails in the promised largeness: checks and disasters</a:t>
            </a:r>
          </a:p>
          <a:p>
            <a:pPr>
              <a:buNone/>
            </a:pP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Grow in the veins of actions highest </a:t>
            </a:r>
            <a:r>
              <a:rPr lang="en-GB" sz="2400" dirty="0" err="1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rear’d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,</a:t>
            </a:r>
          </a:p>
          <a:p>
            <a:pPr>
              <a:buNone/>
            </a:pP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As knots, by the 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 panose="02020603050405020304" pitchFamily="18" charset="0"/>
              </a:rPr>
              <a:t>conflux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 of meeting sap, </a:t>
            </a:r>
          </a:p>
          <a:p>
            <a:pPr>
              <a:buNone/>
            </a:pP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Infect the sound pine and 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 panose="02020603050405020304" pitchFamily="18" charset="0"/>
              </a:rPr>
              <a:t>divert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 his grain</a:t>
            </a:r>
          </a:p>
          <a:p>
            <a:pPr>
              <a:buNone/>
            </a:pPr>
            <a:r>
              <a:rPr lang="en-GB" sz="2400" dirty="0" err="1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 panose="02020603050405020304" pitchFamily="18" charset="0"/>
              </a:rPr>
              <a:t>Tortive</a:t>
            </a:r>
            <a:r>
              <a:rPr lang="en-GB" sz="24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</a:rPr>
              <a:t> and errant from his course of growth</a:t>
            </a:r>
            <a:endParaRPr lang="en-GB" sz="2400" dirty="0">
              <a:effectLst/>
              <a:latin typeface="+mn-lt"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en-GB" sz="24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 			</a:t>
            </a:r>
            <a:r>
              <a:rPr lang="en-GB" sz="2000" dirty="0">
                <a:solidFill>
                  <a:schemeClr val="accent2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(Troilus and Cressida, Act 1 Scene 3)</a:t>
            </a:r>
          </a:p>
        </p:txBody>
      </p:sp>
    </p:spTree>
    <p:extLst>
      <p:ext uri="{BB962C8B-B14F-4D97-AF65-F5344CB8AC3E}">
        <p14:creationId xmlns:p14="http://schemas.microsoft.com/office/powerpoint/2010/main" val="1318840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4">
            <a:extLst>
              <a:ext uri="{FF2B5EF4-FFF2-40B4-BE49-F238E27FC236}">
                <a16:creationId xmlns:a16="http://schemas.microsoft.com/office/drawing/2014/main" id="{3E989AB5-9141-17BE-7BDD-823C69EC9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548680"/>
            <a:ext cx="7920038" cy="538609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SzPts val="1000"/>
              <a:buNone/>
              <a:tabLst>
                <a:tab pos="457200" algn="l"/>
              </a:tabLst>
            </a:pPr>
            <a:r>
              <a:rPr lang="en-GB" sz="36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Inventions? </a:t>
            </a:r>
            <a:endParaRPr lang="en-GB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400" dirty="0">
              <a:solidFill>
                <a:schemeClr val="accent2">
                  <a:lumMod val="50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latin typeface="+mn-lt"/>
                <a:ea typeface="Times New Roman" panose="02020603050405020304" pitchFamily="18" charset="0"/>
              </a:rPr>
              <a:t>Troilus and Cressida, written around 1600-1603, has many words first recorded by WS:-</a:t>
            </a: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400" dirty="0">
              <a:effectLst/>
              <a:latin typeface="+mn-lt"/>
              <a:ea typeface="Times New Roman" panose="02020603050405020304" pitchFamily="18" charset="0"/>
            </a:endParaRPr>
          </a:p>
          <a:p>
            <a:pPr eaLnBrk="1" fontAlgn="ctr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 err="1">
                <a:effectLst/>
                <a:latin typeface="+mn-lt"/>
                <a:ea typeface="Times New Roman" panose="02020603050405020304" pitchFamily="18" charset="0"/>
              </a:rPr>
              <a:t>untimbered</a:t>
            </a:r>
            <a:r>
              <a:rPr lang="en-GB" sz="2400" dirty="0">
                <a:effectLst/>
                <a:latin typeface="+mn-lt"/>
                <a:ea typeface="Times New Roman" panose="02020603050405020304" pitchFamily="18" charset="0"/>
              </a:rPr>
              <a:t>		</a:t>
            </a:r>
            <a:r>
              <a:rPr lang="en-GB" sz="2400" dirty="0" err="1">
                <a:effectLst/>
                <a:latin typeface="+mn-lt"/>
                <a:ea typeface="Times New Roman" panose="02020603050405020304" pitchFamily="18" charset="0"/>
              </a:rPr>
              <a:t>importless</a:t>
            </a:r>
            <a:r>
              <a:rPr lang="en-GB" sz="2400" dirty="0">
                <a:effectLst/>
                <a:latin typeface="+mn-lt"/>
                <a:ea typeface="Times New Roman" panose="02020603050405020304" pitchFamily="18" charset="0"/>
              </a:rPr>
              <a:t>		</a:t>
            </a:r>
            <a:r>
              <a:rPr lang="en-GB" sz="2400" dirty="0" err="1">
                <a:effectLst/>
                <a:latin typeface="+mn-lt"/>
                <a:ea typeface="Times New Roman" panose="02020603050405020304" pitchFamily="18" charset="0"/>
              </a:rPr>
              <a:t>insisture</a:t>
            </a:r>
            <a:r>
              <a:rPr lang="en-GB" sz="2400" dirty="0">
                <a:effectLst/>
                <a:latin typeface="+mn-lt"/>
                <a:ea typeface="Times New Roman" panose="02020603050405020304" pitchFamily="18" charset="0"/>
              </a:rPr>
              <a:t>	</a:t>
            </a:r>
          </a:p>
          <a:p>
            <a:pPr eaLnBrk="1" fontAlgn="ctr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400" dirty="0">
              <a:latin typeface="+mn-lt"/>
              <a:ea typeface="Times New Roman" panose="02020603050405020304" pitchFamily="18" charset="0"/>
            </a:endParaRPr>
          </a:p>
          <a:p>
            <a:pPr eaLnBrk="1" fontAlgn="ctr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effectLst/>
                <a:latin typeface="+mn-lt"/>
                <a:ea typeface="Times New Roman" panose="02020603050405020304" pitchFamily="18" charset="0"/>
              </a:rPr>
              <a:t>neglection		</a:t>
            </a:r>
            <a:r>
              <a:rPr lang="en-GB" sz="2400" dirty="0" err="1">
                <a:effectLst/>
                <a:latin typeface="+mn-lt"/>
                <a:ea typeface="Times New Roman" panose="02020603050405020304" pitchFamily="18" charset="0"/>
              </a:rPr>
              <a:t>scaffoldage</a:t>
            </a:r>
            <a:r>
              <a:rPr lang="en-GB" sz="2400" dirty="0">
                <a:effectLst/>
                <a:latin typeface="+mn-lt"/>
                <a:ea typeface="Times New Roman" panose="02020603050405020304" pitchFamily="18" charset="0"/>
              </a:rPr>
              <a:t>		exposure	</a:t>
            </a:r>
          </a:p>
          <a:p>
            <a:pPr eaLnBrk="1" fontAlgn="ctr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400" dirty="0">
              <a:latin typeface="+mn-lt"/>
              <a:ea typeface="Times New Roman" panose="02020603050405020304" pitchFamily="18" charset="0"/>
            </a:endParaRPr>
          </a:p>
          <a:p>
            <a:pPr eaLnBrk="1" fontAlgn="ctr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 err="1">
                <a:effectLst/>
                <a:latin typeface="+mn-lt"/>
                <a:ea typeface="Times New Roman" panose="02020603050405020304" pitchFamily="18" charset="0"/>
              </a:rPr>
              <a:t>rejoindure</a:t>
            </a:r>
            <a:r>
              <a:rPr lang="en-GB" sz="2400" dirty="0">
                <a:effectLst/>
                <a:latin typeface="+mn-lt"/>
                <a:ea typeface="Times New Roman" panose="02020603050405020304" pitchFamily="18" charset="0"/>
              </a:rPr>
              <a:t>		embrasure		multipotent	</a:t>
            </a:r>
          </a:p>
          <a:p>
            <a:pPr eaLnBrk="1" fontAlgn="ctr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400" dirty="0">
              <a:latin typeface="+mn-lt"/>
              <a:ea typeface="Times New Roman" panose="02020603050405020304" pitchFamily="18" charset="0"/>
            </a:endParaRPr>
          </a:p>
          <a:p>
            <a:pPr eaLnBrk="1" fontAlgn="ctr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 err="1">
                <a:latin typeface="+mn-lt"/>
                <a:ea typeface="Times New Roman" panose="02020603050405020304" pitchFamily="18" charset="0"/>
              </a:rPr>
              <a:t>o</a:t>
            </a:r>
            <a:r>
              <a:rPr lang="en-GB" sz="2400" dirty="0" err="1">
                <a:effectLst/>
                <a:latin typeface="+mn-lt"/>
                <a:ea typeface="Times New Roman" panose="02020603050405020304" pitchFamily="18" charset="0"/>
              </a:rPr>
              <a:t>ppugnancy</a:t>
            </a:r>
            <a:r>
              <a:rPr lang="en-GB" sz="2400" dirty="0">
                <a:effectLst/>
                <a:latin typeface="+mn-lt"/>
                <a:ea typeface="Times New Roman" panose="02020603050405020304" pitchFamily="18" charset="0"/>
              </a:rPr>
              <a:t>		protractive		</a:t>
            </a:r>
            <a:r>
              <a:rPr lang="en-GB" sz="2400" dirty="0" err="1">
                <a:effectLst/>
                <a:latin typeface="+mn-lt"/>
                <a:ea typeface="Times New Roman" panose="02020603050405020304" pitchFamily="18" charset="0"/>
              </a:rPr>
              <a:t>persistive</a:t>
            </a:r>
            <a:endParaRPr lang="en-GB" sz="24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000" dirty="0">
              <a:solidFill>
                <a:schemeClr val="accent2">
                  <a:lumMod val="50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i="1" dirty="0">
                <a:effectLst/>
                <a:latin typeface="+mn-lt"/>
                <a:ea typeface="Times New Roman" panose="02020603050405020304" pitchFamily="18" charset="0"/>
              </a:rPr>
              <a:t>"No other play has so many ..." </a:t>
            </a:r>
            <a:r>
              <a:rPr lang="en-GB" sz="2400" dirty="0">
                <a:effectLst/>
                <a:latin typeface="+mn-lt"/>
                <a:ea typeface="Times New Roman" panose="02020603050405020304" pitchFamily="18" charset="0"/>
              </a:rPr>
              <a:t>(David Crystal)</a:t>
            </a:r>
            <a:r>
              <a:rPr lang="en-GB" sz="2400" dirty="0">
                <a:effectLst/>
                <a:latin typeface="+mn-lt"/>
              </a:rPr>
              <a:t> </a:t>
            </a:r>
            <a:endParaRPr lang="en-GB" sz="2400" dirty="0">
              <a:solidFill>
                <a:schemeClr val="accent2">
                  <a:lumMod val="50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95839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4">
            <a:extLst>
              <a:ext uri="{FF2B5EF4-FFF2-40B4-BE49-F238E27FC236}">
                <a16:creationId xmlns:a16="http://schemas.microsoft.com/office/drawing/2014/main" id="{3E989AB5-9141-17BE-7BDD-823C69EC9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548680"/>
            <a:ext cx="7920038" cy="544764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SzPts val="1000"/>
              <a:buNone/>
              <a:tabLst>
                <a:tab pos="457200" algn="l"/>
              </a:tabLst>
            </a:pPr>
            <a:r>
              <a:rPr lang="en-GB" sz="36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Idiomatic expressions </a:t>
            </a:r>
            <a:endParaRPr lang="en-GB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400" dirty="0">
              <a:solidFill>
                <a:schemeClr val="accent2">
                  <a:lumMod val="50000"/>
                </a:schemeClr>
              </a:solidFill>
              <a:effectLst/>
              <a:latin typeface="+mn-lt"/>
              <a:ea typeface="Times New Roman" panose="02020603050405020304" pitchFamily="18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latin typeface="+mn-lt"/>
                <a:ea typeface="Times New Roman" panose="02020603050405020304" pitchFamily="18" charset="0"/>
              </a:rPr>
              <a:t>WS works include several idiomatic expressions as used today. </a:t>
            </a:r>
            <a:r>
              <a:rPr lang="en-GB" sz="2400" dirty="0" err="1">
                <a:latin typeface="+mn-lt"/>
                <a:ea typeface="Times New Roman" panose="02020603050405020304" pitchFamily="18" charset="0"/>
              </a:rPr>
              <a:t>eg</a:t>
            </a:r>
            <a:r>
              <a:rPr lang="en-GB" sz="2400" dirty="0">
                <a:latin typeface="+mn-lt"/>
                <a:ea typeface="Times New Roman" panose="02020603050405020304" pitchFamily="18" charset="0"/>
              </a:rPr>
              <a:t>:- </a:t>
            </a: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400" dirty="0">
              <a:latin typeface="+mn-lt"/>
              <a:ea typeface="Times New Roman" panose="02020603050405020304" pitchFamily="18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latin typeface="+mn-lt"/>
                <a:ea typeface="Times New Roman" panose="02020603050405020304" pitchFamily="18" charset="0"/>
              </a:rPr>
              <a:t>With bated breath</a:t>
            </a: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4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latin typeface="+mn-lt"/>
                <a:ea typeface="Times New Roman" panose="02020603050405020304" pitchFamily="18" charset="0"/>
              </a:rPr>
              <a:t>To the manner born</a:t>
            </a: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4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latin typeface="+mn-lt"/>
                <a:ea typeface="Times New Roman" panose="02020603050405020304" pitchFamily="18" charset="0"/>
              </a:rPr>
              <a:t>Tower of strength</a:t>
            </a: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4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latin typeface="+mn-lt"/>
                <a:ea typeface="Times New Roman" panose="02020603050405020304" pitchFamily="18" charset="0"/>
              </a:rPr>
              <a:t>Foregone conclusion</a:t>
            </a: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4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latin typeface="+mn-lt"/>
                <a:ea typeface="Times New Roman" panose="02020603050405020304" pitchFamily="18" charset="0"/>
              </a:rPr>
              <a:t>Play fast and loose</a:t>
            </a:r>
            <a:endParaRPr lang="en-GB" sz="2400" dirty="0">
              <a:effectLst/>
              <a:latin typeface="+mn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6818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4">
            <a:extLst>
              <a:ext uri="{FF2B5EF4-FFF2-40B4-BE49-F238E27FC236}">
                <a16:creationId xmlns:a16="http://schemas.microsoft.com/office/drawing/2014/main" id="{3E989AB5-9141-17BE-7BDD-823C69EC9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836712"/>
            <a:ext cx="7920038" cy="441351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SzPts val="1000"/>
              <a:buNone/>
              <a:tabLst>
                <a:tab pos="457200" algn="l"/>
              </a:tabLst>
            </a:pPr>
            <a:r>
              <a:rPr lang="en-GB" sz="36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False friends</a:t>
            </a:r>
          </a:p>
          <a:p>
            <a:pPr>
              <a:buSzPts val="1000"/>
              <a:buNone/>
              <a:tabLst>
                <a:tab pos="457200" algn="l"/>
              </a:tabLst>
            </a:pPr>
            <a:endParaRPr lang="en-GB" sz="2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 1552 </a:t>
            </a: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William’s father, John Shakespeare - a tanner </a:t>
            </a:r>
            <a:r>
              <a:rPr lang="en-GB" sz="240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and glover - and two associates </a:t>
            </a: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paid a 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fine</a:t>
            </a: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of 12d for making a </a:t>
            </a:r>
            <a:r>
              <a:rPr lang="en-GB" sz="2400" dirty="0" err="1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mukhyll</a:t>
            </a: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on a street </a:t>
            </a:r>
          </a:p>
          <a:p>
            <a:pPr lvl="0" fontAlgn="base">
              <a:buSzPts val="1000"/>
              <a:buNone/>
              <a:tabLst>
                <a:tab pos="457200" algn="l"/>
              </a:tabLst>
            </a:pPr>
            <a:endParaRPr lang="en-GB" sz="2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endParaRPr lang="en-GB" sz="2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endParaRPr lang="en-GB" sz="2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endParaRPr lang="en-GB" sz="2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endParaRPr lang="en-GB" sz="2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endParaRPr lang="en-GB" sz="2000" dirty="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A2F2F96-CF43-5BCB-F019-D3B572B91B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912" y="3140968"/>
            <a:ext cx="5040560" cy="3354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2029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4">
            <a:extLst>
              <a:ext uri="{FF2B5EF4-FFF2-40B4-BE49-F238E27FC236}">
                <a16:creationId xmlns:a16="http://schemas.microsoft.com/office/drawing/2014/main" id="{3E989AB5-9141-17BE-7BDD-823C69EC9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836712"/>
            <a:ext cx="7920038" cy="612475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SzPts val="1000"/>
              <a:buNone/>
              <a:tabLst>
                <a:tab pos="457200" algn="l"/>
              </a:tabLst>
            </a:pPr>
            <a:r>
              <a:rPr lang="en-GB" sz="36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Fine</a:t>
            </a:r>
            <a:endParaRPr lang="en-GB" sz="36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endParaRPr lang="en-GB" sz="2000" dirty="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Modern English</a:t>
            </a: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a penalty that a court of law or other authority decides must be paid as punishment for a crime or other offence</a:t>
            </a:r>
          </a:p>
          <a:p>
            <a:pPr lvl="0" fontAlgn="base">
              <a:buSzPts val="1000"/>
              <a:buNone/>
              <a:tabLst>
                <a:tab pos="457200" algn="l"/>
              </a:tabLst>
            </a:pPr>
            <a:endParaRPr lang="en-GB" sz="2400" dirty="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en-GB" sz="2400" b="1" baseline="30000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24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Century English</a:t>
            </a:r>
          </a:p>
          <a:p>
            <a:pPr>
              <a:buNone/>
            </a:pPr>
            <a:r>
              <a:rPr lang="en-GB" sz="2400" i="1" dirty="0">
                <a:solidFill>
                  <a:srgbClr val="121212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“The meanings of a lot of these words have changed over the last 500 years. A fine was simply a charge, a rent or rates. There was absolutely no moral imputation to John Shakespeare’s fine at all. Stratford muckhills in his lifetime were a rentable resource, for which the town could collect taxes.”</a:t>
            </a:r>
            <a:endParaRPr lang="en-GB" sz="2000" i="1" dirty="0">
              <a:solidFill>
                <a:srgbClr val="0000FF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>
              <a:buNone/>
            </a:pPr>
            <a:r>
              <a:rPr lang="en-GB" sz="2000" i="1" dirty="0">
                <a:solidFill>
                  <a:srgbClr val="0000FF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https://www.theguardian.com/culture/2024/feb/23/shakespeare-expert-overturns-fly-tipper-myth-about-playwrights-father</a:t>
            </a:r>
            <a:r>
              <a:rPr lang="en-GB" sz="2000" i="1" dirty="0">
                <a:effectLst/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48586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4">
            <a:extLst>
              <a:ext uri="{FF2B5EF4-FFF2-40B4-BE49-F238E27FC236}">
                <a16:creationId xmlns:a16="http://schemas.microsoft.com/office/drawing/2014/main" id="{3E989AB5-9141-17BE-7BDD-823C69EC9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836712"/>
            <a:ext cx="7920038" cy="553382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SzPts val="1000"/>
              <a:buNone/>
              <a:tabLst>
                <a:tab pos="457200" algn="l"/>
              </a:tabLst>
            </a:pPr>
            <a:r>
              <a:rPr lang="en-GB" sz="36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Fine</a:t>
            </a:r>
            <a:endParaRPr lang="en-GB" sz="36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endParaRPr lang="en-GB" sz="2000" dirty="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Some City Livery Companies continue to use 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fine</a:t>
            </a:r>
            <a:r>
              <a:rPr lang="en-GB" sz="24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in its earlier sense:-</a:t>
            </a:r>
          </a:p>
          <a:p>
            <a:pPr algn="l">
              <a:buNone/>
            </a:pPr>
            <a:r>
              <a:rPr lang="en-GB" sz="2400" b="0" i="1" u="none" strike="noStrike" dirty="0">
                <a:solidFill>
                  <a:srgbClr val="222222"/>
                </a:solidFill>
                <a:effectLst/>
                <a:latin typeface="+mn-lt"/>
              </a:rPr>
              <a:t>“Liverymen must pay a </a:t>
            </a:r>
            <a:r>
              <a:rPr lang="en-GB" sz="2400" b="0" i="1" u="none" strike="noStrike" dirty="0">
                <a:solidFill>
                  <a:schemeClr val="accent2">
                    <a:lumMod val="50000"/>
                  </a:schemeClr>
                </a:solidFill>
                <a:effectLst/>
                <a:latin typeface="+mn-lt"/>
              </a:rPr>
              <a:t>fine</a:t>
            </a:r>
            <a:r>
              <a:rPr lang="en-GB" sz="2400" b="0" i="1" u="none" strike="noStrike" dirty="0">
                <a:solidFill>
                  <a:srgbClr val="222222"/>
                </a:solidFill>
                <a:effectLst/>
                <a:latin typeface="+mn-lt"/>
              </a:rPr>
              <a:t> on admission to the Livery </a:t>
            </a:r>
            <a:r>
              <a:rPr lang="en-GB" sz="2400" i="1" dirty="0">
                <a:solidFill>
                  <a:srgbClr val="222222"/>
                </a:solidFill>
                <a:latin typeface="+mn-lt"/>
              </a:rPr>
              <a:t>… </a:t>
            </a:r>
            <a:r>
              <a:rPr lang="en-GB" sz="2400" b="0" i="1" u="none" strike="noStrike" dirty="0">
                <a:solidFill>
                  <a:srgbClr val="222222"/>
                </a:solidFill>
                <a:effectLst/>
                <a:latin typeface="+mn-lt"/>
              </a:rPr>
              <a:t>This includes VAT, a silver Livery medal and admission to the Court Luncheon following the ceremony at which new members are clothed “as of the Livery”. The admission fine is effectively a demonstration of commitment to the Company, which in turn provides a lifetime of membership, subject to continuing payment of the annual subscription (Quarterage) each year...”</a:t>
            </a:r>
            <a:endParaRPr lang="en-GB" sz="2000" b="0" i="0" u="none" strike="noStrike" dirty="0">
              <a:solidFill>
                <a:srgbClr val="222222"/>
              </a:solidFill>
              <a:effectLst/>
              <a:latin typeface="+mn-lt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000" i="1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https://</a:t>
            </a:r>
            <a:r>
              <a:rPr lang="en-GB" sz="2000" i="1" dirty="0" err="1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www.spectaclemakers.com</a:t>
            </a:r>
            <a:r>
              <a:rPr lang="en-GB" sz="2000" i="1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/membership/admission-to-the-livery</a:t>
            </a:r>
          </a:p>
        </p:txBody>
      </p:sp>
    </p:spTree>
    <p:extLst>
      <p:ext uri="{BB962C8B-B14F-4D97-AF65-F5344CB8AC3E}">
        <p14:creationId xmlns:p14="http://schemas.microsoft.com/office/powerpoint/2010/main" val="20233468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4">
            <a:extLst>
              <a:ext uri="{FF2B5EF4-FFF2-40B4-BE49-F238E27FC236}">
                <a16:creationId xmlns:a16="http://schemas.microsoft.com/office/drawing/2014/main" id="{3E989AB5-9141-17BE-7BDD-823C69EC9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836712"/>
            <a:ext cx="7920038" cy="574311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SzPts val="1000"/>
              <a:buNone/>
              <a:tabLst>
                <a:tab pos="457200" algn="l"/>
              </a:tabLst>
            </a:pPr>
            <a:r>
              <a:rPr lang="en-GB" sz="36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False friends</a:t>
            </a:r>
          </a:p>
          <a:p>
            <a:pPr>
              <a:buSzPts val="1000"/>
              <a:buNone/>
              <a:tabLst>
                <a:tab pos="457200" algn="l"/>
              </a:tabLst>
            </a:pPr>
            <a:endParaRPr lang="en-GB" sz="2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Gloucester</a:t>
            </a: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Those uncles which you 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want</a:t>
            </a: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were dangerous:</a:t>
            </a: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Your grace attended to their </a:t>
            </a:r>
            <a:r>
              <a:rPr lang="en-GB" sz="2400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sug’red</a:t>
            </a: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words</a:t>
            </a: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But </a:t>
            </a:r>
            <a:r>
              <a:rPr lang="en-GB" sz="2400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look’d</a:t>
            </a: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not on the poison of their hearts.</a:t>
            </a: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God keep you from them and and such false friends!</a:t>
            </a:r>
          </a:p>
          <a:p>
            <a:pPr lvl="0" fontAlgn="base">
              <a:buSzPts val="1000"/>
              <a:buNone/>
              <a:tabLst>
                <a:tab pos="457200" algn="l"/>
              </a:tabLst>
            </a:pPr>
            <a:endParaRPr lang="en-GB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i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Prince</a:t>
            </a: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God keep me from false friends! But they were none.</a:t>
            </a:r>
          </a:p>
          <a:p>
            <a:pPr lvl="0" fontAlgn="base">
              <a:buSzPts val="1000"/>
              <a:buNone/>
              <a:tabLst>
                <a:tab pos="457200" algn="l"/>
              </a:tabLst>
            </a:pPr>
            <a:endParaRPr lang="en-GB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en-GB" sz="2000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(Richard III, Act 3 Scene 1)</a:t>
            </a:r>
          </a:p>
          <a:p>
            <a:pPr lvl="0" fontAlgn="base">
              <a:buSzPts val="1000"/>
              <a:buNone/>
              <a:tabLst>
                <a:tab pos="457200" algn="l"/>
              </a:tabLst>
            </a:pPr>
            <a:endParaRPr lang="en-GB" sz="2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614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4">
            <a:extLst>
              <a:ext uri="{FF2B5EF4-FFF2-40B4-BE49-F238E27FC236}">
                <a16:creationId xmlns:a16="http://schemas.microsoft.com/office/drawing/2014/main" id="{3E989AB5-9141-17BE-7BDD-823C69EC9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548680"/>
            <a:ext cx="7920038" cy="501675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SzPts val="1000"/>
              <a:buNone/>
              <a:tabLst>
                <a:tab pos="457200" algn="l"/>
              </a:tabLst>
            </a:pPr>
            <a:r>
              <a:rPr lang="en-GB" sz="36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As Shakespeare said …</a:t>
            </a:r>
            <a:endParaRPr lang="en-GB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000" b="0" i="0" u="none" strike="noStrike" kern="12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rgbClr val="202122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Shakespeare’s language</a:t>
            </a: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400" b="0" strike="noStrike" kern="1200" dirty="0">
              <a:solidFill>
                <a:srgbClr val="202122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rgbClr val="202122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Pronunciation</a:t>
            </a: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400" b="0" strike="noStrike" kern="1200" dirty="0">
              <a:solidFill>
                <a:srgbClr val="202122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fontAlgn="ctr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rgbClr val="202122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New words and expressions?</a:t>
            </a:r>
          </a:p>
          <a:p>
            <a:pPr eaLnBrk="1" fontAlgn="ctr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400" dirty="0">
              <a:solidFill>
                <a:srgbClr val="202122"/>
              </a:solidFill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rgbClr val="202122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False friends</a:t>
            </a: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400" b="0" strike="noStrike" kern="1200" dirty="0">
              <a:solidFill>
                <a:srgbClr val="202122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rgbClr val="202122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Insults</a:t>
            </a: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400" b="0" i="1" u="sng" strike="noStrike" kern="1200" dirty="0">
              <a:solidFill>
                <a:srgbClr val="202122"/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400" b="0" i="1" u="sng" strike="noStrike" kern="1200" dirty="0">
              <a:solidFill>
                <a:schemeClr val="accent2">
                  <a:lumMod val="50000"/>
                </a:schemeClr>
              </a:solidFill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0254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4">
            <a:extLst>
              <a:ext uri="{FF2B5EF4-FFF2-40B4-BE49-F238E27FC236}">
                <a16:creationId xmlns:a16="http://schemas.microsoft.com/office/drawing/2014/main" id="{3E989AB5-9141-17BE-7BDD-823C69EC9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836712"/>
            <a:ext cx="7920038" cy="589084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SzPts val="1000"/>
              <a:buNone/>
              <a:tabLst>
                <a:tab pos="457200" algn="l"/>
              </a:tabLst>
            </a:pPr>
            <a:r>
              <a:rPr lang="en-GB" sz="36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Want</a:t>
            </a:r>
            <a:endParaRPr lang="en-GB" sz="36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endParaRPr lang="en-GB" sz="2000" dirty="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Modern English</a:t>
            </a: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desire		wish		need		require</a:t>
            </a:r>
          </a:p>
          <a:p>
            <a:pPr lvl="0" fontAlgn="base">
              <a:buSzPts val="1000"/>
              <a:buNone/>
              <a:tabLst>
                <a:tab pos="457200" algn="l"/>
              </a:tabLst>
            </a:pPr>
            <a:endParaRPr lang="en-GB" sz="2400" dirty="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en-GB" sz="2400" b="1" baseline="30000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24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Century English</a:t>
            </a:r>
            <a:endParaRPr lang="en-GB" sz="2400" b="1" i="1" dirty="0">
              <a:solidFill>
                <a:schemeClr val="accent2">
                  <a:lumMod val="50000"/>
                </a:schemeClr>
              </a:solidFill>
              <a:effectLst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en-GB" sz="24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ack		be without</a:t>
            </a:r>
          </a:p>
          <a:p>
            <a:pPr>
              <a:buNone/>
            </a:pPr>
            <a:endParaRPr lang="en-GB" sz="2400" dirty="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en-GB" sz="2400" i="1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Cordelia</a:t>
            </a:r>
          </a:p>
          <a:p>
            <a:pPr>
              <a:buNone/>
            </a:pPr>
            <a:r>
              <a:rPr lang="en-GB" sz="24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want</a:t>
            </a:r>
            <a:r>
              <a:rPr lang="en-GB" sz="24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that glib and only art</a:t>
            </a:r>
          </a:p>
          <a:p>
            <a:pPr>
              <a:buNone/>
            </a:pPr>
            <a:r>
              <a:rPr lang="en-GB" sz="24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To speak and purpose not</a:t>
            </a:r>
          </a:p>
          <a:p>
            <a:pPr>
              <a:buNone/>
            </a:pPr>
            <a:r>
              <a:rPr lang="en-GB" sz="24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lang="en-GB" sz="2000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(King Lear, Act 1 Scene 1)</a:t>
            </a:r>
          </a:p>
          <a:p>
            <a:pPr>
              <a:buNone/>
            </a:pPr>
            <a:endParaRPr lang="en-GB" sz="24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6711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4">
            <a:extLst>
              <a:ext uri="{FF2B5EF4-FFF2-40B4-BE49-F238E27FC236}">
                <a16:creationId xmlns:a16="http://schemas.microsoft.com/office/drawing/2014/main" id="{3E989AB5-9141-17BE-7BDD-823C69EC9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836712"/>
            <a:ext cx="7920038" cy="544764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SzPts val="1000"/>
              <a:buNone/>
              <a:tabLst>
                <a:tab pos="457200" algn="l"/>
              </a:tabLst>
            </a:pPr>
            <a:r>
              <a:rPr lang="en-GB" sz="36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Doubt</a:t>
            </a:r>
            <a:endParaRPr lang="en-GB" sz="36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endParaRPr lang="en-GB" sz="2000" dirty="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Modern English</a:t>
            </a: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feel unsure about		mistrust	uncertainty</a:t>
            </a:r>
          </a:p>
          <a:p>
            <a:pPr lvl="0" fontAlgn="base">
              <a:buSzPts val="1000"/>
              <a:buNone/>
              <a:tabLst>
                <a:tab pos="457200" algn="l"/>
              </a:tabLst>
            </a:pPr>
            <a:endParaRPr lang="en-GB" sz="2400" dirty="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en-GB" sz="2400" b="1" baseline="30000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GB" sz="24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Century English</a:t>
            </a:r>
            <a:endParaRPr lang="en-GB" sz="2400" b="1" i="1" dirty="0">
              <a:solidFill>
                <a:schemeClr val="accent2">
                  <a:lumMod val="50000"/>
                </a:schemeClr>
              </a:solidFill>
              <a:effectLst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en-GB" sz="24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fear</a:t>
            </a:r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		suspect</a:t>
            </a:r>
          </a:p>
          <a:p>
            <a:pPr>
              <a:buNone/>
            </a:pPr>
            <a:endParaRPr lang="en-GB" sz="2400" dirty="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en-GB" sz="2400" i="1" dirty="0"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Hamlet</a:t>
            </a:r>
          </a:p>
          <a:p>
            <a:pPr>
              <a:buNone/>
            </a:pPr>
            <a:r>
              <a:rPr lang="en-GB" sz="24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doubt</a:t>
            </a:r>
            <a:r>
              <a:rPr lang="en-GB" sz="24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some foul play</a:t>
            </a:r>
          </a:p>
          <a:p>
            <a:pPr>
              <a:buNone/>
            </a:pPr>
            <a:r>
              <a:rPr lang="en-GB" sz="24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lang="en-GB" sz="2000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(Hamlet, Act 1 Scene 2)</a:t>
            </a:r>
          </a:p>
          <a:p>
            <a:pPr>
              <a:buNone/>
            </a:pPr>
            <a:endParaRPr lang="en-GB" sz="24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3411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4">
            <a:extLst>
              <a:ext uri="{FF2B5EF4-FFF2-40B4-BE49-F238E27FC236}">
                <a16:creationId xmlns:a16="http://schemas.microsoft.com/office/drawing/2014/main" id="{3E989AB5-9141-17BE-7BDD-823C69EC9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836712"/>
            <a:ext cx="7920038" cy="493058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SzPts val="1000"/>
              <a:buNone/>
              <a:tabLst>
                <a:tab pos="457200" algn="l"/>
              </a:tabLst>
            </a:pPr>
            <a:r>
              <a:rPr lang="en-GB" sz="36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False friends</a:t>
            </a:r>
          </a:p>
          <a:p>
            <a:pPr>
              <a:buSzPts val="1000"/>
              <a:buNone/>
              <a:tabLst>
                <a:tab pos="457200" algn="l"/>
              </a:tabLst>
            </a:pPr>
            <a:endParaRPr lang="en-GB" sz="2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David Crystal lists a Shakespearean false friend for every letter of the alphabet apart from X.  These include:</a:t>
            </a:r>
          </a:p>
          <a:p>
            <a:pPr lvl="0" fontAlgn="base">
              <a:buSzPts val="1000"/>
              <a:buNone/>
              <a:tabLst>
                <a:tab pos="457200" algn="l"/>
              </a:tabLst>
            </a:pPr>
            <a:endParaRPr lang="en-GB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catastrophe		teen		generous		</a:t>
            </a: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humorous		merely	revolve	silly</a:t>
            </a:r>
          </a:p>
          <a:p>
            <a:pPr lvl="0" fontAlgn="base">
              <a:buSzPts val="1000"/>
              <a:buNone/>
              <a:tabLst>
                <a:tab pos="457200" algn="l"/>
              </a:tabLst>
            </a:pPr>
            <a:endParaRPr lang="en-GB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Match these Shakespearean meanings to the words</a:t>
            </a: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helpless	utterly		consider	moody</a:t>
            </a: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conclusion	suffering	good mannered</a:t>
            </a:r>
          </a:p>
        </p:txBody>
      </p:sp>
    </p:spTree>
    <p:extLst>
      <p:ext uri="{BB962C8B-B14F-4D97-AF65-F5344CB8AC3E}">
        <p14:creationId xmlns:p14="http://schemas.microsoft.com/office/powerpoint/2010/main" val="3372609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4">
            <a:extLst>
              <a:ext uri="{FF2B5EF4-FFF2-40B4-BE49-F238E27FC236}">
                <a16:creationId xmlns:a16="http://schemas.microsoft.com/office/drawing/2014/main" id="{3E989AB5-9141-17BE-7BDD-823C69EC9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836712"/>
            <a:ext cx="7920038" cy="463511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SzPts val="1000"/>
              <a:buNone/>
              <a:tabLst>
                <a:tab pos="457200" algn="l"/>
              </a:tabLst>
            </a:pPr>
            <a:r>
              <a:rPr lang="en-GB" sz="36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Shakespearean meanings</a:t>
            </a:r>
          </a:p>
          <a:p>
            <a:pPr lvl="0" fontAlgn="base">
              <a:buSzPts val="1000"/>
              <a:buNone/>
              <a:tabLst>
                <a:tab pos="457200" algn="l"/>
              </a:tabLst>
            </a:pPr>
            <a:endParaRPr lang="en-GB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catastrophe			conclusion, end point </a:t>
            </a: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teen				hurt, distress, suffering</a:t>
            </a: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generous			well bred, good mannered</a:t>
            </a: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humorous			moody, temperamental</a:t>
            </a: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merely			utterly, entirely		</a:t>
            </a:r>
          </a:p>
          <a:p>
            <a:pPr lvl="0" fontAlgn="base">
              <a:buSzPts val="1000"/>
              <a:buNone/>
              <a:tabLst>
                <a:tab pos="457200" algn="l"/>
              </a:tabLst>
            </a:pP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revolve			consider, meditate</a:t>
            </a:r>
          </a:p>
          <a:p>
            <a:pPr>
              <a:buSzPts val="1000"/>
              <a:buNone/>
              <a:tabLst>
                <a:tab pos="457200" algn="l"/>
              </a:tabLst>
            </a:pP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silly				helpless, defenceless</a:t>
            </a:r>
          </a:p>
          <a:p>
            <a:pPr lvl="0" fontAlgn="base">
              <a:buSzPts val="1000"/>
              <a:buNone/>
              <a:tabLst>
                <a:tab pos="457200" algn="l"/>
              </a:tabLst>
            </a:pPr>
            <a:endParaRPr lang="en-GB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7916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4">
            <a:extLst>
              <a:ext uri="{FF2B5EF4-FFF2-40B4-BE49-F238E27FC236}">
                <a16:creationId xmlns:a16="http://schemas.microsoft.com/office/drawing/2014/main" id="{3E989AB5-9141-17BE-7BDD-823C69EC9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836712"/>
            <a:ext cx="7920038" cy="138499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SzPts val="1000"/>
              <a:buNone/>
              <a:tabLst>
                <a:tab pos="457200" algn="l"/>
              </a:tabLst>
            </a:pPr>
            <a:r>
              <a:rPr lang="en-GB" sz="36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Insults</a:t>
            </a:r>
            <a:endParaRPr lang="en-GB" sz="36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endParaRPr lang="en-GB" sz="2000" dirty="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fontAlgn="base">
              <a:buSzPts val="1000"/>
              <a:buNone/>
              <a:tabLst>
                <a:tab pos="457200" algn="l"/>
              </a:tabLst>
            </a:pPr>
            <a:endParaRPr lang="en-GB" sz="2000" dirty="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A9D6A0A-DF9F-948E-ED0F-311DE5F561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1920" y="872307"/>
            <a:ext cx="5671863" cy="54006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80BCEC7-F19A-0678-2467-80C9C25897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326" y="1837592"/>
            <a:ext cx="4055441" cy="2527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106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4">
            <a:extLst>
              <a:ext uri="{FF2B5EF4-FFF2-40B4-BE49-F238E27FC236}">
                <a16:creationId xmlns:a16="http://schemas.microsoft.com/office/drawing/2014/main" id="{3E989AB5-9141-17BE-7BDD-823C69EC9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548680"/>
            <a:ext cx="7920038" cy="236988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SzPts val="1000"/>
              <a:buNone/>
              <a:tabLst>
                <a:tab pos="457200" algn="l"/>
              </a:tabLst>
            </a:pPr>
            <a:r>
              <a:rPr lang="en-GB" sz="36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William Shakespeare</a:t>
            </a:r>
            <a:endParaRPr lang="en-GB" sz="3600" b="1" dirty="0">
              <a:solidFill>
                <a:schemeClr val="accent2">
                  <a:lumMod val="50000"/>
                </a:schemeClr>
              </a:solidFill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SzPts val="1000"/>
              <a:buNone/>
              <a:tabLst>
                <a:tab pos="457200" algn="l"/>
              </a:tabLst>
            </a:pPr>
            <a:r>
              <a:rPr lang="en-GB" sz="36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1564 –1616</a:t>
            </a:r>
          </a:p>
          <a:p>
            <a:pPr>
              <a:buSzPts val="1000"/>
              <a:buNone/>
              <a:tabLst>
                <a:tab pos="457200" algn="l"/>
              </a:tabLst>
            </a:pPr>
            <a:endParaRPr lang="en-GB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400" b="0" i="0" u="none" strike="noStrike" kern="12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1600" b="0" i="0" u="none" strike="noStrike" kern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CDC170-C5E3-431D-7A3D-6DCC1A6F95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2060848"/>
            <a:ext cx="6624736" cy="4408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634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4">
            <a:extLst>
              <a:ext uri="{FF2B5EF4-FFF2-40B4-BE49-F238E27FC236}">
                <a16:creationId xmlns:a16="http://schemas.microsoft.com/office/drawing/2014/main" id="{3E989AB5-9141-17BE-7BDD-823C69EC9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548680"/>
            <a:ext cx="7920038" cy="397031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SzPts val="1000"/>
              <a:buNone/>
              <a:tabLst>
                <a:tab pos="457200" algn="l"/>
              </a:tabLst>
            </a:pPr>
            <a:r>
              <a:rPr lang="en-GB" sz="36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Pronunciation</a:t>
            </a:r>
            <a:endParaRPr lang="en-GB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400" b="0" i="0" u="none" strike="noStrike" kern="12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GB" sz="2400" b="0" i="0" u="none" strike="noStrike" dirty="0">
                <a:solidFill>
                  <a:srgbClr val="202122"/>
                </a:solidFill>
                <a:latin typeface="+mn-lt"/>
                <a:cs typeface="Times New Roman" panose="02020603050405020304" pitchFamily="18" charset="0"/>
              </a:rPr>
              <a:t>YouTube video of actor B</a:t>
            </a:r>
            <a:r>
              <a:rPr lang="en-GB" sz="2400" dirty="0">
                <a:solidFill>
                  <a:srgbClr val="202122"/>
                </a:solidFill>
                <a:latin typeface="+mn-lt"/>
                <a:cs typeface="Times New Roman" panose="02020603050405020304" pitchFamily="18" charset="0"/>
              </a:rPr>
              <a:t>en Crystal giving Hamlet’s ‘To be or not to be’ speech using Original Pronunciation (OP) as it would have been spoken in Shakespeare’s time</a:t>
            </a:r>
          </a:p>
          <a:p>
            <a:pPr>
              <a:buNone/>
            </a:pPr>
            <a:endParaRPr lang="en-GB" sz="2400" dirty="0">
              <a:solidFill>
                <a:srgbClr val="202122"/>
              </a:solidFill>
              <a:latin typeface="+mn-lt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GB" sz="2400" dirty="0">
                <a:solidFill>
                  <a:srgbClr val="202122"/>
                </a:solidFill>
                <a:latin typeface="+mn-lt"/>
                <a:cs typeface="Times New Roman" panose="02020603050405020304" pitchFamily="18" charset="0"/>
                <a:hlinkClick r:id="rId3"/>
              </a:rPr>
              <a:t>https://www.youtube.com/watch?v=qYiYd9RcK5M</a:t>
            </a:r>
            <a:endParaRPr lang="en-GB" sz="2400" dirty="0">
              <a:solidFill>
                <a:srgbClr val="202122"/>
              </a:solidFill>
              <a:latin typeface="+mn-lt"/>
              <a:cs typeface="Times New Roman" panose="02020603050405020304" pitchFamily="18" charset="0"/>
            </a:endParaRPr>
          </a:p>
          <a:p>
            <a:pPr>
              <a:buNone/>
            </a:pPr>
            <a:endParaRPr lang="en-GB" sz="2400" dirty="0">
              <a:solidFill>
                <a:srgbClr val="202122"/>
              </a:solidFill>
              <a:latin typeface="+mn-lt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GB" sz="2400" b="0" i="0" u="none" strike="noStrike" dirty="0">
                <a:solidFill>
                  <a:srgbClr val="202122"/>
                </a:solidFill>
                <a:effectLst/>
                <a:latin typeface="+mn-lt"/>
                <a:cs typeface="Times New Roman" panose="02020603050405020304" pitchFamily="18" charset="0"/>
              </a:rPr>
              <a:t>Ben Crystal’s father is the linguist David Crystal</a:t>
            </a:r>
            <a:endParaRPr lang="en-GB" sz="2400" b="0" i="0" u="none" strike="noStrike" dirty="0">
              <a:solidFill>
                <a:srgbClr val="202122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1646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page1image44453120">
            <a:extLst>
              <a:ext uri="{FF2B5EF4-FFF2-40B4-BE49-F238E27FC236}">
                <a16:creationId xmlns:a16="http://schemas.microsoft.com/office/drawing/2014/main" id="{497BDFA2-58BA-7D27-6180-7579576A44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66020" y="194256"/>
            <a:ext cx="4211960" cy="6469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4452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4">
            <a:extLst>
              <a:ext uri="{FF2B5EF4-FFF2-40B4-BE49-F238E27FC236}">
                <a16:creationId xmlns:a16="http://schemas.microsoft.com/office/drawing/2014/main" id="{3E989AB5-9141-17BE-7BDD-823C69EC9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548680"/>
            <a:ext cx="7920038" cy="50783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SzPts val="1000"/>
              <a:buNone/>
              <a:tabLst>
                <a:tab pos="457200" algn="l"/>
              </a:tabLst>
            </a:pPr>
            <a:r>
              <a:rPr lang="en-GB" sz="36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Inventions? </a:t>
            </a:r>
            <a:endParaRPr lang="en-GB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400" b="0" i="0" u="none" strike="noStrike" kern="12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Shakespeare is credited with the first </a:t>
            </a:r>
            <a:r>
              <a:rPr lang="en-GB" sz="2400" b="1" u="sng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recorded</a:t>
            </a:r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use of up to about 2000 words (1685, 1392, 2034 - depending on who is writing about it).  </a:t>
            </a:r>
          </a:p>
          <a:p>
            <a:pPr>
              <a:buNone/>
            </a:pPr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rgbClr val="202122"/>
                </a:solidFill>
                <a:latin typeface="+mn-lt"/>
              </a:rPr>
              <a:t>‘New’ words attributed to Shakespeare include:</a:t>
            </a: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4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>
              <a:buNone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Barefaced	Castigate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Obscene	Frugal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GB" sz="2400" dirty="0">
              <a:solidFill>
                <a:schemeClr val="accent2">
                  <a:lumMod val="50000"/>
                </a:schemeClr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GB" sz="2400" dirty="0">
              <a:solidFill>
                <a:schemeClr val="accent2">
                  <a:lumMod val="50000"/>
                </a:schemeClr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GB" sz="2400" dirty="0">
                <a:solidFill>
                  <a:schemeClr val="accent2">
                    <a:lumMod val="50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Countless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Fretful		Hint</a:t>
            </a: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400" b="0" i="0" u="none" strike="noStrike" dirty="0">
              <a:solidFill>
                <a:srgbClr val="202122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0486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4">
            <a:extLst>
              <a:ext uri="{FF2B5EF4-FFF2-40B4-BE49-F238E27FC236}">
                <a16:creationId xmlns:a16="http://schemas.microsoft.com/office/drawing/2014/main" id="{3E989AB5-9141-17BE-7BDD-823C69EC9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548680"/>
            <a:ext cx="7920038" cy="584159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SzPts val="1000"/>
              <a:buNone/>
              <a:tabLst>
                <a:tab pos="457200" algn="l"/>
              </a:tabLst>
            </a:pPr>
            <a:r>
              <a:rPr lang="en-GB" sz="36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Inventions?</a:t>
            </a:r>
            <a:endParaRPr lang="en-GB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000" b="0" i="0" u="none" strike="noStrike" kern="12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dirty="0">
                <a:solidFill>
                  <a:srgbClr val="202122"/>
                </a:solidFill>
                <a:latin typeface="+mn-lt"/>
              </a:rPr>
              <a:t>Some WS inventions are idiosyncratic:</a:t>
            </a: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400" dirty="0">
              <a:solidFill>
                <a:srgbClr val="202122"/>
              </a:solidFill>
              <a:latin typeface="+mn-lt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i="1" dirty="0">
                <a:solidFill>
                  <a:srgbClr val="202122"/>
                </a:solidFill>
                <a:latin typeface="+mn-lt"/>
              </a:rPr>
              <a:t>Othello</a:t>
            </a:r>
          </a:p>
          <a:p>
            <a:pPr>
              <a:buNone/>
            </a:pPr>
            <a:r>
              <a:rPr lang="en-GB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GB" sz="2400" dirty="0"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</a:rPr>
              <a:t>To be once in doubt</a:t>
            </a:r>
            <a:br>
              <a:rPr lang="en-GB" sz="2400" dirty="0"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</a:rPr>
            </a:br>
            <a:r>
              <a:rPr lang="en-GB" sz="2400" dirty="0"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</a:rPr>
              <a:t> Is once to be resolved. Exchange me for a goat</a:t>
            </a:r>
            <a:br>
              <a:rPr lang="en-GB" sz="2400" dirty="0"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</a:rPr>
            </a:br>
            <a:r>
              <a:rPr lang="en-GB" sz="2400" dirty="0"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</a:rPr>
              <a:t> When I shall turn the business of my soul</a:t>
            </a:r>
            <a:br>
              <a:rPr lang="en-GB" sz="2400" dirty="0"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</a:rPr>
            </a:br>
            <a:r>
              <a:rPr lang="en-GB" sz="2400" dirty="0"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</a:rPr>
              <a:t> </a:t>
            </a:r>
            <a:r>
              <a:rPr lang="en-GB" sz="2400" dirty="0">
                <a:effectLst/>
                <a:latin typeface="+mn-lt"/>
                <a:ea typeface="Times New Roman" panose="02020603050405020304" pitchFamily="18" charset="0"/>
              </a:rPr>
              <a:t>To such </a:t>
            </a:r>
            <a:r>
              <a:rPr lang="en-GB" sz="2400" dirty="0" err="1">
                <a:solidFill>
                  <a:schemeClr val="accent2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exsufflicate</a:t>
            </a:r>
            <a:r>
              <a:rPr lang="en-GB" sz="2400" dirty="0">
                <a:effectLst/>
                <a:latin typeface="+mn-lt"/>
                <a:ea typeface="Times New Roman" panose="02020603050405020304" pitchFamily="18" charset="0"/>
              </a:rPr>
              <a:t> and blown surmises,</a:t>
            </a:r>
            <a:br>
              <a:rPr lang="en-GB" sz="240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en-GB" sz="2400" dirty="0">
                <a:effectLst/>
                <a:latin typeface="+mn-lt"/>
                <a:ea typeface="Times New Roman" panose="02020603050405020304" pitchFamily="18" charset="0"/>
              </a:rPr>
              <a:t> Matching thy inference. ’Tis not to make me jealous</a:t>
            </a:r>
            <a:br>
              <a:rPr lang="en-GB" sz="240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en-GB" sz="2400" dirty="0"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</a:rPr>
              <a:t>To say my wife is fair, feeds well, loves company,</a:t>
            </a:r>
            <a:br>
              <a:rPr lang="en-GB" sz="2400" dirty="0"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</a:rPr>
            </a:br>
            <a:r>
              <a:rPr lang="en-GB" sz="2400" dirty="0"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</a:rPr>
              <a:t> Is free of speech, sings, plays, and dances well.</a:t>
            </a:r>
            <a:endParaRPr lang="en-GB" sz="2400" dirty="0">
              <a:effectLst/>
              <a:latin typeface="+mn-lt"/>
              <a:ea typeface="Times New Roman" panose="02020603050405020304" pitchFamily="18" charset="0"/>
            </a:endParaRPr>
          </a:p>
          <a:p>
            <a:pPr algn="l">
              <a:buNone/>
            </a:pPr>
            <a:br>
              <a:rPr lang="en-GB" sz="2000" dirty="0">
                <a:solidFill>
                  <a:schemeClr val="accent2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000" dirty="0">
                <a:solidFill>
                  <a:schemeClr val="accent2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 					(Othello, Act 3 Scene 3)</a:t>
            </a:r>
            <a:endParaRPr lang="en-GB" sz="2000" dirty="0">
              <a:solidFill>
                <a:schemeClr val="accent2">
                  <a:lumMod val="50000"/>
                </a:schemeClr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GB" sz="2400" dirty="0" err="1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exsuffulicate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GB" sz="24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puffed up</a:t>
            </a:r>
          </a:p>
        </p:txBody>
      </p:sp>
    </p:spTree>
    <p:extLst>
      <p:ext uri="{BB962C8B-B14F-4D97-AF65-F5344CB8AC3E}">
        <p14:creationId xmlns:p14="http://schemas.microsoft.com/office/powerpoint/2010/main" val="2702489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4">
            <a:extLst>
              <a:ext uri="{FF2B5EF4-FFF2-40B4-BE49-F238E27FC236}">
                <a16:creationId xmlns:a16="http://schemas.microsoft.com/office/drawing/2014/main" id="{3E989AB5-9141-17BE-7BDD-823C69EC9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548680"/>
            <a:ext cx="7920038" cy="538609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SzPts val="1000"/>
              <a:buNone/>
              <a:tabLst>
                <a:tab pos="457200" algn="l"/>
              </a:tabLst>
            </a:pPr>
            <a:r>
              <a:rPr lang="en-GB" sz="36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Inventions?</a:t>
            </a:r>
            <a:endParaRPr lang="en-GB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000" b="0" i="0" u="none" strike="noStrike" kern="12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GB" sz="2400" i="1" dirty="0"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</a:rPr>
              <a:t>Simple</a:t>
            </a:r>
            <a:r>
              <a:rPr lang="en-GB" sz="2400" dirty="0"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</a:rPr>
              <a:t>  </a:t>
            </a:r>
            <a:r>
              <a:rPr lang="en-GB" sz="2400" dirty="0">
                <a:effectLst/>
                <a:latin typeface="+mn-lt"/>
                <a:ea typeface="Times New Roman" panose="02020603050405020304" pitchFamily="18" charset="0"/>
              </a:rPr>
              <a:t>Marry, sir, I come to speak with Sir John Falstaff</a:t>
            </a:r>
            <a:r>
              <a:rPr lang="en-GB" sz="2400" dirty="0">
                <a:solidFill>
                  <a:srgbClr val="222222"/>
                </a:solidFill>
                <a:effectLst/>
                <a:latin typeface="+mn-lt"/>
                <a:ea typeface="Times New Roman" panose="02020603050405020304" pitchFamily="18" charset="0"/>
              </a:rPr>
              <a:t> from Master Slender.</a:t>
            </a:r>
          </a:p>
          <a:p>
            <a:pPr>
              <a:buNone/>
            </a:pPr>
            <a:br>
              <a:rPr lang="en-GB" sz="240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en-GB" sz="2400" i="1" dirty="0">
                <a:effectLst/>
                <a:latin typeface="+mn-lt"/>
                <a:ea typeface="Times New Roman" panose="02020603050405020304" pitchFamily="18" charset="0"/>
              </a:rPr>
              <a:t>Host</a:t>
            </a:r>
            <a:r>
              <a:rPr lang="en-GB" sz="2400" dirty="0">
                <a:effectLst/>
                <a:latin typeface="+mn-lt"/>
                <a:ea typeface="Times New Roman" panose="02020603050405020304" pitchFamily="18" charset="0"/>
              </a:rPr>
              <a:t>  There’s his chamber, his house, his castle, his</a:t>
            </a:r>
            <a:br>
              <a:rPr lang="en-GB" sz="240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en-GB" sz="2400" dirty="0">
                <a:effectLst/>
                <a:latin typeface="+mn-lt"/>
                <a:ea typeface="Times New Roman" panose="02020603050405020304" pitchFamily="18" charset="0"/>
              </a:rPr>
              <a:t> standing-bed and truckle-bed. ’Tis painted about</a:t>
            </a:r>
            <a:br>
              <a:rPr lang="en-GB" sz="240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en-GB" sz="2400" dirty="0">
                <a:effectLst/>
                <a:latin typeface="+mn-lt"/>
                <a:ea typeface="Times New Roman" panose="02020603050405020304" pitchFamily="18" charset="0"/>
              </a:rPr>
              <a:t> with the story of the Prodigal, fresh and new. Go,</a:t>
            </a:r>
            <a:br>
              <a:rPr lang="en-GB" sz="240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en-GB" sz="2400" dirty="0">
                <a:effectLst/>
                <a:latin typeface="+mn-lt"/>
                <a:ea typeface="Times New Roman" panose="02020603050405020304" pitchFamily="18" charset="0"/>
              </a:rPr>
              <a:t> knock and call. He’ll speak like an </a:t>
            </a:r>
            <a:r>
              <a:rPr lang="en-GB" sz="2400" dirty="0" err="1">
                <a:solidFill>
                  <a:schemeClr val="accent2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Anthropophaginian</a:t>
            </a:r>
            <a:br>
              <a:rPr lang="en-GB" sz="2400" dirty="0">
                <a:effectLst/>
                <a:latin typeface="+mn-lt"/>
                <a:ea typeface="Times New Roman" panose="02020603050405020304" pitchFamily="18" charset="0"/>
              </a:rPr>
            </a:br>
            <a:r>
              <a:rPr lang="en-GB" sz="2400" dirty="0">
                <a:effectLst/>
                <a:latin typeface="+mn-lt"/>
                <a:ea typeface="Times New Roman" panose="02020603050405020304" pitchFamily="18" charset="0"/>
              </a:rPr>
              <a:t>unto thee. Knock, I say.</a:t>
            </a:r>
          </a:p>
          <a:p>
            <a:pPr>
              <a:buNone/>
            </a:pPr>
            <a:r>
              <a:rPr lang="en-GB" sz="2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GB" sz="2000" dirty="0">
                <a:solidFill>
                  <a:schemeClr val="accent2">
                    <a:lumMod val="50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(The Merry Wives of Windsor, Act 4 Scene 5)</a:t>
            </a:r>
          </a:p>
          <a:p>
            <a:pPr>
              <a:buNone/>
            </a:pPr>
            <a:endParaRPr lang="en-GB" sz="24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GB" sz="2400" dirty="0" err="1">
                <a:solidFill>
                  <a:schemeClr val="accent2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Anthropophaginian</a:t>
            </a:r>
            <a:r>
              <a:rPr lang="en-GB" sz="2400" dirty="0">
                <a:solidFill>
                  <a:srgbClr val="202122"/>
                </a:solidFill>
                <a:effectLst/>
                <a:latin typeface="+mn-lt"/>
              </a:rPr>
              <a:t>	</a:t>
            </a:r>
            <a:r>
              <a:rPr lang="en-GB" sz="2400" kern="1200" dirty="0">
                <a:solidFill>
                  <a:srgbClr val="202122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Cannibal</a:t>
            </a:r>
          </a:p>
        </p:txBody>
      </p:sp>
    </p:spTree>
    <p:extLst>
      <p:ext uri="{BB962C8B-B14F-4D97-AF65-F5344CB8AC3E}">
        <p14:creationId xmlns:p14="http://schemas.microsoft.com/office/powerpoint/2010/main" val="1194813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4">
            <a:extLst>
              <a:ext uri="{FF2B5EF4-FFF2-40B4-BE49-F238E27FC236}">
                <a16:creationId xmlns:a16="http://schemas.microsoft.com/office/drawing/2014/main" id="{3E989AB5-9141-17BE-7BDD-823C69EC9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548680"/>
            <a:ext cx="7920038" cy="574311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SzPts val="1000"/>
              <a:buNone/>
              <a:tabLst>
                <a:tab pos="457200" algn="l"/>
              </a:tabLst>
            </a:pPr>
            <a:r>
              <a:rPr lang="en-GB" sz="3600" b="1" dirty="0">
                <a:solidFill>
                  <a:schemeClr val="accent2">
                    <a:lumMod val="50000"/>
                  </a:schemeClr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Inventions? </a:t>
            </a:r>
            <a:endParaRPr lang="en-GB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400" b="0" i="0" u="none" strike="noStrike" kern="12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GB" sz="2400" i="1" dirty="0">
                <a:effectLst/>
                <a:latin typeface="+mn-lt"/>
                <a:ea typeface="Times New Roman" panose="02020603050405020304" pitchFamily="18" charset="0"/>
              </a:rPr>
              <a:t>Ghost</a:t>
            </a:r>
          </a:p>
          <a:p>
            <a:pPr>
              <a:buNone/>
            </a:pPr>
            <a:r>
              <a:rPr lang="en-GB" sz="24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Thus was I, sleeping, by a brother's hand </a:t>
            </a:r>
            <a:endParaRPr lang="en-GB" sz="2400" dirty="0">
              <a:effectLst/>
              <a:latin typeface="+mn-lt"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en-GB" sz="24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Of life, of crown, of queen at once dispatched, </a:t>
            </a:r>
            <a:endParaRPr lang="en-GB" sz="2400" dirty="0">
              <a:effectLst/>
              <a:latin typeface="+mn-lt"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en-GB" sz="24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Cut off even in the blossoms of my sin,</a:t>
            </a:r>
            <a:endParaRPr lang="en-GB" sz="2400" dirty="0">
              <a:effectLst/>
              <a:latin typeface="+mn-lt"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en-GB" sz="2400" dirty="0" err="1">
                <a:solidFill>
                  <a:schemeClr val="accent2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Unhousled</a:t>
            </a:r>
            <a:r>
              <a:rPr lang="en-GB" sz="2400" dirty="0">
                <a:solidFill>
                  <a:schemeClr val="accent2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, disappointed, unaneled,</a:t>
            </a:r>
          </a:p>
          <a:p>
            <a:pPr>
              <a:buNone/>
            </a:pPr>
            <a:r>
              <a:rPr lang="en-GB" sz="24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No reckoning made, but sent to my account</a:t>
            </a:r>
            <a:endParaRPr lang="en-GB" sz="2400" dirty="0">
              <a:effectLst/>
              <a:latin typeface="+mn-lt"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en-GB" sz="24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With all my imperfections on my head.</a:t>
            </a:r>
            <a:endParaRPr lang="en-GB" sz="2400" dirty="0">
              <a:effectLst/>
              <a:latin typeface="+mn-lt"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en-GB" sz="24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Oh, horrible, oh, horrible, most horrible! </a:t>
            </a:r>
            <a:endParaRPr lang="en-GB" sz="2400" dirty="0">
              <a:effectLst/>
              <a:latin typeface="+mn-lt"/>
              <a:ea typeface="Times New Roman" panose="02020603050405020304" pitchFamily="18" charset="0"/>
            </a:endParaRPr>
          </a:p>
          <a:p>
            <a:pPr>
              <a:buNone/>
            </a:pPr>
            <a:r>
              <a:rPr lang="en-GB" sz="2400" dirty="0">
                <a:solidFill>
                  <a:srgbClr val="000000"/>
                </a:solidFill>
                <a:effectLst/>
                <a:latin typeface="+mn-lt"/>
                <a:ea typeface="Times New Roman" panose="02020603050405020304" pitchFamily="18" charset="0"/>
              </a:rPr>
              <a:t> 				</a:t>
            </a:r>
            <a:r>
              <a:rPr lang="en-GB" sz="2000" dirty="0">
                <a:solidFill>
                  <a:schemeClr val="accent2">
                    <a:lumMod val="50000"/>
                  </a:schemeClr>
                </a:solidFill>
                <a:effectLst/>
                <a:latin typeface="+mn-lt"/>
                <a:ea typeface="Times New Roman" panose="02020603050405020304" pitchFamily="18" charset="0"/>
              </a:rPr>
              <a:t>(Hamlet, Act 1 Scene 5)</a:t>
            </a: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400" b="0" i="0" u="none" strike="noStrike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marL="0" algn="l" rtl="0" eaLnBrk="1" fontAlgn="ctr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GB" sz="2400" i="1" u="sng" kern="1200" dirty="0">
              <a:solidFill>
                <a:srgbClr val="202122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86442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8366</TotalTime>
  <Words>1292</Words>
  <Application>Microsoft Macintosh PowerPoint</Application>
  <PresentationFormat>On-screen Show (4:3)</PresentationFormat>
  <Paragraphs>235</Paragraphs>
  <Slides>24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RugbySchool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 Perspectives on Science</dc:title>
  <dc:creator>jlt</dc:creator>
  <cp:lastModifiedBy>elizabeth.swinbank@cantab.net</cp:lastModifiedBy>
  <cp:revision>804</cp:revision>
  <dcterms:created xsi:type="dcterms:W3CDTF">2006-01-25T16:10:04Z</dcterms:created>
  <dcterms:modified xsi:type="dcterms:W3CDTF">2024-03-15T10:56:12Z</dcterms:modified>
</cp:coreProperties>
</file>