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26"/>
  </p:notesMasterIdLst>
  <p:handoutMasterIdLst>
    <p:handoutMasterId r:id="rId27"/>
  </p:handoutMasterIdLst>
  <p:sldIdLst>
    <p:sldId id="464" r:id="rId2"/>
    <p:sldId id="955" r:id="rId3"/>
    <p:sldId id="947" r:id="rId4"/>
    <p:sldId id="1047" r:id="rId5"/>
    <p:sldId id="954" r:id="rId6"/>
    <p:sldId id="987" r:id="rId7"/>
    <p:sldId id="1024" r:id="rId8"/>
    <p:sldId id="1018" r:id="rId9"/>
    <p:sldId id="989" r:id="rId10"/>
    <p:sldId id="1030" r:id="rId11"/>
    <p:sldId id="1029" r:id="rId12"/>
    <p:sldId id="1032" r:id="rId13"/>
    <p:sldId id="1035" r:id="rId14"/>
    <p:sldId id="1036" r:id="rId15"/>
    <p:sldId id="1044" r:id="rId16"/>
    <p:sldId id="1021" r:id="rId17"/>
    <p:sldId id="1012" r:id="rId18"/>
    <p:sldId id="1022" r:id="rId19"/>
    <p:sldId id="1038" r:id="rId20"/>
    <p:sldId id="1039" r:id="rId21"/>
    <p:sldId id="1041" r:id="rId22"/>
    <p:sldId id="1043" r:id="rId23"/>
    <p:sldId id="1045" r:id="rId24"/>
    <p:sldId id="103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94"/>
  </p:normalViewPr>
  <p:slideViewPr>
    <p:cSldViewPr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8"/>
    </p:cViewPr>
  </p:sorterViewPr>
  <p:notesViewPr>
    <p:cSldViewPr>
      <p:cViewPr>
        <p:scale>
          <a:sx n="100" d="100"/>
          <a:sy n="100" d="100"/>
        </p:scale>
        <p:origin x="-1014" y="151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6CD23BF-7E08-8C8E-5E4C-0EDC7B08A2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D8F53BB2-A436-6872-640C-FB04FBB0169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6F91F294-E315-8CD4-C779-3C3A66B93D7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id="{5AE4C8A1-0A8D-D0EB-E690-BB8658AF8F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DE70A18-5C80-AD4F-BB34-DEFF7543D0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29E3B68-529F-AF6A-45BE-8F36B36C1A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9B6FF99-CED8-EBCC-7694-F9084FC190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66EB810-0E62-CDCF-000F-B70A79F08C6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214F6CC0-8F89-B0E2-DE30-9388A1F36D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827ED546-A2B9-92A3-44FF-E6754CDD51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92FBBC99-385E-CDA1-1160-ED5682CD2C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C6993E5-F0DA-5C43-9727-8F5F23B8A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193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580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931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331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136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366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757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568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909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06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56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1880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900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4699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38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510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133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599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077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040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933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42BC48E3-E15C-04EA-A653-E5CDEA724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0664A71-2F00-B3AA-8F8B-D9AD7893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5C081C5-95E3-0B35-4528-40EB10493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41B4A-18F4-4840-93C1-808E95972B2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9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14871A-688E-C71E-EF2C-E98172396D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3F9155-6F7B-F7AC-4892-B845C49637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1E195A-41A7-B540-C2D4-D4B3ACCF6F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8D61D-4B29-2848-AB06-B10C36830E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749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F3CBAA-1E41-9F57-7337-DBB82E2C79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5D0E5F-9235-75C2-654D-37F5BBE65E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591B15-423C-4CF4-D8B0-CF404962E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77FEB-E056-E446-9BAD-BE8E9E1756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614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56B188-29F2-84EC-1E9B-0DA1147200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F94805-70D6-CA64-8E3A-42B9A75DA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FFD26D-2D5B-6854-E6F1-C3D4AB3B5F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3F3B1-56CF-7B4E-98A7-C979FB7076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695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396445-0C4F-B337-CF0A-3278C52D3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D22D70-3C8C-D8AC-A264-8C88DC7BE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B44B39-12D7-FED7-9370-A1149C334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1C216-236B-D24C-8377-57EC26AF58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316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B2D3DB-C504-4A18-281A-41DC947EBB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F0470D-E970-619C-321B-F04A7461D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563D01-8342-E540-801E-A0D1C71504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3393A-1A7E-5545-B7E7-9EDB5A3793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369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30EBB7-6253-D9DE-D998-B3EC66585B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B5DDB8-B4EE-E8AF-3B72-62B836CE86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1B0BC5-3720-542D-4A0E-B97D65462E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B3351-1D15-DE4B-BE3E-F7B92FF8A2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737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46043A9-9869-E9DE-76B2-7F49071B68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1187C6-9EA5-6689-8570-59A60C1D0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74D5DB-675C-F430-AF9B-CDDD058FD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376B3-BB4F-4842-8263-02A914AA14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68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ECF46E7-5B85-ADF2-50EF-614F8E5E5D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2FB071-647E-FDB6-8566-478C8569C3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C8A471-0E80-2A40-3120-CB7EDC3B1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0E420-3FBA-6145-906D-282F5958D6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537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E2A157-CD69-26D0-CFFD-DDB6EEE72F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59D765-F1A2-742F-956B-0212A27F60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9766B3-CC67-BC0A-4F9A-42A12278A7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C2F2E-F022-804A-9820-2E9E9A1052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025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68D1B-2276-E783-CCE6-2277BE1E26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D27C22-A658-6D69-8E46-9D25A5ADC7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97FEFD-6E52-AE68-B216-ED02C91143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00DE2-7491-F249-9C6A-D930C49E5F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911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CEB90E-648F-F222-7196-EF4C0840E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817B5-FA39-1370-4D56-A486D004C5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160B4C-36AA-C425-5899-AEBB0DF91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82905-2742-BF44-B4E1-0AF7937271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960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C70A6A-383A-F65A-4F03-30FF57040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FBFE3C4-FAAB-4B67-687D-321C409CC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49927225-B7A3-BD99-E1D9-0ECF2CADD6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id="{4C90F895-3550-6C57-F06A-8F481D178B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id="{8F05D01B-A5AA-F5E2-E4E4-37677AA085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4BE0350-7EB4-3B47-9334-48205478DF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culture/2024/feb/23/shakespeare-expert-overturns-fly-tipper-myth-about-playwrights-fathe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YiYd9RcK5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4">
            <a:extLst>
              <a:ext uri="{FF2B5EF4-FFF2-40B4-BE49-F238E27FC236}">
                <a16:creationId xmlns:a16="http://schemas.microsoft.com/office/drawing/2014/main" id="{019AF07F-D4AA-6165-5F4F-9E7891C3A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762" y="549275"/>
            <a:ext cx="5971508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b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b="1" dirty="0">
                <a:solidFill>
                  <a:srgbClr val="0000E5"/>
                </a:solidFill>
              </a:rPr>
              <a:t>u3a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4400" b="1" dirty="0">
              <a:solidFill>
                <a:srgbClr val="0000E5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b="1" dirty="0">
                <a:solidFill>
                  <a:srgbClr val="0000E5"/>
                </a:solidFill>
              </a:rPr>
              <a:t>14 March 2024</a:t>
            </a:r>
            <a:endParaRPr lang="en-GB" altLang="en-US" b="1" dirty="0">
              <a:solidFill>
                <a:srgbClr val="0000E5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b="1" dirty="0">
              <a:solidFill>
                <a:srgbClr val="0000E5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0000E5"/>
                </a:solidFill>
              </a:rPr>
              <a:t>As </a:t>
            </a:r>
            <a:r>
              <a:rPr lang="en-GB" altLang="en-US" sz="4000" b="1">
                <a:solidFill>
                  <a:srgbClr val="0000E5"/>
                </a:solidFill>
              </a:rPr>
              <a:t>Shakespeare said …</a:t>
            </a:r>
            <a:endParaRPr lang="en-GB" altLang="en-US" sz="4000" b="1" dirty="0">
              <a:solidFill>
                <a:srgbClr val="0000E5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000" dirty="0">
              <a:solidFill>
                <a:srgbClr val="0000E5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0" dirty="0">
              <a:solidFill>
                <a:srgbClr val="0000E5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rgbClr val="0000E5"/>
                </a:solidFill>
              </a:rPr>
              <a:t>Liz Swinbank</a:t>
            </a:r>
            <a:endParaRPr lang="en-GB" altLang="en-US" sz="2800" b="1" dirty="0">
              <a:solidFill>
                <a:srgbClr val="33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b="1" dirty="0">
              <a:solidFill>
                <a:srgbClr val="AF67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836613"/>
            <a:ext cx="8424936" cy="50783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Unhousled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disappointed, unaneled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Unhousled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2400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Cast out from home		??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		Naked				??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		Thrown from a horse	??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Unhousled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=	Without the Eucharist 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First known use of </a:t>
            </a: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unhousled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is by Thomas More in 1532 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91905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48680"/>
            <a:ext cx="7920038" cy="574311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Unhousled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disappointed, unaneled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0" u="none" strike="noStrike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David Crystal has Shakespeare first using</a:t>
            </a:r>
          </a:p>
          <a:p>
            <a:pPr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… disappointed</a:t>
            </a:r>
            <a:r>
              <a:rPr lang="en-GB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unaneled</a:t>
            </a:r>
            <a:r>
              <a:rPr lang="en-GB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,</a:t>
            </a: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0" u="none" strike="noStrike" dirty="0">
              <a:solidFill>
                <a:srgbClr val="000000"/>
              </a:solidFill>
              <a:latin typeface="+mn-lt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+mn-lt"/>
              </a:rPr>
              <a:t>But in the Oxford English Dictionary:</a:t>
            </a:r>
            <a:endParaRPr lang="en-GB" sz="2400" b="0" i="1" u="none" strike="noStrike" dirty="0">
              <a:solidFill>
                <a:srgbClr val="000000"/>
              </a:solidFill>
              <a:latin typeface="+mn-lt"/>
            </a:endParaRPr>
          </a:p>
          <a:p>
            <a:pPr algn="l" fontAlgn="base">
              <a:buNone/>
            </a:pP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+mn-lt"/>
              </a:rPr>
              <a:t>The earliest known use of the adjective disappointed is in the mid 1500s.</a:t>
            </a:r>
          </a:p>
          <a:p>
            <a:pPr algn="l" fontAlgn="base">
              <a:buNone/>
            </a:pPr>
            <a:r>
              <a:rPr lang="en-GB" sz="2400" b="0" i="1" u="none" strike="noStrike" dirty="0">
                <a:solidFill>
                  <a:srgbClr val="000000"/>
                </a:solidFill>
                <a:effectLst/>
                <a:latin typeface="+mn-lt"/>
              </a:rPr>
              <a:t>OED's earliest evidence for disappointed is from around 1550, in the writing of John Hall, surgeon and author.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1" u="none" strike="noStrike" dirty="0">
              <a:solidFill>
                <a:srgbClr val="202122"/>
              </a:solidFill>
              <a:effectLst/>
              <a:latin typeface="+mn-lt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1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https://</a:t>
            </a:r>
            <a:r>
              <a:rPr lang="en-GB" sz="2400" b="0" i="1" u="none" strike="noStrike" dirty="0" err="1"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www.oed.com</a:t>
            </a:r>
            <a:r>
              <a:rPr lang="en-GB" sz="2400" b="0" i="1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/dictionary/</a:t>
            </a:r>
            <a:r>
              <a:rPr lang="en-GB" sz="2400" b="0" i="1" u="none" strike="noStrike" dirty="0" err="1"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disappointed_adj</a:t>
            </a:r>
            <a:endParaRPr lang="en-GB" sz="2400" b="0" i="1" u="none" strike="noStrike" dirty="0"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kern="1200" dirty="0">
              <a:solidFill>
                <a:srgbClr val="20212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2021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Hamlet was written about 1599-1601</a:t>
            </a:r>
            <a:endParaRPr lang="en-GB" sz="2400" kern="1200" dirty="0">
              <a:solidFill>
                <a:srgbClr val="20212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541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836613"/>
            <a:ext cx="8424936" cy="552151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 err="1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Unhousled</a:t>
            </a: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disappointed, unaneled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SzPts val="1000"/>
              <a:buNone/>
              <a:tabLst>
                <a:tab pos="457200" algn="l"/>
              </a:tabLst>
            </a:pP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Unhousled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=  without the Eucharist </a:t>
            </a:r>
          </a:p>
          <a:p>
            <a:pPr>
              <a:buSzPts val="1000"/>
              <a:buNone/>
              <a:tabLst>
                <a:tab pos="457200" algn="l"/>
              </a:tabLst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SzPts val="1000"/>
              <a:buNone/>
              <a:tabLst>
                <a:tab pos="457200" algn="l"/>
              </a:tabLs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Disappointed 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= unprepared, unfurnished</a:t>
            </a:r>
          </a:p>
          <a:p>
            <a:pPr>
              <a:buSzPts val="1000"/>
              <a:buNone/>
              <a:tabLst>
                <a:tab pos="457200" algn="l"/>
              </a:tabLst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SzPts val="1000"/>
              <a:buNone/>
              <a:tabLst>
                <a:tab pos="457200" algn="l"/>
              </a:tabLst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Unaneled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	= without having received the last </a:t>
            </a:r>
            <a:r>
              <a:rPr lang="en-GB" sz="24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sacrements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206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48680"/>
            <a:ext cx="7920038" cy="589084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Inventions? 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0" u="none" strike="noStrike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i="1" dirty="0">
                <a:effectLst/>
                <a:latin typeface="+mn-lt"/>
                <a:ea typeface="Times New Roman" panose="02020603050405020304" pitchFamily="18" charset="0"/>
              </a:rPr>
              <a:t>Agamemnon</a:t>
            </a: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				Princes</a:t>
            </a: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What grief hath set the jaundice on your cheeks?</a:t>
            </a: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 ample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proposition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that hope makes</a:t>
            </a: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In all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designs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begun on earth below</a:t>
            </a: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Fails in the promised largeness: checks and disasters</a:t>
            </a: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Grow in the veins of actions highest </a:t>
            </a:r>
            <a:r>
              <a:rPr lang="en-GB" sz="24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rear’d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,</a:t>
            </a: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As knots, by the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conflux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of meeting sap, </a:t>
            </a: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Infect the sound pine and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divert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his grain</a:t>
            </a:r>
          </a:p>
          <a:p>
            <a:pPr>
              <a:buNone/>
            </a:pP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Tortive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and errant from his course of growth</a:t>
            </a: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 			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(Troilus and Cressida, Act 1 Scene 3)</a:t>
            </a:r>
          </a:p>
        </p:txBody>
      </p:sp>
    </p:spTree>
    <p:extLst>
      <p:ext uri="{BB962C8B-B14F-4D97-AF65-F5344CB8AC3E}">
        <p14:creationId xmlns:p14="http://schemas.microsoft.com/office/powerpoint/2010/main" val="1318840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48680"/>
            <a:ext cx="7920038" cy="53860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Inventions? 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+mn-lt"/>
                <a:ea typeface="Times New Roman" panose="02020603050405020304" pitchFamily="18" charset="0"/>
              </a:rPr>
              <a:t>Troilus and Cressida, written around 1600-1603, has many words first recorded by WS:-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err="1">
                <a:effectLst/>
                <a:latin typeface="+mn-lt"/>
                <a:ea typeface="Times New Roman" panose="02020603050405020304" pitchFamily="18" charset="0"/>
              </a:rPr>
              <a:t>untimbered</a:t>
            </a: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		</a:t>
            </a:r>
            <a:r>
              <a:rPr lang="en-GB" sz="2400" dirty="0" err="1">
                <a:effectLst/>
                <a:latin typeface="+mn-lt"/>
                <a:ea typeface="Times New Roman" panose="02020603050405020304" pitchFamily="18" charset="0"/>
              </a:rPr>
              <a:t>importless</a:t>
            </a: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		</a:t>
            </a:r>
            <a:r>
              <a:rPr lang="en-GB" sz="2400" dirty="0" err="1">
                <a:effectLst/>
                <a:latin typeface="+mn-lt"/>
                <a:ea typeface="Times New Roman" panose="02020603050405020304" pitchFamily="18" charset="0"/>
              </a:rPr>
              <a:t>insisture</a:t>
            </a: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	</a:t>
            </a: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latin typeface="+mn-lt"/>
              <a:ea typeface="Times New Roman" panose="02020603050405020304" pitchFamily="18" charset="0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neglection		</a:t>
            </a:r>
            <a:r>
              <a:rPr lang="en-GB" sz="2400" dirty="0" err="1">
                <a:effectLst/>
                <a:latin typeface="+mn-lt"/>
                <a:ea typeface="Times New Roman" panose="02020603050405020304" pitchFamily="18" charset="0"/>
              </a:rPr>
              <a:t>scaffoldage</a:t>
            </a: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		exposure	</a:t>
            </a: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latin typeface="+mn-lt"/>
              <a:ea typeface="Times New Roman" panose="02020603050405020304" pitchFamily="18" charset="0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err="1">
                <a:effectLst/>
                <a:latin typeface="+mn-lt"/>
                <a:ea typeface="Times New Roman" panose="02020603050405020304" pitchFamily="18" charset="0"/>
              </a:rPr>
              <a:t>rejoindure</a:t>
            </a: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		embrasure		multipotent	</a:t>
            </a: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latin typeface="+mn-lt"/>
              <a:ea typeface="Times New Roman" panose="02020603050405020304" pitchFamily="18" charset="0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err="1">
                <a:latin typeface="+mn-lt"/>
                <a:ea typeface="Times New Roman" panose="02020603050405020304" pitchFamily="18" charset="0"/>
              </a:rPr>
              <a:t>o</a:t>
            </a:r>
            <a:r>
              <a:rPr lang="en-GB" sz="2400" dirty="0" err="1">
                <a:effectLst/>
                <a:latin typeface="+mn-lt"/>
                <a:ea typeface="Times New Roman" panose="02020603050405020304" pitchFamily="18" charset="0"/>
              </a:rPr>
              <a:t>ppugnancy</a:t>
            </a: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		protractive		</a:t>
            </a:r>
            <a:r>
              <a:rPr lang="en-GB" sz="2400" dirty="0" err="1">
                <a:effectLst/>
                <a:latin typeface="+mn-lt"/>
                <a:ea typeface="Times New Roman" panose="02020603050405020304" pitchFamily="18" charset="0"/>
              </a:rPr>
              <a:t>persistive</a:t>
            </a: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>
              <a:solidFill>
                <a:schemeClr val="accent2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 dirty="0">
                <a:effectLst/>
                <a:latin typeface="+mn-lt"/>
                <a:ea typeface="Times New Roman" panose="02020603050405020304" pitchFamily="18" charset="0"/>
              </a:rPr>
              <a:t>"No other play has so many ..." </a:t>
            </a: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(David Crystal)</a:t>
            </a:r>
            <a:r>
              <a:rPr lang="en-GB" sz="2400" dirty="0">
                <a:effectLst/>
                <a:latin typeface="+mn-lt"/>
              </a:rPr>
              <a:t> 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583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48680"/>
            <a:ext cx="7920038" cy="544764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Idiomatic expressions 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+mn-lt"/>
                <a:ea typeface="Times New Roman" panose="02020603050405020304" pitchFamily="18" charset="0"/>
              </a:rPr>
              <a:t>WS works include several idiomatic expressions as used today. </a:t>
            </a:r>
            <a:r>
              <a:rPr lang="en-GB" sz="2400" dirty="0" err="1">
                <a:latin typeface="+mn-lt"/>
                <a:ea typeface="Times New Roman" panose="02020603050405020304" pitchFamily="18" charset="0"/>
              </a:rPr>
              <a:t>eg</a:t>
            </a:r>
            <a:r>
              <a:rPr lang="en-GB" sz="2400" dirty="0">
                <a:latin typeface="+mn-lt"/>
                <a:ea typeface="Times New Roman" panose="02020603050405020304" pitchFamily="18" charset="0"/>
              </a:rPr>
              <a:t>:- 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latin typeface="+mn-lt"/>
              <a:ea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+mn-lt"/>
                <a:ea typeface="Times New Roman" panose="02020603050405020304" pitchFamily="18" charset="0"/>
              </a:rPr>
              <a:t>With bated breath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+mn-lt"/>
                <a:ea typeface="Times New Roman" panose="02020603050405020304" pitchFamily="18" charset="0"/>
              </a:rPr>
              <a:t>To the manner born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+mn-lt"/>
                <a:ea typeface="Times New Roman" panose="02020603050405020304" pitchFamily="18" charset="0"/>
              </a:rPr>
              <a:t>Tower of strength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+mn-lt"/>
                <a:ea typeface="Times New Roman" panose="02020603050405020304" pitchFamily="18" charset="0"/>
              </a:rPr>
              <a:t>Foregone conclusion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+mn-lt"/>
                <a:ea typeface="Times New Roman" panose="02020603050405020304" pitchFamily="18" charset="0"/>
              </a:rPr>
              <a:t>Play fast and loose</a:t>
            </a: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81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36712"/>
            <a:ext cx="7920038" cy="44135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False friends</a:t>
            </a:r>
          </a:p>
          <a:p>
            <a:pPr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1552 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William’s father, John Shakespeare - a tanner </a:t>
            </a:r>
            <a:r>
              <a:rPr lang="en-GB" sz="24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 glover - and two associates 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paid a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fine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of 12d for making a </a:t>
            </a: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mukhyll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on a street 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2F2F96-CF43-5BCB-F019-D3B572B91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3140968"/>
            <a:ext cx="5040560" cy="335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02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36712"/>
            <a:ext cx="7920038" cy="61247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Fine</a:t>
            </a:r>
            <a:endParaRPr lang="en-GB" sz="36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Modern English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 penalty that a court of law or other authority decides must be paid as punishment for a crime or other offence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GB" sz="2400" b="1" baseline="300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Century English</a:t>
            </a:r>
          </a:p>
          <a:p>
            <a:pPr>
              <a:buNone/>
            </a:pPr>
            <a:r>
              <a:rPr lang="en-GB" sz="2400" i="1" dirty="0">
                <a:solidFill>
                  <a:srgbClr val="12121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“The meanings of a lot of these words have changed over the last 500 years. A fine was simply a charge, a rent or rates. There was absolutely no moral imputation to John Shakespeare’s fine at all. Stratford muckhills in his lifetime were a rentable resource, for which the town could collect taxes.”</a:t>
            </a:r>
            <a:endParaRPr lang="en-GB" sz="2000" i="1" dirty="0">
              <a:solidFill>
                <a:srgbClr val="0000FF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>
              <a:buNone/>
            </a:pPr>
            <a:r>
              <a:rPr lang="en-GB" sz="2000" i="1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https://www.theguardian.com/culture/2024/feb/23/shakespeare-expert-overturns-fly-tipper-myth-about-playwrights-father</a:t>
            </a:r>
            <a:r>
              <a:rPr lang="en-GB" sz="2000" i="1" dirty="0">
                <a:effectLst/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4858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36712"/>
            <a:ext cx="7920038" cy="55338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Fine</a:t>
            </a:r>
            <a:endParaRPr lang="en-GB" sz="36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Some City Livery Companies continue to use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fine</a:t>
            </a: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in its earlier sense:-</a:t>
            </a:r>
          </a:p>
          <a:p>
            <a:pPr algn="l">
              <a:buNone/>
            </a:pPr>
            <a:r>
              <a:rPr lang="en-GB" sz="2400" b="0" i="1" u="none" strike="noStrike" dirty="0">
                <a:solidFill>
                  <a:srgbClr val="222222"/>
                </a:solidFill>
                <a:effectLst/>
                <a:latin typeface="+mn-lt"/>
              </a:rPr>
              <a:t>“Liverymen must pay a </a:t>
            </a:r>
            <a:r>
              <a:rPr lang="en-GB" sz="2400" b="0" i="1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fine</a:t>
            </a:r>
            <a:r>
              <a:rPr lang="en-GB" sz="2400" b="0" i="1" u="none" strike="noStrike" dirty="0">
                <a:solidFill>
                  <a:srgbClr val="222222"/>
                </a:solidFill>
                <a:effectLst/>
                <a:latin typeface="+mn-lt"/>
              </a:rPr>
              <a:t> on admission to the Livery </a:t>
            </a:r>
            <a:r>
              <a:rPr lang="en-GB" sz="2400" i="1" dirty="0">
                <a:solidFill>
                  <a:srgbClr val="222222"/>
                </a:solidFill>
                <a:latin typeface="+mn-lt"/>
              </a:rPr>
              <a:t>… </a:t>
            </a:r>
            <a:r>
              <a:rPr lang="en-GB" sz="2400" b="0" i="1" u="none" strike="noStrike" dirty="0">
                <a:solidFill>
                  <a:srgbClr val="222222"/>
                </a:solidFill>
                <a:effectLst/>
                <a:latin typeface="+mn-lt"/>
              </a:rPr>
              <a:t>This includes VAT, a silver Livery medal and admission to the Court Luncheon following the ceremony at which new members are clothed “as of the Livery”. The admission fine is effectively a demonstration of commitment to the Company, which in turn provides a lifetime of membership, subject to continuing payment of the annual subscription (Quarterage) each year...”</a:t>
            </a:r>
            <a:endParaRPr lang="en-GB" sz="2000" b="0" i="0" u="none" strike="noStrike" dirty="0">
              <a:solidFill>
                <a:srgbClr val="222222"/>
              </a:solidFill>
              <a:effectLst/>
              <a:latin typeface="+mn-lt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000" i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https://</a:t>
            </a:r>
            <a:r>
              <a:rPr lang="en-GB" sz="2000" i="1" dirty="0" err="1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www.spectaclemakers.com</a:t>
            </a:r>
            <a:r>
              <a:rPr lang="en-GB" sz="2000" i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/membership/admission-to-the-livery</a:t>
            </a:r>
          </a:p>
        </p:txBody>
      </p:sp>
    </p:spTree>
    <p:extLst>
      <p:ext uri="{BB962C8B-B14F-4D97-AF65-F5344CB8AC3E}">
        <p14:creationId xmlns:p14="http://schemas.microsoft.com/office/powerpoint/2010/main" val="2023346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36712"/>
            <a:ext cx="7920038" cy="574311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False friends</a:t>
            </a:r>
          </a:p>
          <a:p>
            <a:pPr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Gloucester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Those uncles which you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want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were dangerous: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Your grace attended to their </a:t>
            </a:r>
            <a:r>
              <a:rPr lang="en-GB" sz="24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sug’red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words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But </a:t>
            </a:r>
            <a:r>
              <a:rPr lang="en-GB" sz="24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look’d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not on the poison of their hearts.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God keep you from them and and such false friends!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Prince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God keep me from false friends! But they were none.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(Richard III, Act 3 Scene 1)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1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48680"/>
            <a:ext cx="7920038" cy="501675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As Shakespeare said …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20212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Shakespeare’s language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strike="noStrike" kern="1200" dirty="0">
              <a:solidFill>
                <a:srgbClr val="202122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20212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Pronunciation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strike="noStrike" kern="1200" dirty="0">
              <a:solidFill>
                <a:srgbClr val="202122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20212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New words and expressions?</a:t>
            </a: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rgbClr val="202122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20212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False friends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strike="noStrike" kern="1200" dirty="0">
              <a:solidFill>
                <a:srgbClr val="202122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20212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Insults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1" u="sng" strike="noStrike" kern="1200" dirty="0">
              <a:solidFill>
                <a:srgbClr val="202122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1" u="sng" strike="noStrike" kern="1200" dirty="0">
              <a:solidFill>
                <a:schemeClr val="accent2">
                  <a:lumMod val="50000"/>
                </a:schemeClr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025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36712"/>
            <a:ext cx="7920038" cy="589084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endParaRPr lang="en-GB" sz="36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Modern English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desire		wish		need		require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GB" sz="2400" b="1" baseline="300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Century English</a:t>
            </a:r>
            <a:endParaRPr lang="en-GB" sz="2400" b="1" i="1" dirty="0">
              <a:solidFill>
                <a:schemeClr val="accent2">
                  <a:lumMod val="50000"/>
                </a:schemeClr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ack		be without</a:t>
            </a:r>
          </a:p>
          <a:p>
            <a:pPr>
              <a:buNone/>
            </a:pPr>
            <a:endParaRPr lang="en-GB" sz="24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GB" sz="2400" i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Cordelia</a:t>
            </a:r>
          </a:p>
          <a:p>
            <a:pPr>
              <a:buNone/>
            </a:pP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want</a:t>
            </a: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that glib and only art</a:t>
            </a:r>
          </a:p>
          <a:p>
            <a:pPr>
              <a:buNone/>
            </a:pP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To speak and purpose not</a:t>
            </a:r>
          </a:p>
          <a:p>
            <a:pPr>
              <a:buNone/>
            </a:pP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(King Lear, Act 1 Scene 1)</a:t>
            </a:r>
          </a:p>
          <a:p>
            <a:pPr>
              <a:buNone/>
            </a:pPr>
            <a:endParaRPr lang="en-GB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671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36712"/>
            <a:ext cx="7920038" cy="544764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Doubt</a:t>
            </a:r>
            <a:endParaRPr lang="en-GB" sz="36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Modern English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feel unsure about		mistrust	uncertainty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GB" sz="2400" b="1" baseline="300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Century English</a:t>
            </a:r>
            <a:endParaRPr lang="en-GB" sz="2400" b="1" i="1" dirty="0">
              <a:solidFill>
                <a:schemeClr val="accent2">
                  <a:lumMod val="50000"/>
                </a:schemeClr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fear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		suspect</a:t>
            </a:r>
          </a:p>
          <a:p>
            <a:pPr>
              <a:buNone/>
            </a:pPr>
            <a:endParaRPr lang="en-GB" sz="24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GB" sz="2400" i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Hamlet</a:t>
            </a:r>
          </a:p>
          <a:p>
            <a:pPr>
              <a:buNone/>
            </a:pP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doubt</a:t>
            </a: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some foul play</a:t>
            </a:r>
          </a:p>
          <a:p>
            <a:pPr>
              <a:buNone/>
            </a:pPr>
            <a:r>
              <a:rPr lang="en-GB" sz="2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(Hamlet, Act 1 Scene 2)</a:t>
            </a:r>
          </a:p>
          <a:p>
            <a:pPr>
              <a:buNone/>
            </a:pPr>
            <a:endParaRPr lang="en-GB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341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36712"/>
            <a:ext cx="7920038" cy="493058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False friends</a:t>
            </a:r>
          </a:p>
          <a:p>
            <a:pPr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David Crystal lists a Shakespearean false friend for every letter of the alphabet apart from X.  These include: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catastrophe		teen		generous		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humorous		merely	revolve	silly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Match these Shakespearean meanings to the words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helpless	utterly		consider	moody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conclusion	suffering	good mannered</a:t>
            </a:r>
          </a:p>
        </p:txBody>
      </p:sp>
    </p:spTree>
    <p:extLst>
      <p:ext uri="{BB962C8B-B14F-4D97-AF65-F5344CB8AC3E}">
        <p14:creationId xmlns:p14="http://schemas.microsoft.com/office/powerpoint/2010/main" val="3372609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36712"/>
            <a:ext cx="7920038" cy="46351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Shakespearean meanings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catastrophe			conclusion, end point 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teen				hurt, distress, suffering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generous			well bred, good mannered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humorous			moody, temperamental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merely			utterly, entirely		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revolve			consider, meditate</a:t>
            </a:r>
          </a:p>
          <a:p>
            <a:pPr>
              <a:buSzPts val="1000"/>
              <a:buNone/>
              <a:tabLst>
                <a:tab pos="457200" algn="l"/>
              </a:tabLst>
            </a:pP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silly				helpless, defenceless</a:t>
            </a: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791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36712"/>
            <a:ext cx="7920038" cy="13849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Insults</a:t>
            </a:r>
            <a:endParaRPr lang="en-GB" sz="36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buSzPts val="1000"/>
              <a:buNone/>
              <a:tabLst>
                <a:tab pos="457200" algn="l"/>
              </a:tabLst>
            </a:pPr>
            <a:endParaRPr lang="en-GB" sz="20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A9D6A0A-DF9F-948E-ED0F-311DE5F561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872307"/>
            <a:ext cx="5671863" cy="5400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80BCEC7-F19A-0678-2467-80C9C25897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326" y="1837592"/>
            <a:ext cx="4055441" cy="252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10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48680"/>
            <a:ext cx="7920038" cy="236988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William Shakespeare</a:t>
            </a:r>
            <a:endParaRPr lang="en-GB" sz="3600" b="1" dirty="0">
              <a:solidFill>
                <a:schemeClr val="accent2">
                  <a:lumMod val="5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1564 –1616</a:t>
            </a:r>
          </a:p>
          <a:p>
            <a:pPr>
              <a:buSzPts val="1000"/>
              <a:buNone/>
              <a:tabLst>
                <a:tab pos="457200" algn="l"/>
              </a:tabLst>
            </a:pP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0" u="none" strike="noStrike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1600" b="0" i="0" u="none" strike="noStrike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CDC170-C5E3-431D-7A3D-6DCC1A6F9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060848"/>
            <a:ext cx="6624736" cy="440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63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48680"/>
            <a:ext cx="7920038" cy="397031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Pronunciation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0" u="none" strike="noStrike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b="0" i="0" u="none" strike="noStrike" dirty="0">
                <a:solidFill>
                  <a:srgbClr val="202122"/>
                </a:solidFill>
                <a:latin typeface="+mn-lt"/>
                <a:cs typeface="Times New Roman" panose="02020603050405020304" pitchFamily="18" charset="0"/>
              </a:rPr>
              <a:t>YouTube video of actor B</a:t>
            </a:r>
            <a:r>
              <a:rPr lang="en-GB" sz="2400" dirty="0">
                <a:solidFill>
                  <a:srgbClr val="202122"/>
                </a:solidFill>
                <a:latin typeface="+mn-lt"/>
                <a:cs typeface="Times New Roman" panose="02020603050405020304" pitchFamily="18" charset="0"/>
              </a:rPr>
              <a:t>en Crystal giving Hamlet’s ‘To be or not to be’ speech using Original Pronunciation (OP) as it would have been spoken in Shakespeare’s time</a:t>
            </a:r>
          </a:p>
          <a:p>
            <a:pPr>
              <a:buNone/>
            </a:pPr>
            <a:endParaRPr lang="en-GB" sz="2400" dirty="0">
              <a:solidFill>
                <a:srgbClr val="202122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>
                <a:solidFill>
                  <a:srgbClr val="202122"/>
                </a:solidFill>
                <a:latin typeface="+mn-lt"/>
                <a:cs typeface="Times New Roman" panose="02020603050405020304" pitchFamily="18" charset="0"/>
                <a:hlinkClick r:id="rId3"/>
              </a:rPr>
              <a:t>https://www.youtube.com/watch?v=qYiYd9RcK5M</a:t>
            </a:r>
            <a:endParaRPr lang="en-GB" sz="2400" dirty="0">
              <a:solidFill>
                <a:srgbClr val="202122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buNone/>
            </a:pPr>
            <a:endParaRPr lang="en-GB" sz="2400" dirty="0">
              <a:solidFill>
                <a:srgbClr val="202122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b="0" i="0" u="none" strike="noStrike" dirty="0">
                <a:solidFill>
                  <a:srgbClr val="202122"/>
                </a:solidFill>
                <a:effectLst/>
                <a:latin typeface="+mn-lt"/>
                <a:cs typeface="Times New Roman" panose="02020603050405020304" pitchFamily="18" charset="0"/>
              </a:rPr>
              <a:t>Ben Crystal’s father is the linguist David Crystal</a:t>
            </a:r>
            <a:endParaRPr lang="en-GB" sz="2400" b="0" i="0" u="none" strike="noStrike" dirty="0">
              <a:solidFill>
                <a:srgbClr val="202122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164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page1image44453120">
            <a:extLst>
              <a:ext uri="{FF2B5EF4-FFF2-40B4-BE49-F238E27FC236}">
                <a16:creationId xmlns:a16="http://schemas.microsoft.com/office/drawing/2014/main" id="{497BDFA2-58BA-7D27-6180-7579576A4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6020" y="194256"/>
            <a:ext cx="4211960" cy="646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45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48680"/>
            <a:ext cx="7920038" cy="50783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Inventions? 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0" u="none" strike="noStrike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Shakespeare is credited with the first </a:t>
            </a:r>
            <a:r>
              <a:rPr lang="en-GB" sz="2400" b="1" u="sng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recorded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use of up to about 2000 words (1685, 1392, 2034 - depending on who is writing about it).  </a:t>
            </a:r>
          </a:p>
          <a:p>
            <a:pPr>
              <a:buNone/>
            </a:pP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202122"/>
                </a:solidFill>
                <a:latin typeface="+mn-lt"/>
              </a:rPr>
              <a:t>‘New’ words attributed to Shakespeare include: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Barefaced	Castigate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Obscene	Frugal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Countless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Fretful		Hint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0" u="none" strike="noStrike" dirty="0">
              <a:solidFill>
                <a:srgbClr val="202122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048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48680"/>
            <a:ext cx="7920038" cy="58415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Inventions?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202122"/>
                </a:solidFill>
                <a:latin typeface="+mn-lt"/>
              </a:rPr>
              <a:t>Some WS inventions are idiosyncratic: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>
              <a:solidFill>
                <a:srgbClr val="202122"/>
              </a:solidFill>
              <a:latin typeface="+mn-lt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 dirty="0">
                <a:solidFill>
                  <a:srgbClr val="202122"/>
                </a:solidFill>
                <a:latin typeface="+mn-lt"/>
              </a:rPr>
              <a:t>Othello</a:t>
            </a:r>
          </a:p>
          <a:p>
            <a:pPr>
              <a:buNone/>
            </a:pPr>
            <a:r>
              <a:rPr lang="en-GB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GB" sz="24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To be once in doubt</a:t>
            </a:r>
            <a:br>
              <a:rPr lang="en-GB" sz="24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 Is once to be resolved. Exchange me for a goat</a:t>
            </a:r>
            <a:br>
              <a:rPr lang="en-GB" sz="24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 When I shall turn the business of my soul</a:t>
            </a:r>
            <a:br>
              <a:rPr lang="en-GB" sz="24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 </a:t>
            </a: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To such </a:t>
            </a: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exsufflicate</a:t>
            </a: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 and blown surmises,</a:t>
            </a:r>
            <a:br>
              <a:rPr lang="en-GB" sz="24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 Matching thy inference. ’Tis not to make me jealous</a:t>
            </a:r>
            <a:br>
              <a:rPr lang="en-GB" sz="24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To say my wife is fair, feeds well, loves company,</a:t>
            </a:r>
            <a:br>
              <a:rPr lang="en-GB" sz="24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 Is free of speech, sings, plays, and dances well.</a:t>
            </a: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algn="l">
              <a:buNone/>
            </a:pPr>
            <a:br>
              <a:rPr lang="en-GB" sz="20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 					(Othello, Act 3 Scene 3)</a:t>
            </a:r>
            <a:endParaRPr lang="en-GB" sz="2000" dirty="0">
              <a:solidFill>
                <a:schemeClr val="accent2">
                  <a:lumMod val="50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exsuffulicate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puffed up</a:t>
            </a:r>
          </a:p>
        </p:txBody>
      </p:sp>
    </p:spTree>
    <p:extLst>
      <p:ext uri="{BB962C8B-B14F-4D97-AF65-F5344CB8AC3E}">
        <p14:creationId xmlns:p14="http://schemas.microsoft.com/office/powerpoint/2010/main" val="270248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48680"/>
            <a:ext cx="7920038" cy="53860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Inventions?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i="1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Simple</a:t>
            </a:r>
            <a:r>
              <a:rPr lang="en-GB" sz="24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  </a:t>
            </a: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Marry, sir, I come to speak with Sir John Falstaff</a:t>
            </a:r>
            <a:r>
              <a:rPr lang="en-GB" sz="2400" dirty="0">
                <a:solidFill>
                  <a:srgbClr val="222222"/>
                </a:solidFill>
                <a:effectLst/>
                <a:latin typeface="+mn-lt"/>
                <a:ea typeface="Times New Roman" panose="02020603050405020304" pitchFamily="18" charset="0"/>
              </a:rPr>
              <a:t> from Master Slender.</a:t>
            </a:r>
          </a:p>
          <a:p>
            <a:pPr>
              <a:buNone/>
            </a:pPr>
            <a:br>
              <a:rPr lang="en-GB" sz="24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i="1" dirty="0">
                <a:effectLst/>
                <a:latin typeface="+mn-lt"/>
                <a:ea typeface="Times New Roman" panose="02020603050405020304" pitchFamily="18" charset="0"/>
              </a:rPr>
              <a:t>Host</a:t>
            </a: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  There’s his chamber, his house, his castle, his</a:t>
            </a:r>
            <a:br>
              <a:rPr lang="en-GB" sz="24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 standing-bed and truckle-bed. ’Tis painted about</a:t>
            </a:r>
            <a:br>
              <a:rPr lang="en-GB" sz="24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 with the story of the Prodigal, fresh and new. Go,</a:t>
            </a:r>
            <a:br>
              <a:rPr lang="en-GB" sz="24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 knock and call. He’ll speak like an </a:t>
            </a: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Anthropophaginian</a:t>
            </a:r>
            <a:br>
              <a:rPr lang="en-GB" sz="24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unto thee. Knock, I say.</a:t>
            </a:r>
          </a:p>
          <a:p>
            <a:pPr>
              <a:buNone/>
            </a:pP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(The Merry Wives of Windsor, Act 4 Scene 5)</a:t>
            </a:r>
          </a:p>
          <a:p>
            <a:pPr>
              <a:buNone/>
            </a:pPr>
            <a:endParaRPr lang="en-GB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Anthropophaginian</a:t>
            </a:r>
            <a:r>
              <a:rPr lang="en-GB" sz="2400" dirty="0">
                <a:solidFill>
                  <a:srgbClr val="202122"/>
                </a:solidFill>
                <a:effectLst/>
                <a:latin typeface="+mn-lt"/>
              </a:rPr>
              <a:t>	</a:t>
            </a:r>
            <a:r>
              <a:rPr lang="en-GB" sz="2400" kern="1200" dirty="0">
                <a:solidFill>
                  <a:srgbClr val="2021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Cannibal</a:t>
            </a:r>
          </a:p>
        </p:txBody>
      </p:sp>
    </p:spTree>
    <p:extLst>
      <p:ext uri="{BB962C8B-B14F-4D97-AF65-F5344CB8AC3E}">
        <p14:creationId xmlns:p14="http://schemas.microsoft.com/office/powerpoint/2010/main" val="119481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3E989AB5-9141-17BE-7BDD-823C69EC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548680"/>
            <a:ext cx="7920038" cy="574311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000"/>
              <a:buNone/>
              <a:tabLst>
                <a:tab pos="457200" algn="l"/>
              </a:tabLst>
            </a:pPr>
            <a:r>
              <a:rPr lang="en-GB" sz="36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Inventions? </a:t>
            </a:r>
            <a:endPara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0" u="none" strike="noStrike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i="1" dirty="0">
                <a:effectLst/>
                <a:latin typeface="+mn-lt"/>
                <a:ea typeface="Times New Roman" panose="02020603050405020304" pitchFamily="18" charset="0"/>
              </a:rPr>
              <a:t>Ghost</a:t>
            </a: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Thus was I, sleeping, by a brother's hand </a:t>
            </a: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Of life, of crown, of queen at once dispatched, </a:t>
            </a: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Cut off even in the blossoms of my sin,</a:t>
            </a: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Unhousled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, disappointed, unaneled,</a:t>
            </a: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No reckoning made, but sent to my account</a:t>
            </a: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With all my imperfections on my head.</a:t>
            </a: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Oh, horrible, oh, horrible, most horrible! </a:t>
            </a:r>
            <a:endParaRPr lang="en-GB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en-GB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 				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(Hamlet, Act 1 Scene 5)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b="0" i="0" u="none" strike="noStrike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400" i="1" u="sng" kern="1200" dirty="0">
              <a:solidFill>
                <a:srgbClr val="20212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644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8366</TotalTime>
  <Words>1292</Words>
  <Application>Microsoft Macintosh PowerPoint</Application>
  <PresentationFormat>On-screen Show (4:3)</PresentationFormat>
  <Paragraphs>235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RugbySchool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Perspectives on Science</dc:title>
  <dc:creator>jlt</dc:creator>
  <cp:lastModifiedBy>elizabeth.swinbank@cantab.net</cp:lastModifiedBy>
  <cp:revision>804</cp:revision>
  <dcterms:created xsi:type="dcterms:W3CDTF">2006-01-25T16:10:04Z</dcterms:created>
  <dcterms:modified xsi:type="dcterms:W3CDTF">2024-03-15T10:56:12Z</dcterms:modified>
</cp:coreProperties>
</file>