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22"/>
  </p:notesMasterIdLst>
  <p:handoutMasterIdLst>
    <p:handoutMasterId r:id="rId23"/>
  </p:handoutMasterIdLst>
  <p:sldIdLst>
    <p:sldId id="464" r:id="rId2"/>
    <p:sldId id="954" r:id="rId3"/>
    <p:sldId id="955" r:id="rId4"/>
    <p:sldId id="1024" r:id="rId5"/>
    <p:sldId id="1018" r:id="rId6"/>
    <p:sldId id="1045" r:id="rId7"/>
    <p:sldId id="1046" r:id="rId8"/>
    <p:sldId id="1047" r:id="rId9"/>
    <p:sldId id="1056" r:id="rId10"/>
    <p:sldId id="987" r:id="rId11"/>
    <p:sldId id="1060" r:id="rId12"/>
    <p:sldId id="1063" r:id="rId13"/>
    <p:sldId id="1033" r:id="rId14"/>
    <p:sldId id="1053" r:id="rId15"/>
    <p:sldId id="1052" r:id="rId16"/>
    <p:sldId id="1044" r:id="rId17"/>
    <p:sldId id="1048" r:id="rId18"/>
    <p:sldId id="1049" r:id="rId19"/>
    <p:sldId id="1062" r:id="rId20"/>
    <p:sldId id="106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notesViewPr>
    <p:cSldViewPr>
      <p:cViewPr>
        <p:scale>
          <a:sx n="100" d="100"/>
          <a:sy n="100" d="100"/>
        </p:scale>
        <p:origin x="-1014" y="15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6CD23BF-7E08-8C8E-5E4C-0EDC7B08A2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8F53BB2-A436-6872-640C-FB04FBB016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6F91F294-E315-8CD4-C779-3C3A66B93D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5AE4C8A1-0A8D-D0EB-E690-BB8658AF8F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E70A18-5C80-AD4F-BB34-DEFF7543D0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29E3B68-529F-AF6A-45BE-8F36B36C1A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9B6FF99-CED8-EBCC-7694-F9084FC190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66EB810-0E62-CDCF-000F-B70A79F08C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214F6CC0-8F89-B0E2-DE30-9388A1F36D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827ED546-A2B9-92A3-44FF-E6754CDD51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92FBBC99-385E-CDA1-1160-ED5682CD2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6993E5-F0DA-5C43-9727-8F5F23B8A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636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47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156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385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874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362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297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648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94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752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13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19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63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194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70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3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13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443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43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4871A-688E-C71E-EF2C-E98172396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3F9155-6F7B-F7AC-4892-B845C4963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1E195A-41A7-B540-C2D4-D4B3ACCF6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D61D-4B29-2848-AB06-B10C36830E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49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F3CBAA-1E41-9F57-7337-DBB82E2C7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5D0E5F-9235-75C2-654D-37F5BBE65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591B15-423C-4CF4-D8B0-CF404962E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77FEB-E056-E446-9BAD-BE8E9E1756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614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56B188-29F2-84EC-1E9B-0DA114720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F94805-70D6-CA64-8E3A-42B9A75DA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FFD26D-2D5B-6854-E6F1-C3D4AB3B5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F3B1-56CF-7B4E-98A7-C979FB7076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695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396445-0C4F-B337-CF0A-3278C52D3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D22D70-3C8C-D8AC-A264-8C88DC7BE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B44B39-12D7-FED7-9370-A1149C334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C216-236B-D24C-8377-57EC26AF58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316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B2D3DB-C504-4A18-281A-41DC947EB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F0470D-E970-619C-321B-F04A7461D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563D01-8342-E540-801E-A0D1C7150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393A-1A7E-5545-B7E7-9EDB5A3793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369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0EBB7-6253-D9DE-D998-B3EC66585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5DDB8-B4EE-E8AF-3B72-62B836CE8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B0BC5-3720-542D-4A0E-B97D65462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3351-1D15-DE4B-BE3E-F7B92FF8A2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737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6043A9-9869-E9DE-76B2-7F49071B6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1187C6-9EA5-6689-8570-59A60C1D0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74D5DB-675C-F430-AF9B-CDDD058FD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376B3-BB4F-4842-8263-02A914AA14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8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CF46E7-5B85-ADF2-50EF-614F8E5E5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2FB071-647E-FDB6-8566-478C8569C3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C8A471-0E80-2A40-3120-CB7EDC3B1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E420-3FBA-6145-906D-282F5958D6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37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E2A157-CD69-26D0-CFFD-DDB6EEE72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59D765-F1A2-742F-956B-0212A27F6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9766B3-CC67-BC0A-4F9A-42A12278A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2F2E-F022-804A-9820-2E9E9A1052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025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68D1B-2276-E783-CCE6-2277BE1E2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27C22-A658-6D69-8E46-9D25A5ADC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7FEFD-6E52-AE68-B216-ED02C9114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00DE2-7491-F249-9C6A-D930C49E5F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911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EB90E-648F-F222-7196-EF4C0840E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817B5-FA39-1370-4D56-A486D004C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60B4C-36AA-C425-5899-AEBB0DF91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2905-2742-BF44-B4E1-0AF7937271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60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C70A6A-383A-F65A-4F03-30FF57040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BFE3C4-FAAB-4B67-687D-321C409CC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49927225-B7A3-BD99-E1D9-0ECF2CADD6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4C90F895-3550-6C57-F06A-8F481D178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8F05D01B-A5AA-F5E2-E4E4-37677AA085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4BE0350-7EB4-3B47-9334-48205478DF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Users/lizswinbank/Library/Group%20Containers/UBF8T346G9.ms/WebArchiveCopyPasteTempFiles/com.microsoft.Word/page1image5538436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>
            <a:extLst>
              <a:ext uri="{FF2B5EF4-FFF2-40B4-BE49-F238E27FC236}">
                <a16:creationId xmlns:a16="http://schemas.microsoft.com/office/drawing/2014/main" id="{019AF07F-D4AA-6165-5F4F-9E7891C3A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235" y="549275"/>
            <a:ext cx="4190571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00E5"/>
                </a:solidFill>
              </a:rPr>
              <a:t>u3a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4400" b="1" dirty="0">
              <a:solidFill>
                <a:srgbClr val="0000E5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E5"/>
                </a:solidFill>
              </a:rPr>
              <a:t>9 May 2024</a:t>
            </a:r>
            <a:endParaRPr lang="en-GB" altLang="en-US" b="1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E5"/>
                </a:solidFill>
              </a:rPr>
              <a:t>Idiom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00E5"/>
                </a:solidFill>
              </a:rPr>
              <a:t>Frances Fletcher and Liz Swinbank</a:t>
            </a:r>
            <a:endParaRPr lang="en-GB" altLang="en-US" sz="2800" b="1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rgbClr val="AF67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61247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Why it’s impossible to get your knickers in a twist in France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12121"/>
                </a:solidFill>
                <a:effectLst/>
                <a:latin typeface="AustinNewsText"/>
                <a:ea typeface="Times New Roman" panose="02020603050405020304" pitchFamily="18" charset="0"/>
              </a:rPr>
              <a:t>“ I have just spent some weeks in France, and have encountered a recurrent problem: how does one cope when translating English idiomatic words and phrases into French? What is one to do about “taking the biscuit”? Or, to cite gastronomic examples: a piece of cake, a dog’s breakfast, to cut the mustard, to chicken out, old bean, to spill the beans, egg on your face, a red herring, the best thing since sliced bread, in the soup and one sandwich short of a picnic? Understandably the French don’t have frogs in their throats, they have cats. </a:t>
            </a: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212121"/>
                </a:solidFill>
                <a:latin typeface="AustinNewsText"/>
                <a:ea typeface="Times New Roman" panose="02020603050405020304" pitchFamily="18" charset="0"/>
              </a:rPr>
              <a:t>... </a:t>
            </a:r>
            <a:endParaRPr lang="en-GB" sz="2000" b="0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Bernard Richards, The Daily Telegraph, 2 March 2024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000" b="0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 dirty="0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GB" sz="1800" i="1" dirty="0" err="1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digitaleditions.telegraph.co.uk</a:t>
            </a:r>
            <a:r>
              <a:rPr lang="en-GB" sz="1800" i="1" dirty="0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/data/1628/reader/</a:t>
            </a:r>
            <a:r>
              <a:rPr lang="en-GB" sz="1800" i="1" dirty="0" err="1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reader.html?social</a:t>
            </a:r>
            <a:r>
              <a:rPr lang="en-GB" sz="1800" i="1" dirty="0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#!preferred/0/package/1628/pub/1628/page/166/article/</a:t>
            </a:r>
            <a:r>
              <a:rPr lang="en-GB" sz="1800" i="1" dirty="0" err="1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</a:t>
            </a:r>
            <a:r>
              <a:rPr lang="en-GB" sz="1200" i="1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endParaRPr lang="en-GB" sz="2000" b="0" i="1" u="none" strike="noStrike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25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8169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Food-related 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Many example, including …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Cheesed off			Cool as a cucumber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 sure as eggs is eggs	Cut the mustard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a jam 	Fork out	Square meal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Take the gilt off the gingerbread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Dine with Duke Humphrey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Leave some for the Duke of Rutland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DBC3E-F434-A1E7-574B-0EE2F4C25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88640"/>
            <a:ext cx="3599558" cy="17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6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4339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Food-related 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Though little coin thy </a:t>
            </a:r>
            <a:r>
              <a:rPr lang="en-GB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purseless</a:t>
            </a: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pocket line,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Yet with great company thou are taken up;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 often with Duke Humphrey thou dost dine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 often with Sir Thomas Gresham sup.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Epigram on a loafer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Quodlibets, Robert Hayman, 1628</a:t>
            </a:r>
          </a:p>
        </p:txBody>
      </p:sp>
    </p:spTree>
    <p:extLst>
      <p:ext uri="{BB962C8B-B14F-4D97-AF65-F5344CB8AC3E}">
        <p14:creationId xmlns:p14="http://schemas.microsoft.com/office/powerpoint/2010/main" val="95614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36712"/>
            <a:ext cx="7920038" cy="54476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endParaRPr lang="en-GB" sz="3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endParaRPr lang="en-GB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endParaRPr lang="en-GB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endParaRPr lang="en-GB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endParaRPr lang="en-GB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endParaRPr lang="en-GB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endParaRPr lang="en-GB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endParaRPr lang="en-GB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endParaRPr lang="en-GB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endParaRPr lang="en-GB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endParaRPr lang="en-GB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endParaRPr lang="en-GB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endParaRPr lang="en-GB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SzPts val="1000"/>
              <a:buNone/>
              <a:tabLst>
                <a:tab pos="457200" algn="l"/>
              </a:tabLst>
            </a:pP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Wives and Daughters	Elizabeth Gaskell, 1866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A99617-4A3E-CBA1-3F1E-0854D5FD5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2" descr="page1image55384368">
            <a:extLst>
              <a:ext uri="{FF2B5EF4-FFF2-40B4-BE49-F238E27FC236}">
                <a16:creationId xmlns:a16="http://schemas.microsoft.com/office/drawing/2014/main" id="{5E86C630-FDD8-410B-2171-E3B021AD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1"/>
            <a:ext cx="5832649" cy="56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4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564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apple of his eye 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'Apple' originally referred to the pupil, or occasionally to the whole eyeball.</a:t>
            </a:r>
            <a:r>
              <a:rPr lang="en-GB" sz="2400" baseline="30000" dirty="0">
                <a:effectLst/>
                <a:latin typeface="+mn-lt"/>
                <a:ea typeface="Times New Roman" panose="02020603050405020304" pitchFamily="18" charset="0"/>
              </a:rPr>
              <a:t>   </a:t>
            </a:r>
          </a:p>
          <a:p>
            <a:pPr>
              <a:spcBef>
                <a:spcPts val="600"/>
              </a:spcBef>
              <a:buNone/>
            </a:pPr>
            <a:r>
              <a:rPr lang="en-GB" sz="2400" baseline="30000" dirty="0">
                <a:latin typeface="+mn-lt"/>
                <a:ea typeface="Times New Roman" panose="02020603050405020304" pitchFamily="18" charset="0"/>
              </a:rPr>
              <a:t>…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In </a:t>
            </a:r>
            <a:r>
              <a:rPr lang="en-GB" sz="2400" i="1" dirty="0">
                <a:effectLst/>
                <a:latin typeface="+mn-lt"/>
                <a:ea typeface="Times New Roman" panose="02020603050405020304" pitchFamily="18" charset="0"/>
              </a:rPr>
              <a:t>A Midsummer Night’s Dream</a:t>
            </a: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, Oberon has acquired a flower that was once hit by Cupid’s  arrow, and drops juice of this flower into a young sleeping man's eyes: 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"Flower of this purple dye, 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Hit with Cupid's archery, 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Sink in apple of his eye".</a:t>
            </a:r>
          </a:p>
          <a:p>
            <a:pPr>
              <a:buNone/>
            </a:pP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GB" sz="24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en.wikipedia.org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/wiki/</a:t>
            </a:r>
            <a:r>
              <a:rPr lang="en-GB" sz="24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Apple_of_my_eye</a:t>
            </a:r>
            <a:endParaRPr lang="en-GB" sz="2400" i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6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2506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apple of his eye 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GB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idiomatic use occurs in the King James Bible (1611):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GB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Psalm 17:8: "Keep me as the apple of the eye, hide me under the shadow of thy wings".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GB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Proverbs 7:2: "Keep my commandments, and live; and my law as the apple of thine eye".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However, this comes from English idiom, not the original Biblical Hebrew. </a:t>
            </a:r>
          </a:p>
          <a:p>
            <a:pPr>
              <a:buNone/>
            </a:pP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GB" sz="24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en.wikipedia.org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/wiki/</a:t>
            </a:r>
            <a:r>
              <a:rPr lang="en-GB" sz="24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Apple_of_my_eye</a:t>
            </a:r>
            <a:endParaRPr lang="en-GB" sz="2400" i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6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4476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Shakespeare 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</a:rPr>
              <a:t>Shakespeare’s works include several idiomatic expressions as used today. </a:t>
            </a:r>
            <a:r>
              <a:rPr lang="en-GB" sz="2400" dirty="0" err="1">
                <a:latin typeface="+mn-lt"/>
                <a:ea typeface="Times New Roman" panose="02020603050405020304" pitchFamily="18" charset="0"/>
              </a:rPr>
              <a:t>eg</a:t>
            </a:r>
            <a:r>
              <a:rPr lang="en-GB" sz="2400" dirty="0">
                <a:latin typeface="+mn-lt"/>
                <a:ea typeface="Times New Roman" panose="02020603050405020304" pitchFamily="18" charset="0"/>
              </a:rPr>
              <a:t>:-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</a:rPr>
              <a:t>With bated breath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</a:rPr>
              <a:t>To the manner born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</a:rPr>
              <a:t>Tower of strength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</a:rPr>
              <a:t>Foregone conclusion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</a:rPr>
              <a:t>Play fast and loose</a:t>
            </a: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8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45995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Anatomical</a:t>
            </a:r>
          </a:p>
          <a:p>
            <a:pPr>
              <a:buNone/>
            </a:pP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a</a:t>
            </a: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pple of his eye</a:t>
            </a:r>
          </a:p>
          <a:p>
            <a:pPr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Take it on the chin</a:t>
            </a:r>
          </a:p>
          <a:p>
            <a:pPr>
              <a:buNone/>
            </a:pP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Putting one’s foot in it</a:t>
            </a:r>
          </a:p>
          <a:p>
            <a:pPr>
              <a:buNone/>
            </a:pP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Giving the cold shoulder</a:t>
            </a:r>
          </a:p>
          <a:p>
            <a:pPr>
              <a:buNone/>
            </a:pP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Having a chip on one’s shoulder</a:t>
            </a:r>
          </a:p>
          <a:p>
            <a:pPr>
              <a:buNone/>
            </a:pP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7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00444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Having a chip on one’s shoulder</a:t>
            </a:r>
          </a:p>
          <a:p>
            <a:pPr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chip off the old block</a:t>
            </a:r>
          </a:p>
          <a:p>
            <a:pPr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chip in</a:t>
            </a:r>
          </a:p>
          <a:p>
            <a:pPr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When th</a:t>
            </a: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 chips are down</a:t>
            </a:r>
          </a:p>
          <a:p>
            <a:pPr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have had one’s chips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7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32316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 more …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Curry favour</a:t>
            </a:r>
          </a:p>
          <a:p>
            <a:pPr>
              <a:buNone/>
            </a:pP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Sleep on a clotheslin</a:t>
            </a: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Send to Coventry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0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6F2C44-CC1E-BE5C-3267-7D314554F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92696"/>
            <a:ext cx="3641076" cy="4968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A4A0E-1D75-03E4-ED80-6A9C2C4F6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5" y="692696"/>
            <a:ext cx="315379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1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078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Idioms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Break the normal rules of language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semantically, with regard to their meaning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syntactically, being inflexible with regard to their grammar 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Are harder to trace to their “roots” than words </a:t>
            </a:r>
          </a:p>
          <a:p>
            <a:pPr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Defy translation between languages</a:t>
            </a:r>
          </a:p>
          <a:p>
            <a:pPr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i="1" u="sng" strike="noStrike" kern="1200" dirty="0">
              <a:solidFill>
                <a:srgbClr val="202122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6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7554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Idiom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000" b="0" i="0" u="none" strike="noStrike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21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From Greek </a:t>
            </a:r>
            <a:r>
              <a:rPr lang="en-GB" sz="2400" b="1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idios</a:t>
            </a:r>
            <a:r>
              <a:rPr lang="en-GB" sz="2400" dirty="0">
                <a:solidFill>
                  <a:srgbClr val="2021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one’s own, peculiar, strange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21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Idioms break the normal rules of language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semantically</a:t>
            </a:r>
            <a:r>
              <a:rPr lang="en-GB" sz="2400" dirty="0">
                <a:solidFill>
                  <a:srgbClr val="2021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with regard to their meaning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sz="2400" dirty="0">
              <a:solidFill>
                <a:srgbClr val="202122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To kick the bucket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syntactically</a:t>
            </a:r>
            <a:r>
              <a:rPr lang="en-GB" sz="2400" dirty="0">
                <a:solidFill>
                  <a:srgbClr val="2021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being inflexible with regard to their grammar 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sz="2400" dirty="0">
              <a:solidFill>
                <a:srgbClr val="202122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A bucket was kicked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1" u="sng" strike="noStrike" kern="1200" dirty="0">
              <a:solidFill>
                <a:srgbClr val="202122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2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3245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black and white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000" b="0" i="0" u="none" strike="noStrike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some contexts, black has negative connotations …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be in someone’s black books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1" i="0" u="none" strike="noStrike" kern="12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kern="1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Blackball		Blacklisted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kern="1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black sheep of the family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… while white is often more positive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White magic		White lie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000" b="0" i="0" u="none" strike="noStrike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7554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Jokes and word play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000" b="0" i="0" u="none" strike="noStrike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‘I’ve got my husband eating out of my hand – it saves such a lot of washing up.’</a:t>
            </a:r>
          </a:p>
          <a:p>
            <a:pPr>
              <a:buNone/>
            </a:pPr>
            <a:endParaRPr lang="en-GB" sz="2400" kern="1200" dirty="0">
              <a:solidFill>
                <a:srgbClr val="202122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2021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‘Waiter – bring me something to eat – I could eat a horse’</a:t>
            </a:r>
          </a:p>
          <a:p>
            <a:pPr>
              <a:buNone/>
            </a:pPr>
            <a:r>
              <a:rPr lang="en-GB" sz="2400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’ You couldn’t have come to a better place, sir’</a:t>
            </a:r>
          </a:p>
          <a:p>
            <a:pPr>
              <a:buNone/>
            </a:pPr>
            <a:endParaRPr lang="en-GB" sz="2400" kern="1200" dirty="0">
              <a:solidFill>
                <a:srgbClr val="2021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‘What goes “ha ha bonk”?’</a:t>
            </a:r>
          </a:p>
          <a:p>
            <a:pPr>
              <a:buNone/>
            </a:pPr>
            <a:r>
              <a:rPr lang="en-GB" sz="2400" kern="1200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‘Someone laughing their head off’</a:t>
            </a:r>
          </a:p>
          <a:p>
            <a:pPr>
              <a:buNone/>
            </a:pPr>
            <a:endParaRPr lang="en-GB" sz="2400" dirty="0">
              <a:solidFill>
                <a:srgbClr val="2021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kern="1200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‘What </a:t>
            </a:r>
            <a:r>
              <a:rPr lang="en-GB" sz="2400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lies on the sea bed and twitches?’</a:t>
            </a:r>
          </a:p>
          <a:p>
            <a:pPr>
              <a:buNone/>
            </a:pPr>
            <a:r>
              <a:rPr lang="en-GB" sz="2400" kern="1200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‘A nervous wreck’</a:t>
            </a:r>
          </a:p>
        </p:txBody>
      </p:sp>
    </p:spTree>
    <p:extLst>
      <p:ext uri="{BB962C8B-B14F-4D97-AF65-F5344CB8AC3E}">
        <p14:creationId xmlns:p14="http://schemas.microsoft.com/office/powerpoint/2010/main" val="201067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31700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Jokes and word play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000" b="0" i="0" u="none" strike="noStrike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There was a young lad of Montrose</a:t>
            </a:r>
          </a:p>
          <a:p>
            <a:pPr>
              <a:buNone/>
            </a:pPr>
            <a:r>
              <a:rPr lang="en-GB" sz="2400" kern="1200" dirty="0">
                <a:solidFill>
                  <a:srgbClr val="2021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Who had pockets in none of his</a:t>
            </a:r>
            <a:r>
              <a:rPr lang="en-GB" sz="2400" dirty="0">
                <a:solidFill>
                  <a:srgbClr val="2021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clothes</a:t>
            </a:r>
          </a:p>
          <a:p>
            <a:pPr>
              <a:buNone/>
            </a:pPr>
            <a:r>
              <a:rPr lang="en-GB" sz="2400" kern="1200" dirty="0">
                <a:solidFill>
                  <a:srgbClr val="2021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When asked by his lass</a:t>
            </a:r>
          </a:p>
          <a:p>
            <a:pPr>
              <a:buNone/>
            </a:pPr>
            <a:r>
              <a:rPr lang="en-GB" sz="2400" dirty="0">
                <a:solidFill>
                  <a:srgbClr val="2021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Where he carried his brass</a:t>
            </a:r>
          </a:p>
          <a:p>
            <a:pPr>
              <a:buNone/>
            </a:pPr>
            <a:r>
              <a:rPr lang="en-GB" sz="2400" kern="1200" dirty="0">
                <a:solidFill>
                  <a:srgbClr val="2021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 replied ‘I just pay through the nose’</a:t>
            </a:r>
            <a:endParaRPr lang="en-GB" sz="2400" kern="1200" dirty="0">
              <a:solidFill>
                <a:srgbClr val="2021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7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61986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Pay through the nose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Idioms are harder to trace to their “roots” than words. 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we cannot account for the odd phrase unless we succeed in reconstructing the circumstances in which it was coined.  A product of popular culture?  An obscene joke from a Restoration comedy?  A borrowing from the language of thieves?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</a:rPr>
              <a:t>The Internet supplies those who look for the history of </a:t>
            </a:r>
            <a:r>
              <a:rPr lang="en-GB" sz="2000" i="1" dirty="0">
                <a:effectLst/>
                <a:latin typeface="+mn-lt"/>
                <a:ea typeface="Calibri" panose="020F0502020204030204" pitchFamily="34" charset="0"/>
              </a:rPr>
              <a:t>pay through the nose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</a:rPr>
              <a:t> with four or five explanations from books bearing the generic title </a:t>
            </a:r>
            <a:r>
              <a:rPr lang="en-GB" sz="2000" i="1" dirty="0">
                <a:effectLst/>
                <a:latin typeface="+mn-lt"/>
                <a:ea typeface="Calibri" panose="020F0502020204030204" pitchFamily="34" charset="0"/>
              </a:rPr>
              <a:t>Phrase Origins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</a:rPr>
              <a:t>.  All of them, regardless of their reliability, have a fatal flaw: they do not cite their sources.  At best, they say </a:t>
            </a:r>
            <a:r>
              <a:rPr lang="en-GB" sz="2000" i="1" dirty="0">
                <a:effectLst/>
                <a:latin typeface="+mn-lt"/>
                <a:ea typeface="Calibri" panose="020F0502020204030204" pitchFamily="34" charset="0"/>
              </a:rPr>
              <a:t>it is usually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</a:rPr>
              <a:t> </a:t>
            </a:r>
            <a:r>
              <a:rPr lang="en-GB" sz="2000" i="1" dirty="0">
                <a:effectLst/>
                <a:latin typeface="+mn-lt"/>
                <a:ea typeface="Calibri" panose="020F0502020204030204" pitchFamily="34" charset="0"/>
              </a:rPr>
              <a:t>believed 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</a:rPr>
              <a:t>or </a:t>
            </a:r>
            <a:r>
              <a:rPr lang="en-GB" sz="2000" i="1" dirty="0">
                <a:effectLst/>
                <a:latin typeface="+mn-lt"/>
                <a:ea typeface="Calibri" panose="020F0502020204030204" pitchFamily="34" charset="0"/>
              </a:rPr>
              <a:t>according to legend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</a:rPr>
              <a:t> </a:t>
            </a:r>
            <a:r>
              <a:rPr lang="en-GB" sz="2000" dirty="0">
                <a:effectLst/>
                <a:latin typeface="+mn-lt"/>
              </a:rPr>
              <a:t> </a:t>
            </a: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Anatoly Liberman </a:t>
            </a:r>
          </a:p>
          <a:p>
            <a:pPr>
              <a:buNone/>
            </a:pP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blog.oup.com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/2010/10/pay-through-the-nose/</a:t>
            </a:r>
            <a:endParaRPr lang="en-GB" sz="2000" i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2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61986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Pay through the nose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This is what we can find. </a:t>
            </a:r>
            <a:r>
              <a:rPr lang="en-GB" sz="2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“If you were caught stealing in medieval times, they sliced a slit in your nose.” 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Anywhere (or only in England?) in the Middle Ages at any time?  </a:t>
            </a:r>
            <a:r>
              <a:rPr lang="en-GB" sz="2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“In medieval times, when the Jews were being bled for money, any objection by them to paying was greeted with a slitting of their noses.”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pPr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Then, again, ‘...  this was originally a common expression on board ship: ‘Pay out the cable’, ‘pay out handsomely’.  The nose of a ship is, of course, the bow; its nostrils are the hawse holes on either side.  </a:t>
            </a:r>
          </a:p>
          <a:p>
            <a:pPr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Anatoly Liberman </a:t>
            </a:r>
          </a:p>
          <a:p>
            <a:pPr>
              <a:buNone/>
            </a:pP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blog.oup.com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/2010/10/pay-through-the-nose/</a:t>
            </a:r>
            <a:endParaRPr lang="en-GB" sz="2000" i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1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39703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Idioms</a:t>
            </a: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Break the normal rules of language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semantically, with regard to their meaning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syntactically, being inflexible with regard to their grammar 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Are harder to trace to their “roots” than words </a:t>
            </a:r>
            <a:endParaRPr lang="en-GB" sz="2400" i="1" u="sng" strike="noStrike" kern="1200" dirty="0">
              <a:solidFill>
                <a:srgbClr val="202122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324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8591</TotalTime>
  <Words>1139</Words>
  <Application>Microsoft Macintosh PowerPoint</Application>
  <PresentationFormat>On-screen Show (4:3)</PresentationFormat>
  <Paragraphs>219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AustinNewsText</vt:lpstr>
      <vt:lpstr>Calibri</vt:lpstr>
      <vt:lpstr>Helvetica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RugbySchool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Perspectives on Science</dc:title>
  <dc:creator>jlt</dc:creator>
  <cp:lastModifiedBy>elizabeth.swinbank@cantab.net</cp:lastModifiedBy>
  <cp:revision>817</cp:revision>
  <dcterms:created xsi:type="dcterms:W3CDTF">2006-01-25T16:10:04Z</dcterms:created>
  <dcterms:modified xsi:type="dcterms:W3CDTF">2024-05-09T16:24:34Z</dcterms:modified>
</cp:coreProperties>
</file>