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5" r:id="rId2"/>
    <p:sldId id="256" r:id="rId3"/>
    <p:sldId id="257" r:id="rId4"/>
    <p:sldId id="266" r:id="rId5"/>
    <p:sldId id="265" r:id="rId6"/>
    <p:sldId id="264" r:id="rId7"/>
    <p:sldId id="296" r:id="rId8"/>
    <p:sldId id="258" r:id="rId9"/>
    <p:sldId id="297" r:id="rId10"/>
    <p:sldId id="259" r:id="rId11"/>
    <p:sldId id="267" r:id="rId12"/>
    <p:sldId id="268" r:id="rId13"/>
    <p:sldId id="272" r:id="rId14"/>
    <p:sldId id="270" r:id="rId15"/>
    <p:sldId id="271" r:id="rId16"/>
    <p:sldId id="298" r:id="rId17"/>
    <p:sldId id="276" r:id="rId18"/>
    <p:sldId id="269" r:id="rId19"/>
    <p:sldId id="299" r:id="rId20"/>
    <p:sldId id="273" r:id="rId21"/>
    <p:sldId id="277" r:id="rId22"/>
    <p:sldId id="278" r:id="rId23"/>
    <p:sldId id="279" r:id="rId24"/>
    <p:sldId id="281" r:id="rId25"/>
    <p:sldId id="280" r:id="rId26"/>
    <p:sldId id="300" r:id="rId27"/>
    <p:sldId id="275" r:id="rId28"/>
    <p:sldId id="282" r:id="rId29"/>
    <p:sldId id="301" r:id="rId30"/>
    <p:sldId id="260" r:id="rId31"/>
    <p:sldId id="283" r:id="rId32"/>
    <p:sldId id="284" r:id="rId33"/>
    <p:sldId id="285" r:id="rId34"/>
    <p:sldId id="288" r:id="rId35"/>
    <p:sldId id="286" r:id="rId36"/>
    <p:sldId id="287" r:id="rId37"/>
    <p:sldId id="261" r:id="rId38"/>
    <p:sldId id="302" r:id="rId39"/>
    <p:sldId id="292" r:id="rId40"/>
    <p:sldId id="262" r:id="rId41"/>
    <p:sldId id="289" r:id="rId42"/>
    <p:sldId id="303" r:id="rId43"/>
    <p:sldId id="290" r:id="rId44"/>
    <p:sldId id="293" r:id="rId45"/>
    <p:sldId id="304" r:id="rId46"/>
    <p:sldId id="294" r:id="rId47"/>
    <p:sldId id="295" r:id="rId48"/>
    <p:sldId id="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86"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89FE9-7EE4-4FE7-9B26-285C6106DF98}" type="datetimeFigureOut">
              <a:rPr lang="en-GB" smtClean="0"/>
              <a:t>21/12/2024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D2371-E7BE-4BC6-8400-AA1AACC15BDD}" type="slidenum">
              <a:rPr lang="en-GB" smtClean="0"/>
              <a:t>‹#›</a:t>
            </a:fld>
            <a:endParaRPr lang="en-GB"/>
          </a:p>
        </p:txBody>
      </p:sp>
    </p:spTree>
    <p:extLst>
      <p:ext uri="{BB962C8B-B14F-4D97-AF65-F5344CB8AC3E}">
        <p14:creationId xmlns:p14="http://schemas.microsoft.com/office/powerpoint/2010/main" val="190942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FD2371-E7BE-4BC6-8400-AA1AACC15BDD}" type="slidenum">
              <a:rPr lang="en-GB" smtClean="0"/>
              <a:t>25</a:t>
            </a:fld>
            <a:endParaRPr lang="en-GB"/>
          </a:p>
        </p:txBody>
      </p:sp>
    </p:spTree>
    <p:extLst>
      <p:ext uri="{BB962C8B-B14F-4D97-AF65-F5344CB8AC3E}">
        <p14:creationId xmlns:p14="http://schemas.microsoft.com/office/powerpoint/2010/main" val="21887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D791-2BF4-FB08-B712-65EE03B47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A16735-A495-1846-D576-10F29EEC3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A171C-7D28-5047-C959-A1911E695ECA}"/>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8F6ABDE8-CDA3-64D4-1A53-23F26FC0D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81DD4A-8FCC-E77D-7E59-78515E7E69AC}"/>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257897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199F-A8D9-7191-4A11-6E5DC45DAE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390CA7-458B-1955-6681-89617301F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286BF4-AB3D-1B3F-D262-B2316D9B46A1}"/>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9A91594A-3CB1-E274-E66C-7F4707EE2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9E81E-0C59-04C1-448C-0F6BF4ACE9A0}"/>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285814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959EE-CDDE-2F54-2E45-D46B53590B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E0921E-8991-AC5E-D0A4-27C49223E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BB259-230F-2C8F-FC48-B6EFE87D8156}"/>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AADD0E35-4228-ADEC-5D4E-2A1185E605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BB649-6A1E-2D83-EF5C-1816DFCDDF64}"/>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97291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568A-587E-36EA-276C-65B43C711F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F75212-A19A-313B-C36B-015DCD43E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C43CB-03D7-843F-FEDB-EFDC9EECC4B1}"/>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E8C9D7C8-4290-B151-2A70-525766DC8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95364-A4C3-F692-6DD5-62C1ECA3A02E}"/>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30418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ACE4-DCDD-2C24-6EED-73C3CF7D2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1C3807-1185-4B3A-EB44-A0CD74FFF5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DF3FD-0656-4ED4-DE26-E77B1B861B11}"/>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D934FD65-0C0A-2101-A31D-07D83A85B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B978D-D22F-E828-C524-58F37D226A18}"/>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2233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5A97-09C0-0BD7-98EE-71150720F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C6CA92-7E4A-7CA2-76FE-2CF9A8EABA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676983-B5A2-FFC8-E4DF-92F6249F5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37D0F2-4EAB-C0D0-A929-23EEC7F42157}"/>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6" name="Footer Placeholder 5">
            <a:extLst>
              <a:ext uri="{FF2B5EF4-FFF2-40B4-BE49-F238E27FC236}">
                <a16:creationId xmlns:a16="http://schemas.microsoft.com/office/drawing/2014/main" id="{85862CBB-DE25-90E8-78F5-DC55470465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3A2C48-0C3C-E5D6-54F2-3D28EA067E4B}"/>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19056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2E27-EBD5-83F0-967D-A257322A74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E26BC-CC27-F5F5-89CB-0614559B8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997BA-2CFE-6B4B-7957-A77C34BFAF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21FB17-AB4A-B8A9-9116-68E034574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79BD5-B18A-68B3-17F1-6C7958690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161532-6944-F9FC-8F4A-907C098DAB5B}"/>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8" name="Footer Placeholder 7">
            <a:extLst>
              <a:ext uri="{FF2B5EF4-FFF2-40B4-BE49-F238E27FC236}">
                <a16:creationId xmlns:a16="http://schemas.microsoft.com/office/drawing/2014/main" id="{82391421-A569-BFBF-D9FC-4DB8B6A2D1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602E46-A7D2-9D61-E43F-7A18CEFAB0DB}"/>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8274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6784-9E12-78CA-BC00-02C6924CD7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3BF438-7D6B-D91A-B415-7C3684D7465A}"/>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4" name="Footer Placeholder 3">
            <a:extLst>
              <a:ext uri="{FF2B5EF4-FFF2-40B4-BE49-F238E27FC236}">
                <a16:creationId xmlns:a16="http://schemas.microsoft.com/office/drawing/2014/main" id="{5F0EDA0A-80D4-9965-B08C-2057F3AB58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C0688C-7E30-4B37-5597-A7A636E61E80}"/>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200131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40E56-6ABD-94D1-56F9-5A0B83E2A698}"/>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3" name="Footer Placeholder 2">
            <a:extLst>
              <a:ext uri="{FF2B5EF4-FFF2-40B4-BE49-F238E27FC236}">
                <a16:creationId xmlns:a16="http://schemas.microsoft.com/office/drawing/2014/main" id="{C24559DC-7BB4-CDA0-445E-D222AB0D75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C6CAAA-9F2F-8D29-F7AC-A8B7818B80FE}"/>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20794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DB25-81A8-FE7B-92B3-336F11FB0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4751-F574-920F-7002-921B6C94A1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4BC48-B977-2C12-0F48-14DADCC98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1E4F0-537A-3536-FDB4-A4BA6290BBA2}"/>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6" name="Footer Placeholder 5">
            <a:extLst>
              <a:ext uri="{FF2B5EF4-FFF2-40B4-BE49-F238E27FC236}">
                <a16:creationId xmlns:a16="http://schemas.microsoft.com/office/drawing/2014/main" id="{B2F70D5C-B1D1-28A2-1319-6B6C74C31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599606-C60D-05DC-54F6-9ED2D118E310}"/>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340222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8EA0-BD09-2B54-648A-92B96AA8C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512F5C-52C7-49FF-79EA-33EBA38B4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D32EE5-0D1A-4509-3D60-D72E0D2EB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8C52D-B7EC-5BE2-3B08-60418E660955}"/>
              </a:ext>
            </a:extLst>
          </p:cNvPr>
          <p:cNvSpPr>
            <a:spLocks noGrp="1"/>
          </p:cNvSpPr>
          <p:nvPr>
            <p:ph type="dt" sz="half" idx="10"/>
          </p:nvPr>
        </p:nvSpPr>
        <p:spPr/>
        <p:txBody>
          <a:bodyPr/>
          <a:lstStyle/>
          <a:p>
            <a:fld id="{3494032F-DB47-4B90-AE7E-FD002A3F2C68}" type="datetimeFigureOut">
              <a:rPr lang="en-GB" smtClean="0"/>
              <a:t>21/12/2024</a:t>
            </a:fld>
            <a:endParaRPr lang="en-GB"/>
          </a:p>
        </p:txBody>
      </p:sp>
      <p:sp>
        <p:nvSpPr>
          <p:cNvPr id="6" name="Footer Placeholder 5">
            <a:extLst>
              <a:ext uri="{FF2B5EF4-FFF2-40B4-BE49-F238E27FC236}">
                <a16:creationId xmlns:a16="http://schemas.microsoft.com/office/drawing/2014/main" id="{84AFF1A3-EF1D-AE36-B50F-3CCD69E093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8DE3A7-673F-060F-E44E-CD63BB3A0871}"/>
              </a:ext>
            </a:extLst>
          </p:cNvPr>
          <p:cNvSpPr>
            <a:spLocks noGrp="1"/>
          </p:cNvSpPr>
          <p:nvPr>
            <p:ph type="sldNum" sz="quarter" idx="12"/>
          </p:nvPr>
        </p:nvSpPr>
        <p:spPr/>
        <p:txBody>
          <a:bodyPr/>
          <a:lstStyle/>
          <a:p>
            <a:fld id="{43BA5481-4622-432E-9DB9-730D12EACEA6}" type="slidenum">
              <a:rPr lang="en-GB" smtClean="0"/>
              <a:t>‹#›</a:t>
            </a:fld>
            <a:endParaRPr lang="en-GB"/>
          </a:p>
        </p:txBody>
      </p:sp>
    </p:spTree>
    <p:extLst>
      <p:ext uri="{BB962C8B-B14F-4D97-AF65-F5344CB8AC3E}">
        <p14:creationId xmlns:p14="http://schemas.microsoft.com/office/powerpoint/2010/main" val="193764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ED5FB-3607-F4A4-32B6-938D67340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0D705A-763C-7E86-0ECB-72C1D2204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D0C72-C578-2B66-CC4F-494936EB9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94032F-DB47-4B90-AE7E-FD002A3F2C68}" type="datetimeFigureOut">
              <a:rPr lang="en-GB" smtClean="0"/>
              <a:t>21/12/2024</a:t>
            </a:fld>
            <a:endParaRPr lang="en-GB"/>
          </a:p>
        </p:txBody>
      </p:sp>
      <p:sp>
        <p:nvSpPr>
          <p:cNvPr id="5" name="Footer Placeholder 4">
            <a:extLst>
              <a:ext uri="{FF2B5EF4-FFF2-40B4-BE49-F238E27FC236}">
                <a16:creationId xmlns:a16="http://schemas.microsoft.com/office/drawing/2014/main" id="{F151619D-99E3-F9A3-C76D-8156B2473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CD7139-E4B8-5208-3BE9-06F88F11A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BA5481-4622-432E-9DB9-730D12EACEA6}" type="slidenum">
              <a:rPr lang="en-GB" smtClean="0"/>
              <a:t>‹#›</a:t>
            </a:fld>
            <a:endParaRPr lang="en-GB"/>
          </a:p>
        </p:txBody>
      </p:sp>
    </p:spTree>
    <p:extLst>
      <p:ext uri="{BB962C8B-B14F-4D97-AF65-F5344CB8AC3E}">
        <p14:creationId xmlns:p14="http://schemas.microsoft.com/office/powerpoint/2010/main" val="428202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77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C890-3217-074C-A77F-56DD5DE01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BA52C-4E13-37C6-1183-885EAD5479E3}"/>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02803D8A-6B78-3278-4E4B-38D6DA32A3AA}"/>
              </a:ext>
            </a:extLst>
          </p:cNvPr>
          <p:cNvSpPr txBox="1"/>
          <p:nvPr/>
        </p:nvSpPr>
        <p:spPr>
          <a:xfrm>
            <a:off x="631767" y="1014153"/>
            <a:ext cx="7007629" cy="584775"/>
          </a:xfrm>
          <a:prstGeom prst="rect">
            <a:avLst/>
          </a:prstGeom>
          <a:noFill/>
        </p:spPr>
        <p:txBody>
          <a:bodyPr wrap="square" rtlCol="0">
            <a:spAutoFit/>
          </a:bodyPr>
          <a:lstStyle/>
          <a:p>
            <a:r>
              <a:rPr lang="en-US" sz="3200" dirty="0"/>
              <a:t>3. Owned</a:t>
            </a:r>
            <a:endParaRPr lang="en-GB" sz="3200" dirty="0"/>
          </a:p>
        </p:txBody>
      </p:sp>
      <p:sp>
        <p:nvSpPr>
          <p:cNvPr id="4" name="TextBox 3">
            <a:extLst>
              <a:ext uri="{FF2B5EF4-FFF2-40B4-BE49-F238E27FC236}">
                <a16:creationId xmlns:a16="http://schemas.microsoft.com/office/drawing/2014/main" id="{2E86DCC7-3EAE-954E-97A7-434776EACD65}"/>
              </a:ext>
            </a:extLst>
          </p:cNvPr>
          <p:cNvSpPr txBox="1"/>
          <p:nvPr/>
        </p:nvSpPr>
        <p:spPr>
          <a:xfrm>
            <a:off x="3125585" y="2269374"/>
            <a:ext cx="8796121" cy="1384995"/>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‘Owned’ words really means ‘owned meanings’.</a:t>
            </a:r>
          </a:p>
          <a:p>
            <a:r>
              <a:rPr lang="en-GB" sz="2800" kern="100" dirty="0">
                <a:ea typeface="SimHei" panose="02010609060101010101" pitchFamily="49" charset="-122"/>
                <a:cs typeface="Times New Roman" panose="02020603050405020304" pitchFamily="18" charset="0"/>
              </a:rPr>
              <a:t>The words themselves are shared with Germanic people.</a:t>
            </a:r>
          </a:p>
        </p:txBody>
      </p:sp>
      <p:pic>
        <p:nvPicPr>
          <p:cNvPr id="6" name="Picture 5" descr="A map of the british isles&#10;&#10;Description automatically generated">
            <a:extLst>
              <a:ext uri="{FF2B5EF4-FFF2-40B4-BE49-F238E27FC236}">
                <a16:creationId xmlns:a16="http://schemas.microsoft.com/office/drawing/2014/main" id="{278C8687-5D33-5A30-FC49-DA476DE7F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886080"/>
            <a:ext cx="2143125" cy="2143125"/>
          </a:xfrm>
          <a:prstGeom prst="rect">
            <a:avLst/>
          </a:prstGeom>
        </p:spPr>
      </p:pic>
      <p:pic>
        <p:nvPicPr>
          <p:cNvPr id="8" name="Picture 7" descr="A group of men in different outfits&#10;&#10;Description automatically generated">
            <a:extLst>
              <a:ext uri="{FF2B5EF4-FFF2-40B4-BE49-F238E27FC236}">
                <a16:creationId xmlns:a16="http://schemas.microsoft.com/office/drawing/2014/main" id="{BD1AF6A2-8E98-15A5-7F4C-506D17110826}"/>
              </a:ext>
            </a:extLst>
          </p:cNvPr>
          <p:cNvPicPr>
            <a:picLocks noChangeAspect="1"/>
          </p:cNvPicPr>
          <p:nvPr/>
        </p:nvPicPr>
        <p:blipFill>
          <a:blip r:embed="rId3">
            <a:extLst>
              <a:ext uri="{28A0092B-C50C-407E-A947-70E740481C1C}">
                <a14:useLocalDpi xmlns:a14="http://schemas.microsoft.com/office/drawing/2010/main" val="0"/>
              </a:ext>
            </a:extLst>
          </a:blip>
          <a:srcRect t="25049"/>
          <a:stretch/>
        </p:blipFill>
        <p:spPr>
          <a:xfrm>
            <a:off x="3532910" y="4029205"/>
            <a:ext cx="4594600" cy="2579476"/>
          </a:xfrm>
          <a:prstGeom prst="rect">
            <a:avLst/>
          </a:prstGeom>
        </p:spPr>
      </p:pic>
    </p:spTree>
    <p:extLst>
      <p:ext uri="{BB962C8B-B14F-4D97-AF65-F5344CB8AC3E}">
        <p14:creationId xmlns:p14="http://schemas.microsoft.com/office/powerpoint/2010/main" val="367918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DB32-A96E-29AF-76D5-F147DCCED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A7EE2-4E8B-D6A6-7ACC-8375DB70E6AF}"/>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CFE57E41-1134-98D9-2114-C15D7AB461B9}"/>
              </a:ext>
            </a:extLst>
          </p:cNvPr>
          <p:cNvSpPr txBox="1"/>
          <p:nvPr/>
        </p:nvSpPr>
        <p:spPr>
          <a:xfrm>
            <a:off x="631767" y="1023930"/>
            <a:ext cx="7007629" cy="584775"/>
          </a:xfrm>
          <a:prstGeom prst="rect">
            <a:avLst/>
          </a:prstGeom>
          <a:noFill/>
        </p:spPr>
        <p:txBody>
          <a:bodyPr wrap="square" rtlCol="0">
            <a:spAutoFit/>
          </a:bodyPr>
          <a:lstStyle/>
          <a:p>
            <a:r>
              <a:rPr lang="en-US" sz="3200" dirty="0"/>
              <a:t>3. Owned:  FAIR </a:t>
            </a:r>
            <a:endParaRPr lang="en-GB" sz="3200" dirty="0"/>
          </a:p>
        </p:txBody>
      </p:sp>
      <p:sp>
        <p:nvSpPr>
          <p:cNvPr id="4" name="TextBox 3">
            <a:extLst>
              <a:ext uri="{FF2B5EF4-FFF2-40B4-BE49-F238E27FC236}">
                <a16:creationId xmlns:a16="http://schemas.microsoft.com/office/drawing/2014/main" id="{10B99E7A-94E9-BD93-B0D0-3C6BD57DAF99}"/>
              </a:ext>
            </a:extLst>
          </p:cNvPr>
          <p:cNvSpPr txBox="1"/>
          <p:nvPr/>
        </p:nvSpPr>
        <p:spPr>
          <a:xfrm>
            <a:off x="573578" y="1704109"/>
            <a:ext cx="10798233" cy="954107"/>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Anglicism: a characteristic feature of English occurring in another language. </a:t>
            </a:r>
            <a:endParaRPr lang="en-GB" dirty="0"/>
          </a:p>
        </p:txBody>
      </p:sp>
      <p:sp>
        <p:nvSpPr>
          <p:cNvPr id="5" name="TextBox 4">
            <a:extLst>
              <a:ext uri="{FF2B5EF4-FFF2-40B4-BE49-F238E27FC236}">
                <a16:creationId xmlns:a16="http://schemas.microsoft.com/office/drawing/2014/main" id="{27150F22-F8D0-B7FD-DD55-CF144E0975B1}"/>
              </a:ext>
            </a:extLst>
          </p:cNvPr>
          <p:cNvSpPr txBox="1"/>
          <p:nvPr/>
        </p:nvSpPr>
        <p:spPr>
          <a:xfrm>
            <a:off x="3374967" y="2763397"/>
            <a:ext cx="8528858" cy="954107"/>
          </a:xfrm>
          <a:prstGeom prst="rect">
            <a:avLst/>
          </a:prstGeom>
          <a:noFill/>
        </p:spPr>
        <p:txBody>
          <a:bodyPr wrap="square" rtlCol="0">
            <a:spAutoFit/>
          </a:bodyPr>
          <a:lstStyle/>
          <a:p>
            <a:r>
              <a:rPr lang="en-US" sz="2800" dirty="0"/>
              <a:t>Tony </a:t>
            </a:r>
            <a:r>
              <a:rPr lang="en-US" sz="2800" dirty="0" err="1"/>
              <a:t>Estanguet</a:t>
            </a:r>
            <a:r>
              <a:rPr lang="en-US" sz="2800" dirty="0"/>
              <a:t> , President of the Paris 2024 </a:t>
            </a:r>
            <a:r>
              <a:rPr lang="en-US" sz="2800" dirty="0" err="1"/>
              <a:t>Organising</a:t>
            </a:r>
            <a:r>
              <a:rPr lang="en-US" sz="2800" dirty="0"/>
              <a:t> Committee </a:t>
            </a:r>
            <a:endParaRPr lang="en-GB" sz="2800" dirty="0"/>
          </a:p>
        </p:txBody>
      </p:sp>
      <p:pic>
        <p:nvPicPr>
          <p:cNvPr id="7" name="Picture 6" descr="A person and person standing next to each other&#10;&#10;Description automatically generated">
            <a:extLst>
              <a:ext uri="{FF2B5EF4-FFF2-40B4-BE49-F238E27FC236}">
                <a16:creationId xmlns:a16="http://schemas.microsoft.com/office/drawing/2014/main" id="{175D23A1-04E9-78DE-D1AC-E44984742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78" y="2781695"/>
            <a:ext cx="2476500" cy="1847850"/>
          </a:xfrm>
          <a:prstGeom prst="rect">
            <a:avLst/>
          </a:prstGeom>
        </p:spPr>
      </p:pic>
      <p:sp>
        <p:nvSpPr>
          <p:cNvPr id="8" name="TextBox 7">
            <a:extLst>
              <a:ext uri="{FF2B5EF4-FFF2-40B4-BE49-F238E27FC236}">
                <a16:creationId xmlns:a16="http://schemas.microsoft.com/office/drawing/2014/main" id="{32C4B252-A200-B5F8-93AC-9D500649370F}"/>
              </a:ext>
            </a:extLst>
          </p:cNvPr>
          <p:cNvSpPr txBox="1"/>
          <p:nvPr/>
        </p:nvSpPr>
        <p:spPr>
          <a:xfrm>
            <a:off x="465512" y="4964554"/>
            <a:ext cx="11163993" cy="954107"/>
          </a:xfrm>
          <a:prstGeom prst="rect">
            <a:avLst/>
          </a:prstGeom>
          <a:noFill/>
        </p:spPr>
        <p:txBody>
          <a:bodyPr wrap="square" rtlCol="0">
            <a:spAutoFit/>
          </a:bodyPr>
          <a:lstStyle/>
          <a:p>
            <a:r>
              <a:rPr lang="en-US" sz="2800" dirty="0"/>
              <a:t>The Olympic Spirit requires:  "la </a:t>
            </a:r>
            <a:r>
              <a:rPr lang="en-US" sz="2800" dirty="0" err="1"/>
              <a:t>compréhension</a:t>
            </a:r>
            <a:r>
              <a:rPr lang="en-US" sz="2800" dirty="0"/>
              <a:t> </a:t>
            </a:r>
            <a:r>
              <a:rPr lang="en-US" sz="2800" dirty="0" err="1"/>
              <a:t>mutuelle</a:t>
            </a:r>
            <a:r>
              <a:rPr lang="en-US" sz="2800" dirty="0"/>
              <a:t> avec un esprit </a:t>
            </a:r>
            <a:r>
              <a:rPr lang="en-US" sz="2800" dirty="0" err="1"/>
              <a:t>d'amitié</a:t>
            </a:r>
            <a:r>
              <a:rPr lang="en-US" sz="2800" dirty="0"/>
              <a:t>, de </a:t>
            </a:r>
            <a:r>
              <a:rPr lang="en-US" sz="2800" dirty="0" err="1"/>
              <a:t>solidarité</a:t>
            </a:r>
            <a:r>
              <a:rPr lang="en-US" sz="2800" dirty="0"/>
              <a:t> et de fair-play".</a:t>
            </a:r>
            <a:endParaRPr lang="en-GB" sz="2800" dirty="0"/>
          </a:p>
        </p:txBody>
      </p:sp>
    </p:spTree>
    <p:extLst>
      <p:ext uri="{BB962C8B-B14F-4D97-AF65-F5344CB8AC3E}">
        <p14:creationId xmlns:p14="http://schemas.microsoft.com/office/powerpoint/2010/main" val="33728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260D2-4C21-AF06-3F69-0FA983B64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2733F-4EEB-44E7-225D-0F01E81E7BE0}"/>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75762153-BA16-605E-A546-8585FDC11B24}"/>
              </a:ext>
            </a:extLst>
          </p:cNvPr>
          <p:cNvSpPr txBox="1"/>
          <p:nvPr/>
        </p:nvSpPr>
        <p:spPr>
          <a:xfrm>
            <a:off x="631767" y="1014153"/>
            <a:ext cx="7007629" cy="584775"/>
          </a:xfrm>
          <a:prstGeom prst="rect">
            <a:avLst/>
          </a:prstGeom>
          <a:noFill/>
        </p:spPr>
        <p:txBody>
          <a:bodyPr wrap="square" rtlCol="0">
            <a:spAutoFit/>
          </a:bodyPr>
          <a:lstStyle/>
          <a:p>
            <a:r>
              <a:rPr lang="en-US" sz="3200" dirty="0"/>
              <a:t>3. Owned    FAIR</a:t>
            </a:r>
            <a:endParaRPr lang="en-GB" sz="3200" dirty="0"/>
          </a:p>
        </p:txBody>
      </p:sp>
      <p:grpSp>
        <p:nvGrpSpPr>
          <p:cNvPr id="13" name="Group 12">
            <a:extLst>
              <a:ext uri="{FF2B5EF4-FFF2-40B4-BE49-F238E27FC236}">
                <a16:creationId xmlns:a16="http://schemas.microsoft.com/office/drawing/2014/main" id="{6384AA18-AF1B-62F4-90F9-83ADA929C016}"/>
              </a:ext>
            </a:extLst>
          </p:cNvPr>
          <p:cNvGrpSpPr/>
          <p:nvPr/>
        </p:nvGrpSpPr>
        <p:grpSpPr>
          <a:xfrm>
            <a:off x="631767" y="1752946"/>
            <a:ext cx="4835929" cy="2628900"/>
            <a:chOff x="631767" y="1752946"/>
            <a:chExt cx="4835929" cy="2628900"/>
          </a:xfrm>
        </p:grpSpPr>
        <p:pic>
          <p:nvPicPr>
            <p:cNvPr id="6" name="Picture 5" descr="A person with dark hair wearing a white shirt&#10;&#10;Description automatically generated">
              <a:extLst>
                <a:ext uri="{FF2B5EF4-FFF2-40B4-BE49-F238E27FC236}">
                  <a16:creationId xmlns:a16="http://schemas.microsoft.com/office/drawing/2014/main" id="{90CC2074-ADAD-1F8B-33AF-9DB5591B8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956376"/>
              <a:ext cx="2857500" cy="1600200"/>
            </a:xfrm>
            <a:prstGeom prst="rect">
              <a:avLst/>
            </a:prstGeom>
          </p:spPr>
        </p:pic>
        <p:pic>
          <p:nvPicPr>
            <p:cNvPr id="8" name="Picture 7" descr="A book cover of a person and person&#10;&#10;Description automatically generated">
              <a:extLst>
                <a:ext uri="{FF2B5EF4-FFF2-40B4-BE49-F238E27FC236}">
                  <a16:creationId xmlns:a16="http://schemas.microsoft.com/office/drawing/2014/main" id="{D150E6C8-AF7A-5B02-A4CE-B09BAF9E1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621" y="1752946"/>
              <a:ext cx="1743075" cy="2628900"/>
            </a:xfrm>
            <a:prstGeom prst="rect">
              <a:avLst/>
            </a:prstGeom>
          </p:spPr>
        </p:pic>
        <p:sp>
          <p:nvSpPr>
            <p:cNvPr id="9" name="TextBox 8">
              <a:extLst>
                <a:ext uri="{FF2B5EF4-FFF2-40B4-BE49-F238E27FC236}">
                  <a16:creationId xmlns:a16="http://schemas.microsoft.com/office/drawing/2014/main" id="{A7DAD3B4-8D63-CB4E-81A8-8E43BF02FF32}"/>
                </a:ext>
              </a:extLst>
            </p:cNvPr>
            <p:cNvSpPr txBox="1"/>
            <p:nvPr/>
          </p:nvSpPr>
          <p:spPr>
            <a:xfrm>
              <a:off x="631767" y="3740727"/>
              <a:ext cx="3100648" cy="523220"/>
            </a:xfrm>
            <a:prstGeom prst="rect">
              <a:avLst/>
            </a:prstGeom>
            <a:noFill/>
          </p:spPr>
          <p:txBody>
            <a:bodyPr wrap="square" rtlCol="0">
              <a:spAutoFit/>
            </a:bodyPr>
            <a:lstStyle/>
            <a:p>
              <a:r>
                <a:rPr lang="en-US" sz="2800" dirty="0"/>
                <a:t>Anna </a:t>
              </a:r>
              <a:r>
                <a:rPr lang="en-US" sz="2800" dirty="0" err="1"/>
                <a:t>Wierzbicka</a:t>
              </a:r>
              <a:endParaRPr lang="en-GB" sz="2800" dirty="0"/>
            </a:p>
          </p:txBody>
        </p:sp>
      </p:grpSp>
      <p:sp>
        <p:nvSpPr>
          <p:cNvPr id="10" name="TextBox 9">
            <a:extLst>
              <a:ext uri="{FF2B5EF4-FFF2-40B4-BE49-F238E27FC236}">
                <a16:creationId xmlns:a16="http://schemas.microsoft.com/office/drawing/2014/main" id="{86CED6DA-FE5D-FC0A-F03A-70054C15B1C6}"/>
              </a:ext>
            </a:extLst>
          </p:cNvPr>
          <p:cNvSpPr txBox="1"/>
          <p:nvPr/>
        </p:nvSpPr>
        <p:spPr>
          <a:xfrm>
            <a:off x="5703050" y="2576945"/>
            <a:ext cx="5918143" cy="523220"/>
          </a:xfrm>
          <a:prstGeom prst="rect">
            <a:avLst/>
          </a:prstGeom>
          <a:noFill/>
        </p:spPr>
        <p:txBody>
          <a:bodyPr wrap="square" rtlCol="0">
            <a:spAutoFit/>
          </a:bodyPr>
          <a:lstStyle/>
          <a:p>
            <a:r>
              <a:rPr lang="en-US" sz="2800" dirty="0"/>
              <a:t>Her daughters used to say ‘To </a:t>
            </a:r>
            <a:r>
              <a:rPr lang="en-US" sz="2800" dirty="0" err="1"/>
              <a:t>nie</a:t>
            </a:r>
            <a:r>
              <a:rPr lang="en-US" sz="2800" dirty="0"/>
              <a:t> fair’</a:t>
            </a:r>
            <a:endParaRPr lang="en-GB" sz="2800" dirty="0"/>
          </a:p>
        </p:txBody>
      </p:sp>
      <p:sp>
        <p:nvSpPr>
          <p:cNvPr id="11" name="TextBox 10">
            <a:extLst>
              <a:ext uri="{FF2B5EF4-FFF2-40B4-BE49-F238E27FC236}">
                <a16:creationId xmlns:a16="http://schemas.microsoft.com/office/drawing/2014/main" id="{95C7D661-6048-07BD-E92A-BC0EA68AD625}"/>
              </a:ext>
            </a:extLst>
          </p:cNvPr>
          <p:cNvSpPr txBox="1"/>
          <p:nvPr/>
        </p:nvSpPr>
        <p:spPr>
          <a:xfrm>
            <a:off x="5703050" y="3266902"/>
            <a:ext cx="6328236" cy="954107"/>
          </a:xfrm>
          <a:prstGeom prst="rect">
            <a:avLst/>
          </a:prstGeom>
          <a:noFill/>
        </p:spPr>
        <p:txBody>
          <a:bodyPr wrap="square" rtlCol="0">
            <a:spAutoFit/>
          </a:bodyPr>
          <a:lstStyle/>
          <a:p>
            <a:r>
              <a:rPr lang="en-US" sz="2800" dirty="0"/>
              <a:t>You can’t translate ‘fair’. It is essentially English</a:t>
            </a:r>
            <a:r>
              <a:rPr lang="en-US" dirty="0"/>
              <a:t>.</a:t>
            </a:r>
            <a:endParaRPr lang="en-GB" dirty="0"/>
          </a:p>
        </p:txBody>
      </p:sp>
      <p:sp>
        <p:nvSpPr>
          <p:cNvPr id="12" name="TextBox 11">
            <a:extLst>
              <a:ext uri="{FF2B5EF4-FFF2-40B4-BE49-F238E27FC236}">
                <a16:creationId xmlns:a16="http://schemas.microsoft.com/office/drawing/2014/main" id="{3800C45A-F496-89A5-916B-5466A79E67E3}"/>
              </a:ext>
            </a:extLst>
          </p:cNvPr>
          <p:cNvSpPr txBox="1"/>
          <p:nvPr/>
        </p:nvSpPr>
        <p:spPr>
          <a:xfrm>
            <a:off x="1537855" y="4860699"/>
            <a:ext cx="10382596" cy="523220"/>
          </a:xfrm>
          <a:prstGeom prst="rect">
            <a:avLst/>
          </a:prstGeom>
          <a:noFill/>
        </p:spPr>
        <p:txBody>
          <a:bodyPr wrap="square" rtlCol="0">
            <a:spAutoFit/>
          </a:bodyPr>
          <a:lstStyle/>
          <a:p>
            <a:r>
              <a:rPr lang="en-US" sz="2800" dirty="0"/>
              <a:t>But you CAN translate “It’s not fair” -  Italian children say ‘Non vale’</a:t>
            </a:r>
            <a:endParaRPr lang="en-GB" sz="2800" dirty="0"/>
          </a:p>
        </p:txBody>
      </p:sp>
    </p:spTree>
    <p:extLst>
      <p:ext uri="{BB962C8B-B14F-4D97-AF65-F5344CB8AC3E}">
        <p14:creationId xmlns:p14="http://schemas.microsoft.com/office/powerpoint/2010/main" val="36621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DDA9-EDB3-EAAA-820B-01C7ECF09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0ACA9-088B-90F0-9B0F-07980D23CFE2}"/>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EF8CA55B-AFD5-7C9F-2BCF-EFC0C558820C}"/>
              </a:ext>
            </a:extLst>
          </p:cNvPr>
          <p:cNvSpPr txBox="1"/>
          <p:nvPr/>
        </p:nvSpPr>
        <p:spPr>
          <a:xfrm>
            <a:off x="631767" y="1014153"/>
            <a:ext cx="7007629" cy="584775"/>
          </a:xfrm>
          <a:prstGeom prst="rect">
            <a:avLst/>
          </a:prstGeom>
          <a:noFill/>
        </p:spPr>
        <p:txBody>
          <a:bodyPr wrap="square" rtlCol="0">
            <a:spAutoFit/>
          </a:bodyPr>
          <a:lstStyle/>
          <a:p>
            <a:r>
              <a:rPr lang="en-US" sz="3200" dirty="0"/>
              <a:t>3. Owned    FAIR SHARE</a:t>
            </a:r>
            <a:endParaRPr lang="en-GB" sz="3200" dirty="0"/>
          </a:p>
        </p:txBody>
      </p:sp>
      <p:sp>
        <p:nvSpPr>
          <p:cNvPr id="4" name="TextBox 3">
            <a:extLst>
              <a:ext uri="{FF2B5EF4-FFF2-40B4-BE49-F238E27FC236}">
                <a16:creationId xmlns:a16="http://schemas.microsoft.com/office/drawing/2014/main" id="{7D22685F-A307-145F-85DF-FE5859F67936}"/>
              </a:ext>
            </a:extLst>
          </p:cNvPr>
          <p:cNvSpPr txBox="1"/>
          <p:nvPr/>
        </p:nvSpPr>
        <p:spPr>
          <a:xfrm>
            <a:off x="631767" y="1712422"/>
            <a:ext cx="10631978" cy="2523768"/>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People in Sweden, Norway, Denmark and Iceland share ‘fair’ with us.  ‘</a:t>
            </a:r>
            <a:r>
              <a:rPr lang="en-GB" sz="2800" kern="100" dirty="0" err="1">
                <a:effectLst/>
                <a:ea typeface="SimHei" panose="02010609060101010101" pitchFamily="49" charset="-122"/>
                <a:cs typeface="Times New Roman" panose="02020603050405020304" pitchFamily="18" charset="0"/>
              </a:rPr>
              <a:t>Fager’or</a:t>
            </a:r>
            <a:r>
              <a:rPr lang="en-GB" sz="2800" kern="100" dirty="0">
                <a:effectLst/>
                <a:ea typeface="SimHei" panose="02010609060101010101" pitchFamily="49" charset="-122"/>
                <a:cs typeface="Times New Roman" panose="02020603050405020304" pitchFamily="18" charset="0"/>
              </a:rPr>
              <a:t>  ‘</a:t>
            </a:r>
            <a:r>
              <a:rPr lang="en-GB" sz="2800" kern="100" dirty="0" err="1">
                <a:ea typeface="SimHei" panose="02010609060101010101" pitchFamily="49" charset="-122"/>
                <a:cs typeface="Times New Roman" panose="02020603050405020304" pitchFamily="18" charset="0"/>
              </a:rPr>
              <a:t>F</a:t>
            </a:r>
            <a:r>
              <a:rPr lang="en-GB" sz="2800" kern="100" dirty="0" err="1">
                <a:effectLst/>
                <a:ea typeface="SimHei" panose="02010609060101010101" pitchFamily="49" charset="-122"/>
                <a:cs typeface="Times New Roman" panose="02020603050405020304" pitchFamily="18" charset="0"/>
              </a:rPr>
              <a:t>agur</a:t>
            </a:r>
            <a:r>
              <a:rPr lang="en-GB" sz="2800" kern="100" dirty="0">
                <a:effectLst/>
                <a:ea typeface="SimHei" panose="02010609060101010101" pitchFamily="49" charset="-122"/>
                <a:cs typeface="Times New Roman" panose="02020603050405020304" pitchFamily="18" charset="0"/>
              </a:rPr>
              <a:t>’ </a:t>
            </a:r>
          </a:p>
          <a:p>
            <a:endParaRPr lang="en-GB" sz="2800" kern="100" dirty="0">
              <a:ea typeface="SimHei" panose="02010609060101010101" pitchFamily="49" charset="-122"/>
              <a:cs typeface="Times New Roman" panose="02020603050405020304" pitchFamily="18" charset="0"/>
            </a:endParaRPr>
          </a:p>
          <a:p>
            <a:r>
              <a:rPr lang="en-GB" sz="2800" kern="100" dirty="0">
                <a:effectLst/>
                <a:ea typeface="SimHei" panose="02010609060101010101" pitchFamily="49" charset="-122"/>
                <a:cs typeface="Times New Roman" panose="02020603050405020304" pitchFamily="18" charset="0"/>
              </a:rPr>
              <a:t>= Beautiful’ </a:t>
            </a:r>
          </a:p>
          <a:p>
            <a:r>
              <a:rPr lang="en-GB" sz="2800" kern="100" dirty="0">
                <a:ea typeface="SimHei" panose="02010609060101010101" pitchFamily="49" charset="-122"/>
                <a:cs typeface="Times New Roman" panose="02020603050405020304" pitchFamily="18" charset="0"/>
              </a:rPr>
              <a:t>= G</a:t>
            </a:r>
            <a:r>
              <a:rPr lang="en-GB" sz="2800" kern="100" dirty="0">
                <a:effectLst/>
                <a:ea typeface="SimHei" panose="02010609060101010101" pitchFamily="49" charset="-122"/>
                <a:cs typeface="Times New Roman" panose="02020603050405020304" pitchFamily="18" charset="0"/>
              </a:rPr>
              <a:t>ood (Weather)  </a:t>
            </a:r>
          </a:p>
          <a:p>
            <a:endParaRPr lang="en-GB" dirty="0"/>
          </a:p>
        </p:txBody>
      </p:sp>
    </p:spTree>
    <p:extLst>
      <p:ext uri="{BB962C8B-B14F-4D97-AF65-F5344CB8AC3E}">
        <p14:creationId xmlns:p14="http://schemas.microsoft.com/office/powerpoint/2010/main" val="41728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9EAB-157F-C30C-4539-773C4418E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5FD05-153E-71C7-C81A-E8DF194355CD}"/>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DFE92A6A-692D-BF66-7795-D9DC63DD745C}"/>
              </a:ext>
            </a:extLst>
          </p:cNvPr>
          <p:cNvSpPr txBox="1"/>
          <p:nvPr/>
        </p:nvSpPr>
        <p:spPr>
          <a:xfrm>
            <a:off x="631767" y="1014153"/>
            <a:ext cx="7007629" cy="584775"/>
          </a:xfrm>
          <a:prstGeom prst="rect">
            <a:avLst/>
          </a:prstGeom>
          <a:noFill/>
        </p:spPr>
        <p:txBody>
          <a:bodyPr wrap="square" rtlCol="0">
            <a:spAutoFit/>
          </a:bodyPr>
          <a:lstStyle/>
          <a:p>
            <a:r>
              <a:rPr lang="en-US" sz="3200" dirty="0"/>
              <a:t>3. Owned    FAIR SHARE</a:t>
            </a:r>
            <a:endParaRPr lang="en-GB" sz="3200" dirty="0"/>
          </a:p>
        </p:txBody>
      </p:sp>
      <p:sp>
        <p:nvSpPr>
          <p:cNvPr id="5" name="TextBox 4">
            <a:extLst>
              <a:ext uri="{FF2B5EF4-FFF2-40B4-BE49-F238E27FC236}">
                <a16:creationId xmlns:a16="http://schemas.microsoft.com/office/drawing/2014/main" id="{04DF2F94-04E5-391B-550C-8D44AF24830F}"/>
              </a:ext>
            </a:extLst>
          </p:cNvPr>
          <p:cNvSpPr txBox="1"/>
          <p:nvPr/>
        </p:nvSpPr>
        <p:spPr>
          <a:xfrm>
            <a:off x="706582" y="1862051"/>
            <a:ext cx="10041774" cy="523220"/>
          </a:xfrm>
          <a:prstGeom prst="rect">
            <a:avLst/>
          </a:prstGeom>
          <a:noFill/>
        </p:spPr>
        <p:txBody>
          <a:bodyPr wrap="square" rtlCol="0">
            <a:spAutoFit/>
          </a:bodyPr>
          <a:lstStyle/>
          <a:p>
            <a:r>
              <a:rPr lang="en-US" sz="2800" dirty="0"/>
              <a:t>By Extension</a:t>
            </a:r>
            <a:endParaRPr lang="en-GB" sz="2800" dirty="0"/>
          </a:p>
        </p:txBody>
      </p:sp>
      <p:sp>
        <p:nvSpPr>
          <p:cNvPr id="7" name="TextBox 6">
            <a:extLst>
              <a:ext uri="{FF2B5EF4-FFF2-40B4-BE49-F238E27FC236}">
                <a16:creationId xmlns:a16="http://schemas.microsoft.com/office/drawing/2014/main" id="{8FC7B4E0-3F01-6456-CB35-904FCF0AEF7E}"/>
              </a:ext>
            </a:extLst>
          </p:cNvPr>
          <p:cNvSpPr txBox="1"/>
          <p:nvPr/>
        </p:nvSpPr>
        <p:spPr>
          <a:xfrm>
            <a:off x="706582" y="2610196"/>
            <a:ext cx="10249593" cy="1384995"/>
          </a:xfrm>
          <a:prstGeom prst="rect">
            <a:avLst/>
          </a:prstGeom>
          <a:noFill/>
        </p:spPr>
        <p:txBody>
          <a:bodyPr wrap="square" rtlCol="0">
            <a:spAutoFit/>
          </a:bodyPr>
          <a:lstStyle/>
          <a:p>
            <a:r>
              <a:rPr lang="en-GB" sz="2800" kern="100" dirty="0">
                <a:ea typeface="SimHei" panose="02010609060101010101" pitchFamily="49" charset="-122"/>
                <a:cs typeface="Times New Roman" panose="02020603050405020304" pitchFamily="18" charset="0"/>
              </a:rPr>
              <a:t>From weather to....</a:t>
            </a:r>
          </a:p>
          <a:p>
            <a:endParaRPr lang="en-GB" sz="2800" kern="100" dirty="0">
              <a:effectLst/>
              <a:ea typeface="SimHei" panose="02010609060101010101" pitchFamily="49" charset="-122"/>
              <a:cs typeface="Times New Roman" panose="02020603050405020304" pitchFamily="18" charset="0"/>
            </a:endParaRPr>
          </a:p>
          <a:p>
            <a:r>
              <a:rPr lang="en-GB" sz="2800" kern="100" dirty="0">
                <a:ea typeface="SimHei" panose="02010609060101010101" pitchFamily="49" charset="-122"/>
                <a:cs typeface="Times New Roman" panose="02020603050405020304" pitchFamily="18" charset="0"/>
              </a:rPr>
              <a:t>Chance                  </a:t>
            </a:r>
            <a:r>
              <a:rPr lang="en-GB" sz="2800" kern="100" dirty="0">
                <a:effectLst/>
                <a:ea typeface="SimHei" panose="02010609060101010101" pitchFamily="49" charset="-122"/>
                <a:cs typeface="Times New Roman" panose="02020603050405020304" pitchFamily="18" charset="0"/>
              </a:rPr>
              <a:t>'there's a fair chance that….’ </a:t>
            </a:r>
            <a:endParaRPr lang="en-GB" dirty="0"/>
          </a:p>
        </p:txBody>
      </p:sp>
      <p:sp>
        <p:nvSpPr>
          <p:cNvPr id="14" name="TextBox 13">
            <a:extLst>
              <a:ext uri="{FF2B5EF4-FFF2-40B4-BE49-F238E27FC236}">
                <a16:creationId xmlns:a16="http://schemas.microsoft.com/office/drawing/2014/main" id="{EC4D1978-63B8-1FD3-A3D3-BDC31A2416D7}"/>
              </a:ext>
            </a:extLst>
          </p:cNvPr>
          <p:cNvSpPr txBox="1"/>
          <p:nvPr/>
        </p:nvSpPr>
        <p:spPr>
          <a:xfrm>
            <a:off x="706582" y="4149564"/>
            <a:ext cx="8919556" cy="523220"/>
          </a:xfrm>
          <a:prstGeom prst="rect">
            <a:avLst/>
          </a:prstGeom>
          <a:noFill/>
        </p:spPr>
        <p:txBody>
          <a:bodyPr wrap="square" rtlCol="0">
            <a:spAutoFit/>
          </a:bodyPr>
          <a:lstStyle/>
          <a:p>
            <a:r>
              <a:rPr lang="en-GB" sz="2800" kern="100" dirty="0">
                <a:ea typeface="SimHei" panose="02010609060101010101" pitchFamily="49" charset="-122"/>
                <a:cs typeface="Times New Roman" panose="02020603050405020304" pitchFamily="18" charset="0"/>
              </a:rPr>
              <a:t>A</a:t>
            </a:r>
            <a:r>
              <a:rPr lang="en-GB" sz="2800" kern="100" dirty="0">
                <a:effectLst/>
                <a:ea typeface="SimHei" panose="02010609060101010101" pitchFamily="49" charset="-122"/>
                <a:cs typeface="Times New Roman" panose="02020603050405020304" pitchFamily="18" charset="0"/>
              </a:rPr>
              <a:t> discussion point       'that's a fair point’</a:t>
            </a:r>
            <a:endParaRPr lang="en-GB" sz="2800" dirty="0"/>
          </a:p>
        </p:txBody>
      </p:sp>
      <p:sp>
        <p:nvSpPr>
          <p:cNvPr id="15" name="TextBox 14">
            <a:extLst>
              <a:ext uri="{FF2B5EF4-FFF2-40B4-BE49-F238E27FC236}">
                <a16:creationId xmlns:a16="http://schemas.microsoft.com/office/drawing/2014/main" id="{77C895B9-7844-1A18-0027-C3CEF9A3705B}"/>
              </a:ext>
            </a:extLst>
          </p:cNvPr>
          <p:cNvSpPr txBox="1"/>
          <p:nvPr/>
        </p:nvSpPr>
        <p:spPr>
          <a:xfrm>
            <a:off x="706582" y="4846320"/>
            <a:ext cx="10316094" cy="954107"/>
          </a:xfrm>
          <a:prstGeom prst="rect">
            <a:avLst/>
          </a:prstGeom>
          <a:noFill/>
        </p:spPr>
        <p:txBody>
          <a:bodyPr wrap="square" rtlCol="0">
            <a:spAutoFit/>
          </a:bodyPr>
          <a:lstStyle/>
          <a:p>
            <a:r>
              <a:rPr lang="en-US" sz="2800" dirty="0"/>
              <a:t>A well-executed arrest of an old-fashioned criminal by an old-fashioned police officer                    'it's a fair cop'</a:t>
            </a:r>
            <a:endParaRPr lang="en-GB" sz="2800" dirty="0"/>
          </a:p>
        </p:txBody>
      </p:sp>
    </p:spTree>
    <p:extLst>
      <p:ext uri="{BB962C8B-B14F-4D97-AF65-F5344CB8AC3E}">
        <p14:creationId xmlns:p14="http://schemas.microsoft.com/office/powerpoint/2010/main" val="23691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B339-8B10-91B4-BC4E-6C33E9751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8CE3D-E73A-541B-455D-2CA06C661536}"/>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B217403C-7866-2E75-345D-5840A35FFFF1}"/>
              </a:ext>
            </a:extLst>
          </p:cNvPr>
          <p:cNvSpPr txBox="1"/>
          <p:nvPr/>
        </p:nvSpPr>
        <p:spPr>
          <a:xfrm>
            <a:off x="631767" y="1014153"/>
            <a:ext cx="7007629" cy="584775"/>
          </a:xfrm>
          <a:prstGeom prst="rect">
            <a:avLst/>
          </a:prstGeom>
          <a:noFill/>
        </p:spPr>
        <p:txBody>
          <a:bodyPr wrap="square" rtlCol="0">
            <a:spAutoFit/>
          </a:bodyPr>
          <a:lstStyle/>
          <a:p>
            <a:r>
              <a:rPr lang="en-US" sz="3200" dirty="0"/>
              <a:t>3. Owned    FAIR</a:t>
            </a:r>
            <a:endParaRPr lang="en-GB" sz="3200" dirty="0"/>
          </a:p>
        </p:txBody>
      </p:sp>
      <p:sp>
        <p:nvSpPr>
          <p:cNvPr id="4" name="TextBox 3">
            <a:extLst>
              <a:ext uri="{FF2B5EF4-FFF2-40B4-BE49-F238E27FC236}">
                <a16:creationId xmlns:a16="http://schemas.microsoft.com/office/drawing/2014/main" id="{EF95D597-CB24-DFA4-3DAC-073AA9516047}"/>
              </a:ext>
            </a:extLst>
          </p:cNvPr>
          <p:cNvSpPr txBox="1"/>
          <p:nvPr/>
        </p:nvSpPr>
        <p:spPr>
          <a:xfrm>
            <a:off x="631767" y="1886989"/>
            <a:ext cx="4937760" cy="523220"/>
          </a:xfrm>
          <a:prstGeom prst="rect">
            <a:avLst/>
          </a:prstGeom>
          <a:noFill/>
        </p:spPr>
        <p:txBody>
          <a:bodyPr wrap="square" rtlCol="0">
            <a:spAutoFit/>
          </a:bodyPr>
          <a:lstStyle/>
          <a:p>
            <a:r>
              <a:rPr lang="en-US" sz="2800" dirty="0"/>
              <a:t>Extension or Misuse?</a:t>
            </a:r>
            <a:endParaRPr lang="en-GB" sz="2800" dirty="0"/>
          </a:p>
        </p:txBody>
      </p:sp>
      <p:grpSp>
        <p:nvGrpSpPr>
          <p:cNvPr id="12" name="Group 11">
            <a:extLst>
              <a:ext uri="{FF2B5EF4-FFF2-40B4-BE49-F238E27FC236}">
                <a16:creationId xmlns:a16="http://schemas.microsoft.com/office/drawing/2014/main" id="{26528E92-8436-7487-8837-C31F2B7966A5}"/>
              </a:ext>
            </a:extLst>
          </p:cNvPr>
          <p:cNvGrpSpPr/>
          <p:nvPr/>
        </p:nvGrpSpPr>
        <p:grpSpPr>
          <a:xfrm>
            <a:off x="631767" y="2462235"/>
            <a:ext cx="10764029" cy="1838302"/>
            <a:chOff x="631767" y="2462235"/>
            <a:chExt cx="10764029" cy="1838302"/>
          </a:xfrm>
        </p:grpSpPr>
        <p:pic>
          <p:nvPicPr>
            <p:cNvPr id="6" name="Picture 5" descr="A person with a beard&#10;&#10;Description automatically generated">
              <a:extLst>
                <a:ext uri="{FF2B5EF4-FFF2-40B4-BE49-F238E27FC236}">
                  <a16:creationId xmlns:a16="http://schemas.microsoft.com/office/drawing/2014/main" id="{B2C5BC5B-17CC-74D0-582B-ADE38BC57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421" y="2462235"/>
              <a:ext cx="2619375" cy="1743075"/>
            </a:xfrm>
            <a:prstGeom prst="rect">
              <a:avLst/>
            </a:prstGeom>
          </p:spPr>
        </p:pic>
        <p:pic>
          <p:nvPicPr>
            <p:cNvPr id="8" name="Picture 7" descr="A person with her arms crossed&#10;&#10;Description automatically generated">
              <a:extLst>
                <a:ext uri="{FF2B5EF4-FFF2-40B4-BE49-F238E27FC236}">
                  <a16:creationId xmlns:a16="http://schemas.microsoft.com/office/drawing/2014/main" id="{2245CF44-B1AC-24BB-FF28-E9068A1C2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67" y="2557462"/>
              <a:ext cx="2619375" cy="1743075"/>
            </a:xfrm>
            <a:prstGeom prst="rect">
              <a:avLst/>
            </a:prstGeom>
          </p:spPr>
        </p:pic>
        <p:sp>
          <p:nvSpPr>
            <p:cNvPr id="10" name="TextBox 9">
              <a:extLst>
                <a:ext uri="{FF2B5EF4-FFF2-40B4-BE49-F238E27FC236}">
                  <a16:creationId xmlns:a16="http://schemas.microsoft.com/office/drawing/2014/main" id="{F8A054AF-61F4-8C1B-8292-B4B41C84D574}"/>
                </a:ext>
              </a:extLst>
            </p:cNvPr>
            <p:cNvSpPr txBox="1"/>
            <p:nvPr/>
          </p:nvSpPr>
          <p:spPr>
            <a:xfrm>
              <a:off x="3383281" y="2856720"/>
              <a:ext cx="5557580" cy="954107"/>
            </a:xfrm>
            <a:prstGeom prst="rect">
              <a:avLst/>
            </a:prstGeom>
            <a:noFill/>
          </p:spPr>
          <p:txBody>
            <a:bodyPr wrap="square" rtlCol="0">
              <a:spAutoFit/>
            </a:bodyPr>
            <a:lstStyle/>
            <a:p>
              <a:r>
                <a:rPr lang="en-US" sz="2800" dirty="0"/>
                <a:t>“Of course the REAL meaning of ‘literally’, ‘disinterested’, ‘decimate’ </a:t>
              </a:r>
              <a:endParaRPr lang="en-GB" sz="2800" dirty="0"/>
            </a:p>
          </p:txBody>
        </p:sp>
      </p:grpSp>
      <p:sp>
        <p:nvSpPr>
          <p:cNvPr id="11" name="TextBox 10">
            <a:extLst>
              <a:ext uri="{FF2B5EF4-FFF2-40B4-BE49-F238E27FC236}">
                <a16:creationId xmlns:a16="http://schemas.microsoft.com/office/drawing/2014/main" id="{272B4B7D-DB6E-A528-C4E8-BB85B3C4F4FB}"/>
              </a:ext>
            </a:extLst>
          </p:cNvPr>
          <p:cNvSpPr txBox="1"/>
          <p:nvPr/>
        </p:nvSpPr>
        <p:spPr>
          <a:xfrm>
            <a:off x="565265" y="4779818"/>
            <a:ext cx="10956175" cy="1384995"/>
          </a:xfrm>
          <a:prstGeom prst="rect">
            <a:avLst/>
          </a:prstGeom>
          <a:noFill/>
        </p:spPr>
        <p:txBody>
          <a:bodyPr wrap="square" rtlCol="0">
            <a:spAutoFit/>
          </a:bodyPr>
          <a:lstStyle/>
          <a:p>
            <a:r>
              <a:rPr lang="en-US" sz="2800" dirty="0"/>
              <a:t>The </a:t>
            </a:r>
            <a:r>
              <a:rPr lang="en-GB" sz="2800" dirty="0">
                <a:effectLst/>
                <a:ea typeface="SimHei" panose="02010609060101010101" pitchFamily="49" charset="-122"/>
                <a:cs typeface="Times New Roman" panose="02020603050405020304" pitchFamily="18" charset="0"/>
              </a:rPr>
              <a:t>real meaning of ‘fair is ‘beautiful’, ‘fair weather’ and all that. </a:t>
            </a:r>
          </a:p>
          <a:p>
            <a:r>
              <a:rPr lang="en-GB" sz="2800" dirty="0">
                <a:ea typeface="SimHei" panose="02010609060101010101" pitchFamily="49" charset="-122"/>
                <a:cs typeface="Times New Roman" panose="02020603050405020304" pitchFamily="18" charset="0"/>
              </a:rPr>
              <a:t>T</a:t>
            </a:r>
            <a:r>
              <a:rPr lang="en-GB" sz="2800" dirty="0">
                <a:effectLst/>
                <a:ea typeface="SimHei" panose="02010609060101010101" pitchFamily="49" charset="-122"/>
                <a:cs typeface="Times New Roman" panose="02020603050405020304" pitchFamily="18" charset="0"/>
              </a:rPr>
              <a:t>he youth of today (c1380) are using it to mean just and equitable. For goodness sake! What is the world coming to….</a:t>
            </a:r>
            <a:endParaRPr lang="en-GB" sz="2800" dirty="0"/>
          </a:p>
        </p:txBody>
      </p:sp>
    </p:spTree>
    <p:extLst>
      <p:ext uri="{BB962C8B-B14F-4D97-AF65-F5344CB8AC3E}">
        <p14:creationId xmlns:p14="http://schemas.microsoft.com/office/powerpoint/2010/main" val="38111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4C498-D4E2-2002-964D-1BAAE49D7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44F5D-EF62-DB59-DE67-231AD3C7D480}"/>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FD54E051-2339-8B25-DC5A-4F9A913142C6}"/>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A3F772B5-7D9A-D8DD-9C4C-A557F2ECBA8A}"/>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C184FFE4-0F84-CD84-402F-4F7EAAAAB1F0}"/>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666B0318-53F8-7F8F-31F9-BFEB6A8071CB}"/>
              </a:ext>
            </a:extLst>
          </p:cNvPr>
          <p:cNvSpPr txBox="1"/>
          <p:nvPr/>
        </p:nvSpPr>
        <p:spPr>
          <a:xfrm>
            <a:off x="481099" y="2844225"/>
            <a:ext cx="7007629" cy="584775"/>
          </a:xfrm>
          <a:prstGeom prst="rect">
            <a:avLst/>
          </a:prstGeom>
          <a:noFill/>
        </p:spPr>
        <p:txBody>
          <a:bodyPr wrap="square" rtlCol="0">
            <a:spAutoFit/>
          </a:bodyPr>
          <a:lstStyle/>
          <a:p>
            <a:r>
              <a:rPr lang="en-US" sz="3200" dirty="0">
                <a:solidFill>
                  <a:srgbClr val="FF0000"/>
                </a:solidFill>
              </a:rPr>
              <a:t>4. Borrowed I – Latin I</a:t>
            </a:r>
            <a:endParaRPr lang="en-GB" sz="3200" dirty="0">
              <a:solidFill>
                <a:srgbClr val="FF0000"/>
              </a:solidFill>
            </a:endParaRPr>
          </a:p>
        </p:txBody>
      </p:sp>
      <p:sp>
        <p:nvSpPr>
          <p:cNvPr id="17" name="TextBox 16">
            <a:extLst>
              <a:ext uri="{FF2B5EF4-FFF2-40B4-BE49-F238E27FC236}">
                <a16:creationId xmlns:a16="http://schemas.microsoft.com/office/drawing/2014/main" id="{62ED5327-6FC1-6C1A-89A6-44DD7FD36BD2}"/>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F9BC1D79-1A64-34FA-1D2B-581A9147B1B7}"/>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39C8EBDF-BDBA-FB0A-DFB4-60282AA95A99}"/>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FB538F56-C0C8-D413-3000-55B5C2D6FBA5}"/>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E969A697-01CD-A550-FFB6-11C0D5E4136E}"/>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C0230E64-0058-6DC5-6EC3-35EDC9D141DB}"/>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24842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AA92-F95F-47FF-8514-95C9E95D3C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DC1B1-D892-E532-E7C1-F763878F46F0}"/>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51F8FF91-DF3A-1F3D-5F58-C5E6CA718B8B}"/>
              </a:ext>
            </a:extLst>
          </p:cNvPr>
          <p:cNvSpPr txBox="1"/>
          <p:nvPr/>
        </p:nvSpPr>
        <p:spPr>
          <a:xfrm>
            <a:off x="631767" y="1014153"/>
            <a:ext cx="7007629" cy="584775"/>
          </a:xfrm>
          <a:prstGeom prst="rect">
            <a:avLst/>
          </a:prstGeom>
          <a:noFill/>
        </p:spPr>
        <p:txBody>
          <a:bodyPr wrap="square" rtlCol="0">
            <a:spAutoFit/>
          </a:bodyPr>
          <a:lstStyle/>
          <a:p>
            <a:r>
              <a:rPr lang="en-US" sz="3200" dirty="0"/>
              <a:t>4. Borrowed I – Latin I</a:t>
            </a:r>
            <a:endParaRPr lang="en-GB" sz="3200" dirty="0"/>
          </a:p>
        </p:txBody>
      </p:sp>
      <p:pic>
        <p:nvPicPr>
          <p:cNvPr id="5" name="Picture 4" descr="A painting of a person holding a house&#10;&#10;Description automatically generated">
            <a:extLst>
              <a:ext uri="{FF2B5EF4-FFF2-40B4-BE49-F238E27FC236}">
                <a16:creationId xmlns:a16="http://schemas.microsoft.com/office/drawing/2014/main" id="{89ECED8D-0F4F-8345-B1F9-B0E83EC7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956376"/>
            <a:ext cx="2428875" cy="1885950"/>
          </a:xfrm>
          <a:prstGeom prst="rect">
            <a:avLst/>
          </a:prstGeom>
        </p:spPr>
      </p:pic>
      <p:sp>
        <p:nvSpPr>
          <p:cNvPr id="6" name="TextBox 5">
            <a:extLst>
              <a:ext uri="{FF2B5EF4-FFF2-40B4-BE49-F238E27FC236}">
                <a16:creationId xmlns:a16="http://schemas.microsoft.com/office/drawing/2014/main" id="{008FEC7D-DE96-16EC-F6BA-D51A8DEDC85A}"/>
              </a:ext>
            </a:extLst>
          </p:cNvPr>
          <p:cNvSpPr txBox="1"/>
          <p:nvPr/>
        </p:nvSpPr>
        <p:spPr>
          <a:xfrm>
            <a:off x="3740727" y="1956376"/>
            <a:ext cx="7115695" cy="523220"/>
          </a:xfrm>
          <a:prstGeom prst="rect">
            <a:avLst/>
          </a:prstGeom>
          <a:noFill/>
        </p:spPr>
        <p:txBody>
          <a:bodyPr wrap="square" rtlCol="0">
            <a:spAutoFit/>
          </a:bodyPr>
          <a:lstStyle/>
          <a:p>
            <a:r>
              <a:rPr lang="en-US" sz="2800" dirty="0"/>
              <a:t>Seventh century monks</a:t>
            </a:r>
            <a:endParaRPr lang="en-GB" sz="2800" dirty="0"/>
          </a:p>
        </p:txBody>
      </p:sp>
      <p:sp>
        <p:nvSpPr>
          <p:cNvPr id="7" name="TextBox 6">
            <a:extLst>
              <a:ext uri="{FF2B5EF4-FFF2-40B4-BE49-F238E27FC236}">
                <a16:creationId xmlns:a16="http://schemas.microsoft.com/office/drawing/2014/main" id="{F0B35AA7-0C42-F394-2254-09C54980FA75}"/>
              </a:ext>
            </a:extLst>
          </p:cNvPr>
          <p:cNvSpPr txBox="1"/>
          <p:nvPr/>
        </p:nvSpPr>
        <p:spPr>
          <a:xfrm>
            <a:off x="3740727" y="2776451"/>
            <a:ext cx="6217920" cy="523220"/>
          </a:xfrm>
          <a:prstGeom prst="rect">
            <a:avLst/>
          </a:prstGeom>
          <a:noFill/>
        </p:spPr>
        <p:txBody>
          <a:bodyPr wrap="square" rtlCol="0">
            <a:spAutoFit/>
          </a:bodyPr>
          <a:lstStyle/>
          <a:p>
            <a:r>
              <a:rPr lang="en-US" sz="2800" dirty="0"/>
              <a:t>New people, new things</a:t>
            </a:r>
            <a:endParaRPr lang="en-GB" sz="2800" dirty="0"/>
          </a:p>
        </p:txBody>
      </p:sp>
      <p:sp>
        <p:nvSpPr>
          <p:cNvPr id="8" name="TextBox 7">
            <a:extLst>
              <a:ext uri="{FF2B5EF4-FFF2-40B4-BE49-F238E27FC236}">
                <a16:creationId xmlns:a16="http://schemas.microsoft.com/office/drawing/2014/main" id="{F824F1FB-3176-78FC-C15E-A6292235CAA6}"/>
              </a:ext>
            </a:extLst>
          </p:cNvPr>
          <p:cNvSpPr txBox="1"/>
          <p:nvPr/>
        </p:nvSpPr>
        <p:spPr>
          <a:xfrm>
            <a:off x="631767" y="4156364"/>
            <a:ext cx="9966960"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Bishop    (</a:t>
            </a:r>
            <a:r>
              <a:rPr lang="en-GB" sz="2800" kern="100" dirty="0" err="1">
                <a:effectLst/>
                <a:ea typeface="SimHei" panose="02010609060101010101" pitchFamily="49" charset="-122"/>
                <a:cs typeface="Times New Roman" panose="02020603050405020304" pitchFamily="18" charset="0"/>
              </a:rPr>
              <a:t>biscop</a:t>
            </a:r>
            <a:r>
              <a:rPr lang="en-GB" sz="2800" kern="100" dirty="0">
                <a:ea typeface="SimHei" panose="02010609060101010101" pitchFamily="49" charset="-122"/>
                <a:cs typeface="Times New Roman" panose="02020603050405020304" pitchFamily="18" charset="0"/>
              </a:rPr>
              <a:t>)      &lt;    </a:t>
            </a:r>
            <a:r>
              <a:rPr lang="en-GB" sz="2800" kern="100" dirty="0">
                <a:effectLst/>
                <a:ea typeface="SimHei" panose="02010609060101010101" pitchFamily="49" charset="-122"/>
                <a:cs typeface="Times New Roman" panose="02020603050405020304" pitchFamily="18" charset="0"/>
              </a:rPr>
              <a:t>episcopus</a:t>
            </a:r>
            <a:endParaRPr lang="en-GB" dirty="0"/>
          </a:p>
        </p:txBody>
      </p:sp>
      <p:sp>
        <p:nvSpPr>
          <p:cNvPr id="9" name="TextBox 8">
            <a:extLst>
              <a:ext uri="{FF2B5EF4-FFF2-40B4-BE49-F238E27FC236}">
                <a16:creationId xmlns:a16="http://schemas.microsoft.com/office/drawing/2014/main" id="{69614D63-7152-9D9D-0F8F-82ACBCACD389}"/>
              </a:ext>
            </a:extLst>
          </p:cNvPr>
          <p:cNvSpPr txBox="1"/>
          <p:nvPr/>
        </p:nvSpPr>
        <p:spPr>
          <a:xfrm>
            <a:off x="631767" y="5044864"/>
            <a:ext cx="9966960"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Carpet /Tapestry       </a:t>
            </a:r>
            <a:r>
              <a:rPr lang="en-GB" sz="2800" kern="100" dirty="0" err="1">
                <a:effectLst/>
                <a:ea typeface="SimHei" panose="02010609060101010101" pitchFamily="49" charset="-122"/>
                <a:cs typeface="Times New Roman" panose="02020603050405020304" pitchFamily="18" charset="0"/>
              </a:rPr>
              <a:t>teped</a:t>
            </a:r>
            <a:r>
              <a:rPr lang="en-GB" sz="2800" kern="100" dirty="0">
                <a:effectLst/>
                <a:ea typeface="SimHei" panose="02010609060101010101" pitchFamily="49" charset="-122"/>
                <a:cs typeface="Times New Roman" panose="02020603050405020304" pitchFamily="18" charset="0"/>
              </a:rPr>
              <a:t>   &lt;  tapetum</a:t>
            </a:r>
            <a:endParaRPr lang="en-GB" sz="2800" dirty="0"/>
          </a:p>
        </p:txBody>
      </p:sp>
    </p:spTree>
    <p:extLst>
      <p:ext uri="{BB962C8B-B14F-4D97-AF65-F5344CB8AC3E}">
        <p14:creationId xmlns:p14="http://schemas.microsoft.com/office/powerpoint/2010/main" val="22623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E74F-B476-1177-24B0-0098EF016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9FF42-334E-AE0F-D054-16A5A73F9E0A}"/>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780B3FDA-1507-F9EB-45FC-BD88C43F2C97}"/>
              </a:ext>
            </a:extLst>
          </p:cNvPr>
          <p:cNvSpPr txBox="1"/>
          <p:nvPr/>
        </p:nvSpPr>
        <p:spPr>
          <a:xfrm>
            <a:off x="631767" y="1014153"/>
            <a:ext cx="7007629" cy="584775"/>
          </a:xfrm>
          <a:prstGeom prst="rect">
            <a:avLst/>
          </a:prstGeom>
          <a:noFill/>
        </p:spPr>
        <p:txBody>
          <a:bodyPr wrap="square" rtlCol="0">
            <a:spAutoFit/>
          </a:bodyPr>
          <a:lstStyle/>
          <a:p>
            <a:r>
              <a:rPr lang="en-US" sz="3200" dirty="0"/>
              <a:t>4. Borrowed I – Latin I</a:t>
            </a:r>
            <a:endParaRPr lang="en-GB" sz="3200" dirty="0"/>
          </a:p>
        </p:txBody>
      </p:sp>
      <p:grpSp>
        <p:nvGrpSpPr>
          <p:cNvPr id="14" name="Group 13">
            <a:extLst>
              <a:ext uri="{FF2B5EF4-FFF2-40B4-BE49-F238E27FC236}">
                <a16:creationId xmlns:a16="http://schemas.microsoft.com/office/drawing/2014/main" id="{3F312F27-7CEB-BDA0-42C4-AC541DF5F797}"/>
              </a:ext>
            </a:extLst>
          </p:cNvPr>
          <p:cNvGrpSpPr/>
          <p:nvPr/>
        </p:nvGrpSpPr>
        <p:grpSpPr>
          <a:xfrm>
            <a:off x="631767" y="1956376"/>
            <a:ext cx="10224655" cy="1885950"/>
            <a:chOff x="631767" y="1956376"/>
            <a:chExt cx="10224655" cy="1885950"/>
          </a:xfrm>
        </p:grpSpPr>
        <p:pic>
          <p:nvPicPr>
            <p:cNvPr id="5" name="Picture 4" descr="A painting of a person holding a house&#10;&#10;Description automatically generated">
              <a:extLst>
                <a:ext uri="{FF2B5EF4-FFF2-40B4-BE49-F238E27FC236}">
                  <a16:creationId xmlns:a16="http://schemas.microsoft.com/office/drawing/2014/main" id="{93D3E73B-AEF2-ADC9-83AD-6461519A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956376"/>
              <a:ext cx="2428875" cy="1885950"/>
            </a:xfrm>
            <a:prstGeom prst="rect">
              <a:avLst/>
            </a:prstGeom>
          </p:spPr>
        </p:pic>
        <p:sp>
          <p:nvSpPr>
            <p:cNvPr id="6" name="TextBox 5">
              <a:extLst>
                <a:ext uri="{FF2B5EF4-FFF2-40B4-BE49-F238E27FC236}">
                  <a16:creationId xmlns:a16="http://schemas.microsoft.com/office/drawing/2014/main" id="{CF03812E-B725-A533-FCF4-00B336CA2583}"/>
                </a:ext>
              </a:extLst>
            </p:cNvPr>
            <p:cNvSpPr txBox="1"/>
            <p:nvPr/>
          </p:nvSpPr>
          <p:spPr>
            <a:xfrm>
              <a:off x="3740727" y="1956376"/>
              <a:ext cx="7115695" cy="523220"/>
            </a:xfrm>
            <a:prstGeom prst="rect">
              <a:avLst/>
            </a:prstGeom>
            <a:noFill/>
          </p:spPr>
          <p:txBody>
            <a:bodyPr wrap="square" rtlCol="0">
              <a:spAutoFit/>
            </a:bodyPr>
            <a:lstStyle/>
            <a:p>
              <a:r>
                <a:rPr lang="en-US" sz="2800" dirty="0"/>
                <a:t>Seventh century monks</a:t>
              </a:r>
              <a:endParaRPr lang="en-GB" sz="2800" dirty="0"/>
            </a:p>
          </p:txBody>
        </p:sp>
      </p:grpSp>
      <p:sp>
        <p:nvSpPr>
          <p:cNvPr id="11" name="TextBox 10">
            <a:extLst>
              <a:ext uri="{FF2B5EF4-FFF2-40B4-BE49-F238E27FC236}">
                <a16:creationId xmlns:a16="http://schemas.microsoft.com/office/drawing/2014/main" id="{4D51E5EB-4F4E-3C09-6B59-B33945025B4B}"/>
              </a:ext>
            </a:extLst>
          </p:cNvPr>
          <p:cNvSpPr txBox="1"/>
          <p:nvPr/>
        </p:nvSpPr>
        <p:spPr>
          <a:xfrm>
            <a:off x="631767" y="4322618"/>
            <a:ext cx="9368444" cy="954107"/>
          </a:xfrm>
          <a:prstGeom prst="rect">
            <a:avLst/>
          </a:prstGeom>
          <a:noFill/>
        </p:spPr>
        <p:txBody>
          <a:bodyPr wrap="square" rtlCol="0">
            <a:spAutoFit/>
          </a:bodyPr>
          <a:lstStyle/>
          <a:p>
            <a:r>
              <a:rPr lang="en-GB" sz="2800" dirty="0">
                <a:ea typeface="SimHei" panose="02010609060101010101" pitchFamily="49" charset="-122"/>
                <a:cs typeface="Times New Roman" panose="02020603050405020304" pitchFamily="18" charset="0"/>
              </a:rPr>
              <a:t>S</a:t>
            </a:r>
            <a:r>
              <a:rPr lang="en-GB" sz="2800" dirty="0">
                <a:effectLst/>
                <a:ea typeface="SimHei" panose="02010609060101010101" pitchFamily="49" charset="-122"/>
                <a:cs typeface="Times New Roman" panose="02020603050405020304" pitchFamily="18" charset="0"/>
              </a:rPr>
              <a:t>poon</a:t>
            </a:r>
            <a:r>
              <a:rPr lang="en-GB" sz="2800" dirty="0">
                <a:ea typeface="SimHei" panose="02010609060101010101" pitchFamily="49" charset="-122"/>
                <a:cs typeface="Times New Roman" panose="02020603050405020304" pitchFamily="18" charset="0"/>
              </a:rPr>
              <a:t>  (or </a:t>
            </a:r>
            <a:r>
              <a:rPr lang="en-GB" sz="2800" dirty="0" err="1">
                <a:ea typeface="SimHei" panose="02010609060101010101" pitchFamily="49" charset="-122"/>
                <a:cs typeface="Times New Roman" panose="02020603050405020304" pitchFamily="18" charset="0"/>
              </a:rPr>
              <a:t>spon</a:t>
            </a:r>
            <a:r>
              <a:rPr lang="en-GB" sz="2800" dirty="0">
                <a:ea typeface="SimHei" panose="02010609060101010101" pitchFamily="49" charset="-122"/>
                <a:cs typeface="Times New Roman" panose="02020603050405020304" pitchFamily="18" charset="0"/>
              </a:rPr>
              <a:t>)   &gt;   </a:t>
            </a:r>
            <a:r>
              <a:rPr lang="en-GB" sz="2800" dirty="0" err="1">
                <a:effectLst/>
                <a:ea typeface="SimHei" panose="02010609060101010101" pitchFamily="49" charset="-122"/>
                <a:cs typeface="Times New Roman" panose="02020603050405020304" pitchFamily="18" charset="0"/>
              </a:rPr>
              <a:t>culcer</a:t>
            </a:r>
            <a:r>
              <a:rPr lang="en-GB" sz="2800" dirty="0">
                <a:ea typeface="SimHei" panose="02010609060101010101" pitchFamily="49" charset="-122"/>
                <a:cs typeface="Times New Roman" panose="02020603050405020304" pitchFamily="18" charset="0"/>
              </a:rPr>
              <a:t>  &lt;  </a:t>
            </a:r>
            <a:r>
              <a:rPr lang="en-GB" sz="2800" dirty="0" err="1">
                <a:effectLst/>
                <a:ea typeface="SimHei" panose="02010609060101010101" pitchFamily="49" charset="-122"/>
                <a:cs typeface="Times New Roman" panose="02020603050405020304" pitchFamily="18" charset="0"/>
              </a:rPr>
              <a:t>coclearium</a:t>
            </a:r>
            <a:r>
              <a:rPr lang="en-GB" sz="2800" dirty="0">
                <a:ea typeface="SimHei" panose="02010609060101010101" pitchFamily="49" charset="-122"/>
                <a:cs typeface="Times New Roman" panose="02020603050405020304" pitchFamily="18" charset="0"/>
              </a:rPr>
              <a:t> </a:t>
            </a:r>
          </a:p>
          <a:p>
            <a:r>
              <a:rPr lang="en-GB" sz="2800" dirty="0" err="1">
                <a:effectLst/>
                <a:ea typeface="SimHei" panose="02010609060101010101" pitchFamily="49" charset="-122"/>
                <a:cs typeface="Times New Roman" panose="02020603050405020304" pitchFamily="18" charset="0"/>
              </a:rPr>
              <a:t>Gafol</a:t>
            </a:r>
            <a:r>
              <a:rPr lang="en-GB" sz="2800" dirty="0">
                <a:effectLst/>
                <a:ea typeface="SimHei" panose="02010609060101010101" pitchFamily="49" charset="-122"/>
                <a:cs typeface="Times New Roman" panose="02020603050405020304" pitchFamily="18" charset="0"/>
              </a:rPr>
              <a:t>  </a:t>
            </a:r>
            <a:r>
              <a:rPr lang="en-GB" sz="2800" dirty="0">
                <a:ea typeface="SimHei" panose="02010609060101010101" pitchFamily="49" charset="-122"/>
                <a:cs typeface="Times New Roman" panose="02020603050405020304" pitchFamily="18" charset="0"/>
              </a:rPr>
              <a:t> &gt;   </a:t>
            </a:r>
            <a:r>
              <a:rPr lang="en-GB" sz="2800" dirty="0" err="1">
                <a:ea typeface="SimHei" panose="02010609060101010101" pitchFamily="49" charset="-122"/>
                <a:cs typeface="Times New Roman" panose="02020603050405020304" pitchFamily="18" charset="0"/>
              </a:rPr>
              <a:t>forc</a:t>
            </a:r>
            <a:r>
              <a:rPr lang="en-GB" sz="2800" dirty="0">
                <a:ea typeface="SimHei" panose="02010609060101010101" pitchFamily="49" charset="-122"/>
                <a:cs typeface="Times New Roman" panose="02020603050405020304" pitchFamily="18" charset="0"/>
              </a:rPr>
              <a:t>(a)    &lt;   </a:t>
            </a:r>
            <a:r>
              <a:rPr lang="en-GB" sz="2800" dirty="0" err="1">
                <a:ea typeface="SimHei" panose="02010609060101010101" pitchFamily="49" charset="-122"/>
                <a:cs typeface="Times New Roman" panose="02020603050405020304" pitchFamily="18" charset="0"/>
              </a:rPr>
              <a:t>furca</a:t>
            </a:r>
            <a:r>
              <a:rPr lang="en-GB" sz="2800" dirty="0">
                <a:ea typeface="SimHei" panose="02010609060101010101" pitchFamily="49" charset="-122"/>
                <a:cs typeface="Times New Roman" panose="02020603050405020304" pitchFamily="18" charset="0"/>
              </a:rPr>
              <a:t> </a:t>
            </a:r>
            <a:endParaRPr lang="en-GB" sz="2800" dirty="0"/>
          </a:p>
        </p:txBody>
      </p:sp>
      <p:sp>
        <p:nvSpPr>
          <p:cNvPr id="15" name="TextBox 14">
            <a:extLst>
              <a:ext uri="{FF2B5EF4-FFF2-40B4-BE49-F238E27FC236}">
                <a16:creationId xmlns:a16="http://schemas.microsoft.com/office/drawing/2014/main" id="{BF82C4CC-453F-2B52-A08C-F26D6FA12715}"/>
              </a:ext>
            </a:extLst>
          </p:cNvPr>
          <p:cNvSpPr txBox="1"/>
          <p:nvPr/>
        </p:nvSpPr>
        <p:spPr>
          <a:xfrm>
            <a:off x="3740727" y="2776451"/>
            <a:ext cx="6542117" cy="954107"/>
          </a:xfrm>
          <a:prstGeom prst="rect">
            <a:avLst/>
          </a:prstGeom>
          <a:noFill/>
        </p:spPr>
        <p:txBody>
          <a:bodyPr wrap="square" rtlCol="0">
            <a:spAutoFit/>
          </a:bodyPr>
          <a:lstStyle/>
          <a:p>
            <a:r>
              <a:rPr lang="en-US" sz="2800" dirty="0"/>
              <a:t>More fashionable words for familiar things</a:t>
            </a:r>
            <a:endParaRPr lang="en-GB" sz="2800" dirty="0"/>
          </a:p>
        </p:txBody>
      </p:sp>
    </p:spTree>
    <p:extLst>
      <p:ext uri="{BB962C8B-B14F-4D97-AF65-F5344CB8AC3E}">
        <p14:creationId xmlns:p14="http://schemas.microsoft.com/office/powerpoint/2010/main" val="19043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01526-D211-D1EF-E76B-A1C9423E4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B9901-F5DB-F940-A230-578B1838656F}"/>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5A8DC423-F8B9-D45E-7828-A2BFC5902F5E}"/>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980E3C96-4065-7BD7-5C2B-51A43DD1EC3E}"/>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7476752B-9643-E8CD-3FB1-D4279386F99B}"/>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70ADD665-0205-4077-0673-A42017BE506F}"/>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6D72BE72-50D5-1496-13CE-0F4443D158D9}"/>
              </a:ext>
            </a:extLst>
          </p:cNvPr>
          <p:cNvSpPr txBox="1"/>
          <p:nvPr/>
        </p:nvSpPr>
        <p:spPr>
          <a:xfrm>
            <a:off x="481099" y="3429000"/>
            <a:ext cx="7007629" cy="584775"/>
          </a:xfrm>
          <a:prstGeom prst="rect">
            <a:avLst/>
          </a:prstGeom>
          <a:noFill/>
        </p:spPr>
        <p:txBody>
          <a:bodyPr wrap="square" rtlCol="0">
            <a:spAutoFit/>
          </a:bodyPr>
          <a:lstStyle/>
          <a:p>
            <a:r>
              <a:rPr lang="en-US" sz="3200" dirty="0">
                <a:solidFill>
                  <a:srgbClr val="FF0000"/>
                </a:solidFill>
              </a:rPr>
              <a:t>5. Borrowed 2 – French (Really??)</a:t>
            </a:r>
            <a:endParaRPr lang="en-GB" sz="3200" dirty="0">
              <a:solidFill>
                <a:srgbClr val="FF0000"/>
              </a:solidFill>
            </a:endParaRPr>
          </a:p>
        </p:txBody>
      </p:sp>
      <p:sp>
        <p:nvSpPr>
          <p:cNvPr id="18" name="TextBox 17">
            <a:extLst>
              <a:ext uri="{FF2B5EF4-FFF2-40B4-BE49-F238E27FC236}">
                <a16:creationId xmlns:a16="http://schemas.microsoft.com/office/drawing/2014/main" id="{917FFA84-2605-F8B1-2AD0-7B86AE827C81}"/>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D7DA1CD0-3936-51E1-0390-7E6A0E992A1F}"/>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E2BA6E42-378C-5437-0279-CE410A0F06C0}"/>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E228ADD3-E876-C723-C90A-70048B24A6BB}"/>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7915EF62-A47C-CEBF-588F-6785A8D4A793}"/>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237829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BCDD-B120-4EC9-4E53-A26A22F9BB80}"/>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9DC37897-B800-4BFE-FECB-F6E141336428}"/>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0A61EF5E-70BB-9BC2-48E3-89541085E985}"/>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9E7319D8-9C56-CDB6-3D2C-F2A3664BE29E}"/>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C80FF0F2-B9A8-DE57-FF65-E7190F7043AC}"/>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58EFE74D-9186-8AD9-2457-8626D7629732}"/>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DD4F79F4-F7C6-379D-24CE-935639C0BD7D}"/>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2EDC126C-896F-CE15-00C4-032499186872}"/>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83F22359-7A64-3F96-8F1B-F8E28D8FD8D1}"/>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63652BB4-9958-EFC6-C98F-26A01E2BA92F}"/>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44E56040-7856-7A78-A42C-B5A397225065}"/>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269236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7A74-0192-16A5-000C-1FC458264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D0024-4532-825C-657F-CB6364FDE730}"/>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EBB86336-F57C-3BB3-6D0C-076F102798E0}"/>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4" name="TextBox 3">
            <a:extLst>
              <a:ext uri="{FF2B5EF4-FFF2-40B4-BE49-F238E27FC236}">
                <a16:creationId xmlns:a16="http://schemas.microsoft.com/office/drawing/2014/main" id="{F209E562-6813-2143-1555-156E6911456E}"/>
              </a:ext>
            </a:extLst>
          </p:cNvPr>
          <p:cNvSpPr txBox="1"/>
          <p:nvPr/>
        </p:nvSpPr>
        <p:spPr>
          <a:xfrm>
            <a:off x="631767" y="2144683"/>
            <a:ext cx="10540538" cy="954107"/>
          </a:xfrm>
          <a:prstGeom prst="rect">
            <a:avLst/>
          </a:prstGeom>
          <a:noFill/>
        </p:spPr>
        <p:txBody>
          <a:bodyPr wrap="square" rtlCol="0">
            <a:spAutoFit/>
          </a:bodyPr>
          <a:lstStyle/>
          <a:p>
            <a:r>
              <a:rPr lang="en-US" sz="2800" dirty="0"/>
              <a:t>OED : words from French are ‘borrowed’ </a:t>
            </a:r>
          </a:p>
          <a:p>
            <a:r>
              <a:rPr lang="en-US" sz="2800" dirty="0"/>
              <a:t>e.g. ‘passage’, on loan since the 12th century</a:t>
            </a:r>
            <a:endParaRPr lang="en-GB" sz="2800" dirty="0"/>
          </a:p>
        </p:txBody>
      </p:sp>
    </p:spTree>
    <p:extLst>
      <p:ext uri="{BB962C8B-B14F-4D97-AF65-F5344CB8AC3E}">
        <p14:creationId xmlns:p14="http://schemas.microsoft.com/office/powerpoint/2010/main" val="34914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D6EC-62F7-1EDF-DBC7-717471037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BDDEF-822F-061E-AEB2-6B858A716796}"/>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4C51C2E1-FA2D-C6A0-3D5D-83E93A0B3C4F}"/>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pic>
        <p:nvPicPr>
          <p:cNvPr id="5" name="Picture 4" descr="A map of the middle ages&#10;&#10;Description automatically generated">
            <a:extLst>
              <a:ext uri="{FF2B5EF4-FFF2-40B4-BE49-F238E27FC236}">
                <a16:creationId xmlns:a16="http://schemas.microsoft.com/office/drawing/2014/main" id="{C3523373-2BAD-5F23-A3E4-016F726A3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2615306"/>
            <a:ext cx="4264429" cy="4064534"/>
          </a:xfrm>
          <a:prstGeom prst="rect">
            <a:avLst/>
          </a:prstGeom>
        </p:spPr>
      </p:pic>
      <p:pic>
        <p:nvPicPr>
          <p:cNvPr id="6" name="Picture 5" descr="A map of france with red lines&#10;&#10;Description automatically generated">
            <a:extLst>
              <a:ext uri="{FF2B5EF4-FFF2-40B4-BE49-F238E27FC236}">
                <a16:creationId xmlns:a16="http://schemas.microsoft.com/office/drawing/2014/main" id="{DB59FE3D-0A4C-E266-914D-24C8CF8EE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497" y="2650408"/>
            <a:ext cx="4523914" cy="3989270"/>
          </a:xfrm>
          <a:prstGeom prst="rect">
            <a:avLst/>
          </a:prstGeom>
        </p:spPr>
      </p:pic>
      <p:sp>
        <p:nvSpPr>
          <p:cNvPr id="7" name="TextBox 6">
            <a:extLst>
              <a:ext uri="{FF2B5EF4-FFF2-40B4-BE49-F238E27FC236}">
                <a16:creationId xmlns:a16="http://schemas.microsoft.com/office/drawing/2014/main" id="{DFF21305-58AB-CE54-F265-CE5A6FA56BB8}"/>
              </a:ext>
            </a:extLst>
          </p:cNvPr>
          <p:cNvSpPr txBox="1"/>
          <p:nvPr/>
        </p:nvSpPr>
        <p:spPr>
          <a:xfrm>
            <a:off x="731520" y="1662545"/>
            <a:ext cx="9809018" cy="954107"/>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1066.  Normans (Northmen/</a:t>
            </a:r>
            <a:r>
              <a:rPr lang="en-GB" sz="2800" kern="100" dirty="0" err="1">
                <a:effectLst/>
                <a:ea typeface="SimHei" panose="02010609060101010101" pitchFamily="49" charset="-122"/>
                <a:cs typeface="Times New Roman" panose="02020603050405020304" pitchFamily="18" charset="0"/>
              </a:rPr>
              <a:t>Normen</a:t>
            </a:r>
            <a:r>
              <a:rPr lang="en-GB" sz="2800" kern="100" dirty="0">
                <a:effectLst/>
                <a:ea typeface="SimHei" panose="02010609060101010101" pitchFamily="49" charset="-122"/>
                <a:cs typeface="Times New Roman" panose="02020603050405020304" pitchFamily="18" charset="0"/>
              </a:rPr>
              <a:t>) - a hybrid lot:  Franco-Gallic Neustrian and Scandinavian. </a:t>
            </a:r>
            <a:endParaRPr lang="en-GB" sz="2800" dirty="0"/>
          </a:p>
        </p:txBody>
      </p:sp>
    </p:spTree>
    <p:extLst>
      <p:ext uri="{BB962C8B-B14F-4D97-AF65-F5344CB8AC3E}">
        <p14:creationId xmlns:p14="http://schemas.microsoft.com/office/powerpoint/2010/main" val="37068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2EF18-0F52-8DBC-FBD8-82D95F2FC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C4F77-DCC8-FDB5-5C21-268094174897}"/>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A3E555E3-6616-4699-785F-17703D5D6ECF}"/>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grpSp>
        <p:nvGrpSpPr>
          <p:cNvPr id="11" name="Group 10">
            <a:extLst>
              <a:ext uri="{FF2B5EF4-FFF2-40B4-BE49-F238E27FC236}">
                <a16:creationId xmlns:a16="http://schemas.microsoft.com/office/drawing/2014/main" id="{5C4A309B-67D5-69CA-06D9-86AFE4B80B8D}"/>
              </a:ext>
            </a:extLst>
          </p:cNvPr>
          <p:cNvGrpSpPr/>
          <p:nvPr/>
        </p:nvGrpSpPr>
        <p:grpSpPr>
          <a:xfrm>
            <a:off x="450510" y="1944135"/>
            <a:ext cx="10746733" cy="3657143"/>
            <a:chOff x="450510" y="1944135"/>
            <a:chExt cx="10746733" cy="3657143"/>
          </a:xfrm>
        </p:grpSpPr>
        <p:sp>
          <p:nvSpPr>
            <p:cNvPr id="4" name="TextBox 3">
              <a:extLst>
                <a:ext uri="{FF2B5EF4-FFF2-40B4-BE49-F238E27FC236}">
                  <a16:creationId xmlns:a16="http://schemas.microsoft.com/office/drawing/2014/main" id="{F1BA5913-BDA5-1CC9-5D2E-7D03B38F1A66}"/>
                </a:ext>
              </a:extLst>
            </p:cNvPr>
            <p:cNvSpPr txBox="1"/>
            <p:nvPr/>
          </p:nvSpPr>
          <p:spPr>
            <a:xfrm>
              <a:off x="4497185" y="2028305"/>
              <a:ext cx="6700058" cy="954107"/>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Posh Normans’ language   -  influenced by the language of the Ile de France =  French</a:t>
              </a:r>
              <a:endParaRPr lang="en-GB" sz="2800" dirty="0"/>
            </a:p>
          </p:txBody>
        </p:sp>
        <p:pic>
          <p:nvPicPr>
            <p:cNvPr id="8" name="Picture 7" descr="A map of france with different colored areas&#10;&#10;Description automatically generated">
              <a:extLst>
                <a:ext uri="{FF2B5EF4-FFF2-40B4-BE49-F238E27FC236}">
                  <a16:creationId xmlns:a16="http://schemas.microsoft.com/office/drawing/2014/main" id="{27A624B6-99A5-8F1C-8C10-F5A1BEE79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10" y="1944135"/>
              <a:ext cx="3809524" cy="3657143"/>
            </a:xfrm>
            <a:prstGeom prst="rect">
              <a:avLst/>
            </a:prstGeom>
          </p:spPr>
        </p:pic>
      </p:grpSp>
      <p:sp>
        <p:nvSpPr>
          <p:cNvPr id="9" name="TextBox 8">
            <a:extLst>
              <a:ext uri="{FF2B5EF4-FFF2-40B4-BE49-F238E27FC236}">
                <a16:creationId xmlns:a16="http://schemas.microsoft.com/office/drawing/2014/main" id="{545CE266-AB0B-5D2D-8BDB-7187E2347409}"/>
              </a:ext>
            </a:extLst>
          </p:cNvPr>
          <p:cNvSpPr txBox="1"/>
          <p:nvPr/>
        </p:nvSpPr>
        <p:spPr>
          <a:xfrm>
            <a:off x="4588625" y="3429000"/>
            <a:ext cx="6700058"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But were they any good at it?</a:t>
            </a:r>
          </a:p>
        </p:txBody>
      </p:sp>
      <p:sp>
        <p:nvSpPr>
          <p:cNvPr id="10" name="TextBox 9">
            <a:extLst>
              <a:ext uri="{FF2B5EF4-FFF2-40B4-BE49-F238E27FC236}">
                <a16:creationId xmlns:a16="http://schemas.microsoft.com/office/drawing/2014/main" id="{9B0C0732-8927-A7EE-0D94-4CD01EC4DCD4}"/>
              </a:ext>
            </a:extLst>
          </p:cNvPr>
          <p:cNvSpPr txBox="1"/>
          <p:nvPr/>
        </p:nvSpPr>
        <p:spPr>
          <a:xfrm>
            <a:off x="4588625" y="4131425"/>
            <a:ext cx="6425739" cy="954107"/>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We know about those who could write – </a:t>
            </a:r>
            <a:r>
              <a:rPr lang="en-GB" sz="2800" kern="100" dirty="0">
                <a:ea typeface="SimHei" panose="02010609060101010101" pitchFamily="49" charset="-122"/>
                <a:cs typeface="Times New Roman" panose="02020603050405020304" pitchFamily="18" charset="0"/>
              </a:rPr>
              <a:t>Anglo-French</a:t>
            </a:r>
          </a:p>
        </p:txBody>
      </p:sp>
    </p:spTree>
    <p:extLst>
      <p:ext uri="{BB962C8B-B14F-4D97-AF65-F5344CB8AC3E}">
        <p14:creationId xmlns:p14="http://schemas.microsoft.com/office/powerpoint/2010/main" val="168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8D52E-D1F2-7C9F-06D7-BBBFE897C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18C62-1F23-D746-D379-E82E0B9DF0F5}"/>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CCB7946E-9711-387B-0781-A264A6514D47}"/>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4" name="TextBox 3">
            <a:extLst>
              <a:ext uri="{FF2B5EF4-FFF2-40B4-BE49-F238E27FC236}">
                <a16:creationId xmlns:a16="http://schemas.microsoft.com/office/drawing/2014/main" id="{1593805A-2FFF-79B6-D73C-C2D486C3BB0F}"/>
              </a:ext>
            </a:extLst>
          </p:cNvPr>
          <p:cNvSpPr txBox="1"/>
          <p:nvPr/>
        </p:nvSpPr>
        <p:spPr>
          <a:xfrm>
            <a:off x="631767" y="1845425"/>
            <a:ext cx="6026727" cy="523220"/>
          </a:xfrm>
          <a:prstGeom prst="rect">
            <a:avLst/>
          </a:prstGeom>
          <a:noFill/>
        </p:spPr>
        <p:txBody>
          <a:bodyPr wrap="square" rtlCol="0">
            <a:spAutoFit/>
          </a:bodyPr>
          <a:lstStyle/>
          <a:p>
            <a:r>
              <a:rPr lang="en-US" sz="2800" dirty="0"/>
              <a:t>POC/POCK     POCS/POCKS/POX</a:t>
            </a:r>
            <a:endParaRPr lang="en-GB" sz="2800" dirty="0"/>
          </a:p>
        </p:txBody>
      </p:sp>
      <p:sp>
        <p:nvSpPr>
          <p:cNvPr id="5" name="TextBox 4">
            <a:extLst>
              <a:ext uri="{FF2B5EF4-FFF2-40B4-BE49-F238E27FC236}">
                <a16:creationId xmlns:a16="http://schemas.microsoft.com/office/drawing/2014/main" id="{BA000160-2B3D-5026-9D48-82779EE96F99}"/>
              </a:ext>
            </a:extLst>
          </p:cNvPr>
          <p:cNvSpPr txBox="1"/>
          <p:nvPr/>
        </p:nvSpPr>
        <p:spPr>
          <a:xfrm>
            <a:off x="631767" y="2676698"/>
            <a:ext cx="6500553" cy="523220"/>
          </a:xfrm>
          <a:prstGeom prst="rect">
            <a:avLst/>
          </a:prstGeom>
          <a:noFill/>
        </p:spPr>
        <p:txBody>
          <a:bodyPr wrap="square" rtlCol="0">
            <a:spAutoFit/>
          </a:bodyPr>
          <a:lstStyle/>
          <a:p>
            <a:r>
              <a:rPr lang="en-US" sz="2800" dirty="0"/>
              <a:t>POKE  (PIG IN A .....)  POKY     POCHE</a:t>
            </a:r>
            <a:endParaRPr lang="en-GB" sz="2800" dirty="0"/>
          </a:p>
        </p:txBody>
      </p:sp>
      <p:sp>
        <p:nvSpPr>
          <p:cNvPr id="6" name="TextBox 5">
            <a:extLst>
              <a:ext uri="{FF2B5EF4-FFF2-40B4-BE49-F238E27FC236}">
                <a16:creationId xmlns:a16="http://schemas.microsoft.com/office/drawing/2014/main" id="{BAC06FBD-36E0-40E6-9223-DB441F26B4C1}"/>
              </a:ext>
            </a:extLst>
          </p:cNvPr>
          <p:cNvSpPr txBox="1"/>
          <p:nvPr/>
        </p:nvSpPr>
        <p:spPr>
          <a:xfrm>
            <a:off x="631767" y="3396473"/>
            <a:ext cx="6916189" cy="523220"/>
          </a:xfrm>
          <a:prstGeom prst="rect">
            <a:avLst/>
          </a:prstGeom>
          <a:noFill/>
        </p:spPr>
        <p:txBody>
          <a:bodyPr wrap="square" rtlCol="0">
            <a:spAutoFit/>
          </a:bodyPr>
          <a:lstStyle/>
          <a:p>
            <a:r>
              <a:rPr lang="en-US" sz="2800" dirty="0"/>
              <a:t>POUCH    POACH   EMPOCHER   EN POCHE</a:t>
            </a:r>
            <a:endParaRPr lang="en-GB" sz="2800" dirty="0"/>
          </a:p>
        </p:txBody>
      </p:sp>
      <p:sp>
        <p:nvSpPr>
          <p:cNvPr id="7" name="TextBox 6">
            <a:extLst>
              <a:ext uri="{FF2B5EF4-FFF2-40B4-BE49-F238E27FC236}">
                <a16:creationId xmlns:a16="http://schemas.microsoft.com/office/drawing/2014/main" id="{6D9DB489-BEBD-7B24-4699-9E66DA408BDE}"/>
              </a:ext>
            </a:extLst>
          </p:cNvPr>
          <p:cNvSpPr txBox="1"/>
          <p:nvPr/>
        </p:nvSpPr>
        <p:spPr>
          <a:xfrm>
            <a:off x="631767" y="4089862"/>
            <a:ext cx="7132320" cy="523220"/>
          </a:xfrm>
          <a:prstGeom prst="rect">
            <a:avLst/>
          </a:prstGeom>
          <a:noFill/>
        </p:spPr>
        <p:txBody>
          <a:bodyPr wrap="square" rtlCol="0">
            <a:spAutoFit/>
          </a:bodyPr>
          <a:lstStyle/>
          <a:p>
            <a:r>
              <a:rPr lang="en-US" sz="2800" dirty="0"/>
              <a:t>POCHETTE     POCKET</a:t>
            </a:r>
            <a:endParaRPr lang="en-GB" sz="2800" dirty="0"/>
          </a:p>
        </p:txBody>
      </p:sp>
    </p:spTree>
    <p:extLst>
      <p:ext uri="{BB962C8B-B14F-4D97-AF65-F5344CB8AC3E}">
        <p14:creationId xmlns:p14="http://schemas.microsoft.com/office/powerpoint/2010/main" val="12354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B4390-D1F4-3B8B-98E0-CA03564D2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45E57-E714-EC84-3EBD-30F1F1801800}"/>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ADF2E8A6-5A51-EFB7-F0B0-1E0D8063D56A}"/>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4" name="TextBox 3">
            <a:extLst>
              <a:ext uri="{FF2B5EF4-FFF2-40B4-BE49-F238E27FC236}">
                <a16:creationId xmlns:a16="http://schemas.microsoft.com/office/drawing/2014/main" id="{765BAE92-888B-01DE-F4B9-6A00AB80C2CC}"/>
              </a:ext>
            </a:extLst>
          </p:cNvPr>
          <p:cNvSpPr txBox="1"/>
          <p:nvPr/>
        </p:nvSpPr>
        <p:spPr>
          <a:xfrm>
            <a:off x="457200" y="1928553"/>
            <a:ext cx="5286895" cy="523220"/>
          </a:xfrm>
          <a:prstGeom prst="rect">
            <a:avLst/>
          </a:prstGeom>
          <a:noFill/>
        </p:spPr>
        <p:txBody>
          <a:bodyPr wrap="square" rtlCol="0">
            <a:spAutoFit/>
          </a:bodyPr>
          <a:lstStyle/>
          <a:p>
            <a:r>
              <a:rPr lang="en-GB" sz="2800" dirty="0">
                <a:effectLst/>
                <a:ea typeface="SimHei" panose="02010609060101010101" pitchFamily="49" charset="-122"/>
                <a:cs typeface="Times New Roman" panose="02020603050405020304" pitchFamily="18" charset="0"/>
              </a:rPr>
              <a:t>   Norman COT    &lt;     Norse KOT</a:t>
            </a:r>
          </a:p>
        </p:txBody>
      </p:sp>
      <p:sp>
        <p:nvSpPr>
          <p:cNvPr id="5" name="TextBox 4">
            <a:extLst>
              <a:ext uri="{FF2B5EF4-FFF2-40B4-BE49-F238E27FC236}">
                <a16:creationId xmlns:a16="http://schemas.microsoft.com/office/drawing/2014/main" id="{437ADDB2-EF34-31B3-5E64-AA68E5541748}"/>
              </a:ext>
            </a:extLst>
          </p:cNvPr>
          <p:cNvSpPr txBox="1"/>
          <p:nvPr/>
        </p:nvSpPr>
        <p:spPr>
          <a:xfrm>
            <a:off x="6240780" y="1928553"/>
            <a:ext cx="5189220" cy="523220"/>
          </a:xfrm>
          <a:prstGeom prst="rect">
            <a:avLst/>
          </a:prstGeom>
          <a:noFill/>
        </p:spPr>
        <p:txBody>
          <a:bodyPr wrap="square" rtlCol="0">
            <a:spAutoFit/>
          </a:bodyPr>
          <a:lstStyle/>
          <a:p>
            <a:r>
              <a:rPr lang="en-US" sz="2800" dirty="0"/>
              <a:t>Ascot, </a:t>
            </a:r>
            <a:r>
              <a:rPr lang="en-US" sz="2800" dirty="0" err="1"/>
              <a:t>Nethercot</a:t>
            </a:r>
            <a:r>
              <a:rPr lang="en-US" sz="2800" dirty="0"/>
              <a:t>,  dovecote </a:t>
            </a:r>
            <a:endParaRPr lang="en-GB" sz="2800" dirty="0"/>
          </a:p>
        </p:txBody>
      </p:sp>
      <p:sp>
        <p:nvSpPr>
          <p:cNvPr id="6" name="TextBox 5">
            <a:extLst>
              <a:ext uri="{FF2B5EF4-FFF2-40B4-BE49-F238E27FC236}">
                <a16:creationId xmlns:a16="http://schemas.microsoft.com/office/drawing/2014/main" id="{57ACC31C-C3C4-0786-02E8-B6D00A17074E}"/>
              </a:ext>
            </a:extLst>
          </p:cNvPr>
          <p:cNvSpPr txBox="1"/>
          <p:nvPr/>
        </p:nvSpPr>
        <p:spPr>
          <a:xfrm>
            <a:off x="689956" y="2560320"/>
            <a:ext cx="10116589" cy="523220"/>
          </a:xfrm>
          <a:prstGeom prst="rect">
            <a:avLst/>
          </a:prstGeom>
          <a:noFill/>
        </p:spPr>
        <p:txBody>
          <a:bodyPr wrap="square" rtlCol="0">
            <a:spAutoFit/>
          </a:bodyPr>
          <a:lstStyle/>
          <a:p>
            <a:r>
              <a:rPr lang="en-US" sz="2800" dirty="0"/>
              <a:t>Gallo-Roman  -</a:t>
            </a:r>
            <a:r>
              <a:rPr lang="en-US" sz="2800" dirty="0" err="1"/>
              <a:t>agium</a:t>
            </a:r>
            <a:r>
              <a:rPr lang="en-US" sz="2800" dirty="0"/>
              <a:t>   &gt;  Franco-Neustrian-Norman   -age</a:t>
            </a:r>
            <a:endParaRPr lang="en-GB" sz="2800" dirty="0"/>
          </a:p>
        </p:txBody>
      </p:sp>
      <p:sp>
        <p:nvSpPr>
          <p:cNvPr id="7" name="TextBox 6">
            <a:extLst>
              <a:ext uri="{FF2B5EF4-FFF2-40B4-BE49-F238E27FC236}">
                <a16:creationId xmlns:a16="http://schemas.microsoft.com/office/drawing/2014/main" id="{2A069A86-1708-34B4-EE78-3C8542C8E7AD}"/>
              </a:ext>
            </a:extLst>
          </p:cNvPr>
          <p:cNvSpPr txBox="1"/>
          <p:nvPr/>
        </p:nvSpPr>
        <p:spPr>
          <a:xfrm>
            <a:off x="689956" y="3251241"/>
            <a:ext cx="8769928" cy="523220"/>
          </a:xfrm>
          <a:prstGeom prst="rect">
            <a:avLst/>
          </a:prstGeom>
          <a:noFill/>
        </p:spPr>
        <p:txBody>
          <a:bodyPr wrap="square" rtlCol="0">
            <a:spAutoFit/>
          </a:bodyPr>
          <a:lstStyle/>
          <a:p>
            <a:r>
              <a:rPr lang="en-US" sz="2800" dirty="0"/>
              <a:t>COT  +  AGE   =   COT(T)AGE    -  Anglo-Norman only</a:t>
            </a:r>
            <a:endParaRPr lang="en-GB" sz="2800" dirty="0"/>
          </a:p>
        </p:txBody>
      </p:sp>
      <p:sp>
        <p:nvSpPr>
          <p:cNvPr id="8" name="TextBox 7">
            <a:extLst>
              <a:ext uri="{FF2B5EF4-FFF2-40B4-BE49-F238E27FC236}">
                <a16:creationId xmlns:a16="http://schemas.microsoft.com/office/drawing/2014/main" id="{5477072D-66EE-FBC1-64CA-1BF1915B1206}"/>
              </a:ext>
            </a:extLst>
          </p:cNvPr>
          <p:cNvSpPr txBox="1"/>
          <p:nvPr/>
        </p:nvSpPr>
        <p:spPr>
          <a:xfrm>
            <a:off x="689956" y="3882044"/>
            <a:ext cx="9434946" cy="523220"/>
          </a:xfrm>
          <a:prstGeom prst="rect">
            <a:avLst/>
          </a:prstGeom>
          <a:noFill/>
        </p:spPr>
        <p:txBody>
          <a:bodyPr wrap="square" rtlCol="0">
            <a:spAutoFit/>
          </a:bodyPr>
          <a:lstStyle/>
          <a:p>
            <a:r>
              <a:rPr lang="en-US" sz="2800" dirty="0"/>
              <a:t>French abandon ‘cot’  (too close to c</a:t>
            </a:r>
            <a:r>
              <a:rPr lang="en-GB" sz="2800" dirty="0" err="1">
                <a:effectLst/>
                <a:ea typeface="SimHei" panose="02010609060101010101" pitchFamily="49" charset="-122"/>
                <a:cs typeface="Times New Roman" panose="02020603050405020304" pitchFamily="18" charset="0"/>
              </a:rPr>
              <a:t>ôte</a:t>
            </a:r>
            <a:r>
              <a:rPr lang="en-GB" sz="2800" dirty="0">
                <a:effectLst/>
                <a:ea typeface="SimHei" panose="02010609060101010101" pitchFamily="49" charset="-122"/>
                <a:cs typeface="Times New Roman" panose="02020603050405020304" pitchFamily="18" charset="0"/>
              </a:rPr>
              <a:t> and </a:t>
            </a:r>
            <a:r>
              <a:rPr lang="en-US" sz="2800" dirty="0"/>
              <a:t>c</a:t>
            </a:r>
            <a:r>
              <a:rPr lang="en-GB" sz="2800" dirty="0" err="1">
                <a:ea typeface="SimHei" panose="02010609060101010101" pitchFamily="49" charset="-122"/>
                <a:cs typeface="Times New Roman" panose="02020603050405020304" pitchFamily="18" charset="0"/>
              </a:rPr>
              <a:t>ôt</a:t>
            </a:r>
            <a:r>
              <a:rPr lang="en-GB" sz="2800" dirty="0" err="1"/>
              <a:t>é</a:t>
            </a:r>
            <a:r>
              <a:rPr lang="en-GB" sz="2800" dirty="0">
                <a:effectLst/>
                <a:ea typeface="SimHei" panose="02010609060101010101" pitchFamily="49" charset="-122"/>
                <a:cs typeface="Times New Roman" panose="02020603050405020304" pitchFamily="18" charset="0"/>
              </a:rPr>
              <a:t>, perhaps)</a:t>
            </a:r>
            <a:endParaRPr lang="en-GB" sz="2800" dirty="0"/>
          </a:p>
        </p:txBody>
      </p:sp>
    </p:spTree>
    <p:extLst>
      <p:ext uri="{BB962C8B-B14F-4D97-AF65-F5344CB8AC3E}">
        <p14:creationId xmlns:p14="http://schemas.microsoft.com/office/powerpoint/2010/main" val="27315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0AA1F-DF2A-EA11-FCF1-90FA69A36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1E60A-D292-327C-FFA1-937BD7BC2B1A}"/>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2B585B0B-F89A-164F-9A97-2A20819AB817}"/>
              </a:ext>
            </a:extLst>
          </p:cNvPr>
          <p:cNvSpPr txBox="1"/>
          <p:nvPr/>
        </p:nvSpPr>
        <p:spPr>
          <a:xfrm>
            <a:off x="631767" y="1014153"/>
            <a:ext cx="7007629" cy="584775"/>
          </a:xfrm>
          <a:prstGeom prst="rect">
            <a:avLst/>
          </a:prstGeom>
          <a:noFill/>
        </p:spPr>
        <p:txBody>
          <a:bodyPr wrap="square" rtlCol="0">
            <a:spAutoFit/>
          </a:bodyPr>
          <a:lstStyle/>
          <a:p>
            <a:r>
              <a:rPr lang="en-US" sz="3200" dirty="0"/>
              <a:t>5. Borrowed  2 – French (Really??)</a:t>
            </a:r>
            <a:endParaRPr lang="en-GB" sz="3200" dirty="0"/>
          </a:p>
        </p:txBody>
      </p:sp>
      <p:pic>
        <p:nvPicPr>
          <p:cNvPr id="9" name="Picture 8">
            <a:extLst>
              <a:ext uri="{FF2B5EF4-FFF2-40B4-BE49-F238E27FC236}">
                <a16:creationId xmlns:a16="http://schemas.microsoft.com/office/drawing/2014/main" id="{3E8DF89F-1CDC-20B6-1A5B-7D9C0B0622A6}"/>
              </a:ext>
            </a:extLst>
          </p:cNvPr>
          <p:cNvPicPr>
            <a:picLocks noChangeAspect="1"/>
          </p:cNvPicPr>
          <p:nvPr/>
        </p:nvPicPr>
        <p:blipFill>
          <a:blip r:embed="rId3"/>
          <a:srcRect l="11045" t="27394" r="50000" b="14788"/>
          <a:stretch/>
        </p:blipFill>
        <p:spPr>
          <a:xfrm>
            <a:off x="5760721" y="2103119"/>
            <a:ext cx="4749338" cy="3965171"/>
          </a:xfrm>
          <a:prstGeom prst="rect">
            <a:avLst/>
          </a:prstGeom>
        </p:spPr>
      </p:pic>
      <p:sp>
        <p:nvSpPr>
          <p:cNvPr id="10" name="TextBox 9">
            <a:extLst>
              <a:ext uri="{FF2B5EF4-FFF2-40B4-BE49-F238E27FC236}">
                <a16:creationId xmlns:a16="http://schemas.microsoft.com/office/drawing/2014/main" id="{F67F1D40-719F-B708-46AB-869E9FE75E5F}"/>
              </a:ext>
            </a:extLst>
          </p:cNvPr>
          <p:cNvSpPr txBox="1"/>
          <p:nvPr/>
        </p:nvSpPr>
        <p:spPr>
          <a:xfrm>
            <a:off x="515388" y="2568288"/>
            <a:ext cx="5503027" cy="954107"/>
          </a:xfrm>
          <a:prstGeom prst="rect">
            <a:avLst/>
          </a:prstGeom>
          <a:noFill/>
        </p:spPr>
        <p:txBody>
          <a:bodyPr wrap="square" rtlCol="0">
            <a:spAutoFit/>
          </a:bodyPr>
          <a:lstStyle/>
          <a:p>
            <a:r>
              <a:rPr lang="en-US" sz="2800" dirty="0"/>
              <a:t>But, 1,000 years later, adopt ‘cottage’</a:t>
            </a:r>
            <a:endParaRPr lang="en-GB" sz="2800" dirty="0"/>
          </a:p>
        </p:txBody>
      </p:sp>
    </p:spTree>
    <p:extLst>
      <p:ext uri="{BB962C8B-B14F-4D97-AF65-F5344CB8AC3E}">
        <p14:creationId xmlns:p14="http://schemas.microsoft.com/office/powerpoint/2010/main" val="341621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C93F4-F726-436F-2C13-C421CB51C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FB952-6405-1493-48E3-82B281FC8611}"/>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2C2BE919-56B2-B1B4-80E9-09526EC884E1}"/>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5D9C015F-A745-02D4-473E-542233945C5E}"/>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33020AEF-4C89-AAF1-F482-599090340CA9}"/>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2B86F87F-9F20-FA08-CBF3-D15643E48FD1}"/>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1D631F02-E4BD-0F5B-CB2B-B6926FF270C9}"/>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B9F33534-0667-6347-26AC-49809CE7C05F}"/>
              </a:ext>
            </a:extLst>
          </p:cNvPr>
          <p:cNvSpPr txBox="1"/>
          <p:nvPr/>
        </p:nvSpPr>
        <p:spPr>
          <a:xfrm>
            <a:off x="481099" y="4004139"/>
            <a:ext cx="7007629" cy="584775"/>
          </a:xfrm>
          <a:prstGeom prst="rect">
            <a:avLst/>
          </a:prstGeom>
          <a:noFill/>
        </p:spPr>
        <p:txBody>
          <a:bodyPr wrap="square" rtlCol="0">
            <a:spAutoFit/>
          </a:bodyPr>
          <a:lstStyle/>
          <a:p>
            <a:r>
              <a:rPr lang="en-US" sz="3200" dirty="0">
                <a:solidFill>
                  <a:srgbClr val="FF0000"/>
                </a:solidFill>
              </a:rPr>
              <a:t>6. Borrowed 3 – Latin II</a:t>
            </a:r>
            <a:endParaRPr lang="en-GB" sz="3200" dirty="0">
              <a:solidFill>
                <a:srgbClr val="FF0000"/>
              </a:solidFill>
            </a:endParaRPr>
          </a:p>
        </p:txBody>
      </p:sp>
      <p:sp>
        <p:nvSpPr>
          <p:cNvPr id="19" name="TextBox 18">
            <a:extLst>
              <a:ext uri="{FF2B5EF4-FFF2-40B4-BE49-F238E27FC236}">
                <a16:creationId xmlns:a16="http://schemas.microsoft.com/office/drawing/2014/main" id="{B136D47C-F1FC-98AD-5746-32065F0653E4}"/>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4B920BFD-C249-8CC4-4F75-A8AB8370AB20}"/>
              </a:ext>
            </a:extLst>
          </p:cNvPr>
          <p:cNvSpPr txBox="1"/>
          <p:nvPr/>
        </p:nvSpPr>
        <p:spPr>
          <a:xfrm>
            <a:off x="481098" y="5173689"/>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B41DB47B-A1FF-857A-E67A-804541A8CBED}"/>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87A08F23-29F8-CC87-B82D-D04399FCE758}"/>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347229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80DD-429A-23AD-A9D8-07BA28FD0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EAFC9-B905-C32C-D3AA-49CE501D778E}"/>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754255BE-1AA3-5D14-AF24-EA8F8B47FA5C}"/>
              </a:ext>
            </a:extLst>
          </p:cNvPr>
          <p:cNvSpPr txBox="1"/>
          <p:nvPr/>
        </p:nvSpPr>
        <p:spPr>
          <a:xfrm>
            <a:off x="631767" y="1014153"/>
            <a:ext cx="7007629" cy="584775"/>
          </a:xfrm>
          <a:prstGeom prst="rect">
            <a:avLst/>
          </a:prstGeom>
          <a:noFill/>
        </p:spPr>
        <p:txBody>
          <a:bodyPr wrap="square" rtlCol="0">
            <a:spAutoFit/>
          </a:bodyPr>
          <a:lstStyle/>
          <a:p>
            <a:r>
              <a:rPr lang="en-US" sz="3200" dirty="0"/>
              <a:t>6. Borrowed 3 – Latin II</a:t>
            </a:r>
            <a:endParaRPr lang="en-GB" sz="3200" dirty="0"/>
          </a:p>
        </p:txBody>
      </p:sp>
      <p:grpSp>
        <p:nvGrpSpPr>
          <p:cNvPr id="7" name="Group 6">
            <a:extLst>
              <a:ext uri="{FF2B5EF4-FFF2-40B4-BE49-F238E27FC236}">
                <a16:creationId xmlns:a16="http://schemas.microsoft.com/office/drawing/2014/main" id="{DC3D4C3A-3F0B-4B1B-F152-38EDC6825902}"/>
              </a:ext>
            </a:extLst>
          </p:cNvPr>
          <p:cNvGrpSpPr/>
          <p:nvPr/>
        </p:nvGrpSpPr>
        <p:grpSpPr>
          <a:xfrm>
            <a:off x="650817" y="1820862"/>
            <a:ext cx="4444886" cy="2505075"/>
            <a:chOff x="650817" y="1820862"/>
            <a:chExt cx="4444886" cy="2505075"/>
          </a:xfrm>
        </p:grpSpPr>
        <p:pic>
          <p:nvPicPr>
            <p:cNvPr id="5" name="Picture 4" descr="A portrait of a person&#10;&#10;Description automatically generated">
              <a:extLst>
                <a:ext uri="{FF2B5EF4-FFF2-40B4-BE49-F238E27FC236}">
                  <a16:creationId xmlns:a16="http://schemas.microsoft.com/office/drawing/2014/main" id="{1AD4FACF-CF48-BA95-E96A-8FA672F03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17" y="1820862"/>
              <a:ext cx="1828800" cy="2505075"/>
            </a:xfrm>
            <a:prstGeom prst="rect">
              <a:avLst/>
            </a:prstGeom>
          </p:spPr>
        </p:pic>
        <p:sp>
          <p:nvSpPr>
            <p:cNvPr id="6" name="TextBox 5">
              <a:extLst>
                <a:ext uri="{FF2B5EF4-FFF2-40B4-BE49-F238E27FC236}">
                  <a16:creationId xmlns:a16="http://schemas.microsoft.com/office/drawing/2014/main" id="{C93065C1-B614-3B3B-F683-4C207F051DF1}"/>
                </a:ext>
              </a:extLst>
            </p:cNvPr>
            <p:cNvSpPr txBox="1"/>
            <p:nvPr/>
          </p:nvSpPr>
          <p:spPr>
            <a:xfrm>
              <a:off x="2693325" y="2202873"/>
              <a:ext cx="2402378" cy="1384995"/>
            </a:xfrm>
            <a:prstGeom prst="rect">
              <a:avLst/>
            </a:prstGeom>
            <a:noFill/>
          </p:spPr>
          <p:txBody>
            <a:bodyPr wrap="square" rtlCol="0">
              <a:spAutoFit/>
            </a:bodyPr>
            <a:lstStyle/>
            <a:p>
              <a:pPr algn="ctr"/>
              <a:r>
                <a:rPr lang="en-US" sz="2800" dirty="0"/>
                <a:t>William </a:t>
              </a:r>
              <a:r>
                <a:rPr lang="en-US" sz="2800" dirty="0" err="1"/>
                <a:t>Fulke</a:t>
              </a:r>
              <a:r>
                <a:rPr lang="en-US" sz="2800" dirty="0"/>
                <a:t> and </a:t>
              </a:r>
            </a:p>
            <a:p>
              <a:r>
                <a:rPr lang="en-US" sz="2800" dirty="0"/>
                <a:t>Ralph Lever</a:t>
              </a:r>
              <a:endParaRPr lang="en-GB" sz="2800" dirty="0"/>
            </a:p>
          </p:txBody>
        </p:sp>
      </p:grpSp>
      <p:sp>
        <p:nvSpPr>
          <p:cNvPr id="9" name="TextBox 8">
            <a:extLst>
              <a:ext uri="{FF2B5EF4-FFF2-40B4-BE49-F238E27FC236}">
                <a16:creationId xmlns:a16="http://schemas.microsoft.com/office/drawing/2014/main" id="{798160DE-C192-2BFB-5FF5-F3A7A7A118E0}"/>
              </a:ext>
            </a:extLst>
          </p:cNvPr>
          <p:cNvSpPr txBox="1"/>
          <p:nvPr/>
        </p:nvSpPr>
        <p:spPr>
          <a:xfrm>
            <a:off x="650817" y="5320627"/>
            <a:ext cx="10631978" cy="523220"/>
          </a:xfrm>
          <a:prstGeom prst="rect">
            <a:avLst/>
          </a:prstGeom>
          <a:noFill/>
        </p:spPr>
        <p:txBody>
          <a:bodyPr wrap="square" rtlCol="0">
            <a:spAutoFit/>
          </a:bodyPr>
          <a:lstStyle/>
          <a:p>
            <a:r>
              <a:rPr lang="en-GB" sz="2800" dirty="0">
                <a:effectLst/>
                <a:ea typeface="SimHei" panose="02010609060101010101" pitchFamily="49" charset="-122"/>
                <a:cs typeface="Times New Roman" panose="02020603050405020304" pitchFamily="18" charset="0"/>
              </a:rPr>
              <a:t> </a:t>
            </a:r>
            <a:r>
              <a:rPr lang="en-US" sz="2800" dirty="0">
                <a:effectLst/>
                <a:ea typeface="SimHei" panose="02010609060101010101" pitchFamily="49" charset="-122"/>
                <a:cs typeface="Times New Roman" panose="02020603050405020304" pitchFamily="18" charset="0"/>
              </a:rPr>
              <a:t>"more things, than there are words (in English) to express things by".</a:t>
            </a:r>
            <a:endParaRPr lang="en-GB" sz="2800" dirty="0"/>
          </a:p>
        </p:txBody>
      </p:sp>
      <p:grpSp>
        <p:nvGrpSpPr>
          <p:cNvPr id="10" name="Group 9">
            <a:extLst>
              <a:ext uri="{FF2B5EF4-FFF2-40B4-BE49-F238E27FC236}">
                <a16:creationId xmlns:a16="http://schemas.microsoft.com/office/drawing/2014/main" id="{5A69E56C-7DFF-3D30-7277-7E74F01FBEA9}"/>
              </a:ext>
            </a:extLst>
          </p:cNvPr>
          <p:cNvGrpSpPr/>
          <p:nvPr/>
        </p:nvGrpSpPr>
        <p:grpSpPr>
          <a:xfrm>
            <a:off x="5895284" y="1820862"/>
            <a:ext cx="6136002" cy="2466975"/>
            <a:chOff x="5895284" y="1820862"/>
            <a:chExt cx="6136002" cy="2466975"/>
          </a:xfrm>
        </p:grpSpPr>
        <p:pic>
          <p:nvPicPr>
            <p:cNvPr id="8" name="Picture 7" descr="A book on a red and black checkered surface&#10;&#10;Description automatically generated">
              <a:extLst>
                <a:ext uri="{FF2B5EF4-FFF2-40B4-BE49-F238E27FC236}">
                  <a16:creationId xmlns:a16="http://schemas.microsoft.com/office/drawing/2014/main" id="{C3E08E6E-D335-E5A6-723D-A7CB51FF9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284" y="1820862"/>
              <a:ext cx="1847850" cy="2466975"/>
            </a:xfrm>
            <a:prstGeom prst="rect">
              <a:avLst/>
            </a:prstGeom>
          </p:spPr>
        </p:pic>
        <p:sp>
          <p:nvSpPr>
            <p:cNvPr id="4" name="TextBox 3">
              <a:extLst>
                <a:ext uri="{FF2B5EF4-FFF2-40B4-BE49-F238E27FC236}">
                  <a16:creationId xmlns:a16="http://schemas.microsoft.com/office/drawing/2014/main" id="{AE7C02D5-7D59-3C30-E75B-D1E6F68370C5}"/>
                </a:ext>
              </a:extLst>
            </p:cNvPr>
            <p:cNvSpPr txBox="1"/>
            <p:nvPr/>
          </p:nvSpPr>
          <p:spPr>
            <a:xfrm>
              <a:off x="8063345" y="2477193"/>
              <a:ext cx="3967941" cy="1384995"/>
            </a:xfrm>
            <a:prstGeom prst="rect">
              <a:avLst/>
            </a:prstGeom>
            <a:noFill/>
          </p:spPr>
          <p:txBody>
            <a:bodyPr wrap="square" rtlCol="0">
              <a:spAutoFit/>
            </a:bodyPr>
            <a:lstStyle/>
            <a:p>
              <a:r>
                <a:rPr lang="en-US" sz="2800" dirty="0"/>
                <a:t>The Most Noble, </a:t>
              </a:r>
              <a:r>
                <a:rPr lang="en-US" sz="2800" dirty="0" err="1"/>
                <a:t>Auncient</a:t>
              </a:r>
              <a:r>
                <a:rPr lang="en-US" sz="2800" dirty="0"/>
                <a:t>, And learned </a:t>
              </a:r>
              <a:r>
                <a:rPr lang="en-US" sz="2800" dirty="0" err="1"/>
                <a:t>Playe</a:t>
              </a:r>
              <a:r>
                <a:rPr lang="en-US" sz="2800" dirty="0"/>
                <a:t>   1563</a:t>
              </a:r>
              <a:endParaRPr lang="en-GB" sz="2800" dirty="0"/>
            </a:p>
          </p:txBody>
        </p:sp>
      </p:grpSp>
    </p:spTree>
    <p:extLst>
      <p:ext uri="{BB962C8B-B14F-4D97-AF65-F5344CB8AC3E}">
        <p14:creationId xmlns:p14="http://schemas.microsoft.com/office/powerpoint/2010/main" val="15452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5BE9F-7551-7E3D-348C-B1771C521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45AF9-56D2-A824-08AC-692930908B9A}"/>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7B9159E6-8707-1126-4CBA-7A0DBD944D80}"/>
              </a:ext>
            </a:extLst>
          </p:cNvPr>
          <p:cNvSpPr txBox="1"/>
          <p:nvPr/>
        </p:nvSpPr>
        <p:spPr>
          <a:xfrm>
            <a:off x="631767" y="1014153"/>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4" name="TextBox 3">
            <a:extLst>
              <a:ext uri="{FF2B5EF4-FFF2-40B4-BE49-F238E27FC236}">
                <a16:creationId xmlns:a16="http://schemas.microsoft.com/office/drawing/2014/main" id="{43D3A04F-1C33-116A-B370-15FA59E099B6}"/>
              </a:ext>
            </a:extLst>
          </p:cNvPr>
          <p:cNvSpPr txBox="1"/>
          <p:nvPr/>
        </p:nvSpPr>
        <p:spPr>
          <a:xfrm>
            <a:off x="706582" y="1820487"/>
            <a:ext cx="10607040" cy="1815882"/>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Thousands of words, e.g.</a:t>
            </a:r>
          </a:p>
          <a:p>
            <a:endParaRPr lang="en-GB" sz="2800" kern="100" dirty="0">
              <a:ea typeface="SimHei" panose="02010609060101010101" pitchFamily="49" charset="-122"/>
              <a:cs typeface="Times New Roman" panose="02020603050405020304" pitchFamily="18" charset="0"/>
            </a:endParaRPr>
          </a:p>
          <a:p>
            <a:r>
              <a:rPr lang="en-GB" sz="2800" kern="100" dirty="0">
                <a:effectLst/>
                <a:ea typeface="SimHei" panose="02010609060101010101" pitchFamily="49" charset="-122"/>
                <a:cs typeface="Times New Roman" panose="02020603050405020304" pitchFamily="18" charset="0"/>
              </a:rPr>
              <a:t>aberration, allusion, anachronism, democratic, dexterity, enthusiasm, imaginary, juvenile, pernicious, sophisticated</a:t>
            </a:r>
          </a:p>
        </p:txBody>
      </p:sp>
      <p:grpSp>
        <p:nvGrpSpPr>
          <p:cNvPr id="8" name="Group 7">
            <a:extLst>
              <a:ext uri="{FF2B5EF4-FFF2-40B4-BE49-F238E27FC236}">
                <a16:creationId xmlns:a16="http://schemas.microsoft.com/office/drawing/2014/main" id="{F6C5C77E-3032-2679-D25A-3C3A871A4AB6}"/>
              </a:ext>
            </a:extLst>
          </p:cNvPr>
          <p:cNvGrpSpPr/>
          <p:nvPr/>
        </p:nvGrpSpPr>
        <p:grpSpPr>
          <a:xfrm>
            <a:off x="875520" y="3699455"/>
            <a:ext cx="9241069" cy="2409825"/>
            <a:chOff x="875520" y="3699455"/>
            <a:chExt cx="9241069" cy="2409825"/>
          </a:xfrm>
        </p:grpSpPr>
        <p:sp>
          <p:nvSpPr>
            <p:cNvPr id="5" name="TextBox 4">
              <a:extLst>
                <a:ext uri="{FF2B5EF4-FFF2-40B4-BE49-F238E27FC236}">
                  <a16:creationId xmlns:a16="http://schemas.microsoft.com/office/drawing/2014/main" id="{B667ABC6-103A-5D9F-0480-F2C8A3023E5A}"/>
                </a:ext>
              </a:extLst>
            </p:cNvPr>
            <p:cNvSpPr txBox="1"/>
            <p:nvPr/>
          </p:nvSpPr>
          <p:spPr>
            <a:xfrm>
              <a:off x="3192087" y="3857928"/>
              <a:ext cx="6924502" cy="2092881"/>
            </a:xfrm>
            <a:prstGeom prst="rect">
              <a:avLst/>
            </a:prstGeom>
            <a:noFill/>
          </p:spPr>
          <p:txBody>
            <a:bodyPr wrap="square" rtlCol="0">
              <a:spAutoFit/>
            </a:bodyPr>
            <a:lstStyle/>
            <a:p>
              <a:r>
                <a:rPr lang="en-US" sz="2800" kern="100" dirty="0">
                  <a:effectLst/>
                  <a:ea typeface="SimHei" panose="02010609060101010101" pitchFamily="49" charset="-122"/>
                  <a:cs typeface="Times New Roman" panose="02020603050405020304" pitchFamily="18" charset="0"/>
                </a:rPr>
                <a:t>Shakespeare used 1,700 Latin-based words that do not appear in previous texts. </a:t>
              </a:r>
            </a:p>
            <a:p>
              <a:r>
                <a:rPr lang="en-US" sz="2800" kern="100" dirty="0">
                  <a:effectLst/>
                  <a:ea typeface="SimHei" panose="02010609060101010101" pitchFamily="49" charset="-122"/>
                  <a:cs typeface="Times New Roman" panose="02020603050405020304" pitchFamily="18" charset="0"/>
                </a:rPr>
                <a:t>He may have heard them, read them or made them up.</a:t>
              </a:r>
            </a:p>
            <a:p>
              <a:endParaRPr lang="en-GB" dirty="0"/>
            </a:p>
          </p:txBody>
        </p:sp>
        <p:pic>
          <p:nvPicPr>
            <p:cNvPr id="7" name="Picture 6" descr="A portrait of a person&#10;&#10;Description automatically generated">
              <a:extLst>
                <a:ext uri="{FF2B5EF4-FFF2-40B4-BE49-F238E27FC236}">
                  <a16:creationId xmlns:a16="http://schemas.microsoft.com/office/drawing/2014/main" id="{5D3A73FA-4A44-98D7-9306-0A3AA17B8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20" y="3699455"/>
              <a:ext cx="1895475" cy="2409825"/>
            </a:xfrm>
            <a:prstGeom prst="rect">
              <a:avLst/>
            </a:prstGeom>
          </p:spPr>
        </p:pic>
      </p:grpSp>
    </p:spTree>
    <p:extLst>
      <p:ext uri="{BB962C8B-B14F-4D97-AF65-F5344CB8AC3E}">
        <p14:creationId xmlns:p14="http://schemas.microsoft.com/office/powerpoint/2010/main" val="10946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8156-391B-EAC9-1194-1B89C89F7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A74E7-8E49-816A-320B-417C143D611B}"/>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FA9037E0-3E80-BE00-518D-F824195DEEDA}"/>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60465145-2E52-4D96-1A2D-DA00815F1940}"/>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360B6E63-146F-2B5E-B144-06A664AB2919}"/>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A9B49B07-956B-C497-6267-C88773CDA8AD}"/>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CE399185-ACCC-3150-D8DD-2BD7E5933C61}"/>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5731382B-8BBD-E524-BCBB-8F6E260B8E45}"/>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60948D19-9D29-D249-4FDB-07D1212609F8}"/>
              </a:ext>
            </a:extLst>
          </p:cNvPr>
          <p:cNvSpPr txBox="1"/>
          <p:nvPr/>
        </p:nvSpPr>
        <p:spPr>
          <a:xfrm>
            <a:off x="481098" y="4588914"/>
            <a:ext cx="7007629" cy="584775"/>
          </a:xfrm>
          <a:prstGeom prst="rect">
            <a:avLst/>
          </a:prstGeom>
          <a:noFill/>
        </p:spPr>
        <p:txBody>
          <a:bodyPr wrap="square" rtlCol="0">
            <a:spAutoFit/>
          </a:bodyPr>
          <a:lstStyle/>
          <a:p>
            <a:r>
              <a:rPr lang="en-US" sz="3200" dirty="0">
                <a:solidFill>
                  <a:srgbClr val="FF0000"/>
                </a:solidFill>
              </a:rPr>
              <a:t>7. The Backlash  c1500 – c2000</a:t>
            </a:r>
            <a:endParaRPr lang="en-GB" sz="3200" dirty="0">
              <a:solidFill>
                <a:srgbClr val="FF0000"/>
              </a:solidFill>
            </a:endParaRPr>
          </a:p>
        </p:txBody>
      </p:sp>
      <p:sp>
        <p:nvSpPr>
          <p:cNvPr id="20" name="TextBox 19">
            <a:extLst>
              <a:ext uri="{FF2B5EF4-FFF2-40B4-BE49-F238E27FC236}">
                <a16:creationId xmlns:a16="http://schemas.microsoft.com/office/drawing/2014/main" id="{7E009240-DFC6-0B99-7B45-2E508ED6D382}"/>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212713EA-308E-96B1-1F50-41EE6D1094FD}"/>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B9E6A4DF-6E8C-B562-2DDF-5F34A2D05FEE}"/>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321971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6D95-18E3-896B-2785-07694AE49B07}"/>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4" name="TextBox 3">
            <a:extLst>
              <a:ext uri="{FF2B5EF4-FFF2-40B4-BE49-F238E27FC236}">
                <a16:creationId xmlns:a16="http://schemas.microsoft.com/office/drawing/2014/main" id="{9DC37897-B800-4BFE-FECB-F6E141336428}"/>
              </a:ext>
            </a:extLst>
          </p:cNvPr>
          <p:cNvSpPr txBox="1"/>
          <p:nvPr/>
        </p:nvSpPr>
        <p:spPr>
          <a:xfrm>
            <a:off x="365760" y="906087"/>
            <a:ext cx="10582102" cy="584775"/>
          </a:xfrm>
          <a:prstGeom prst="rect">
            <a:avLst/>
          </a:prstGeom>
          <a:noFill/>
        </p:spPr>
        <p:txBody>
          <a:bodyPr wrap="square" rtlCol="0">
            <a:spAutoFit/>
          </a:bodyPr>
          <a:lstStyle/>
          <a:p>
            <a:r>
              <a:rPr lang="en-US" sz="3200" dirty="0"/>
              <a:t>1. As so many have said!</a:t>
            </a:r>
            <a:endParaRPr lang="en-GB" sz="3200" dirty="0"/>
          </a:p>
        </p:txBody>
      </p:sp>
      <p:sp>
        <p:nvSpPr>
          <p:cNvPr id="5" name="TextBox 4">
            <a:extLst>
              <a:ext uri="{FF2B5EF4-FFF2-40B4-BE49-F238E27FC236}">
                <a16:creationId xmlns:a16="http://schemas.microsoft.com/office/drawing/2014/main" id="{E156C1BE-61F6-F914-1518-6A18B1B0B259}"/>
              </a:ext>
            </a:extLst>
          </p:cNvPr>
          <p:cNvSpPr txBox="1"/>
          <p:nvPr/>
        </p:nvSpPr>
        <p:spPr>
          <a:xfrm>
            <a:off x="3619957" y="2322135"/>
            <a:ext cx="6882938" cy="1384995"/>
          </a:xfrm>
          <a:prstGeom prst="rect">
            <a:avLst/>
          </a:prstGeom>
          <a:noFill/>
        </p:spPr>
        <p:txBody>
          <a:bodyPr wrap="square" rtlCol="0">
            <a:spAutoFit/>
          </a:bodyPr>
          <a:lstStyle/>
          <a:p>
            <a:r>
              <a:rPr lang="en-US" sz="2800" dirty="0"/>
              <a:t>John Florio 1552 – 1625,  linguist, poet,</a:t>
            </a:r>
            <a:r>
              <a:rPr lang="en-US" sz="2800" baseline="30000" dirty="0"/>
              <a:t> </a:t>
            </a:r>
            <a:r>
              <a:rPr lang="en-US" sz="2800" dirty="0"/>
              <a:t>writer, translator, lexicographer and royal language tutor at the Court of James I. </a:t>
            </a:r>
            <a:endParaRPr lang="en-GB" sz="2800" dirty="0"/>
          </a:p>
        </p:txBody>
      </p:sp>
      <p:sp>
        <p:nvSpPr>
          <p:cNvPr id="6" name="TextBox 5">
            <a:extLst>
              <a:ext uri="{FF2B5EF4-FFF2-40B4-BE49-F238E27FC236}">
                <a16:creationId xmlns:a16="http://schemas.microsoft.com/office/drawing/2014/main" id="{BD4A3C38-C292-578E-D5A6-A63D99D527B9}"/>
              </a:ext>
            </a:extLst>
          </p:cNvPr>
          <p:cNvSpPr txBox="1"/>
          <p:nvPr/>
        </p:nvSpPr>
        <p:spPr>
          <a:xfrm>
            <a:off x="411480" y="5060023"/>
            <a:ext cx="10490662" cy="1661993"/>
          </a:xfrm>
          <a:prstGeom prst="rect">
            <a:avLst/>
          </a:prstGeom>
          <a:noFill/>
        </p:spPr>
        <p:txBody>
          <a:bodyPr wrap="square" rtlCol="0">
            <a:spAutoFit/>
          </a:bodyPr>
          <a:lstStyle/>
          <a:p>
            <a:r>
              <a:rPr lang="en-US" sz="2800" dirty="0"/>
              <a:t>English is </a:t>
            </a:r>
            <a:r>
              <a:rPr lang="en-US" sz="2800" kern="100" dirty="0">
                <a:effectLst/>
                <a:ea typeface="SimHei" panose="02010609060101010101" pitchFamily="49" charset="-122"/>
                <a:cs typeface="Times New Roman" panose="02020603050405020304" pitchFamily="18" charset="0"/>
              </a:rPr>
              <a:t>"a language confused, </a:t>
            </a:r>
            <a:r>
              <a:rPr lang="en-US" sz="2800" kern="100" dirty="0" err="1">
                <a:effectLst/>
                <a:ea typeface="SimHei" panose="02010609060101010101" pitchFamily="49" charset="-122"/>
                <a:cs typeface="Times New Roman" panose="02020603050405020304" pitchFamily="18" charset="0"/>
              </a:rPr>
              <a:t>bepieced</a:t>
            </a:r>
            <a:r>
              <a:rPr lang="en-US" sz="2800" kern="100" dirty="0">
                <a:effectLst/>
                <a:ea typeface="SimHei" panose="02010609060101010101" pitchFamily="49" charset="-122"/>
                <a:cs typeface="Times New Roman" panose="02020603050405020304" pitchFamily="18" charset="0"/>
              </a:rPr>
              <a:t> with other tongues so that if every language had his own words again, there would but few remain for Englishmen". </a:t>
            </a:r>
            <a:endParaRPr lang="en-GB" sz="2800" kern="100" dirty="0">
              <a:effectLst/>
              <a:ea typeface="SimHei" panose="02010609060101010101" pitchFamily="49" charset="-122"/>
              <a:cs typeface="Times New Roman" panose="02020603050405020304" pitchFamily="18" charset="0"/>
            </a:endParaRPr>
          </a:p>
          <a:p>
            <a:endParaRPr lang="en-GB" dirty="0"/>
          </a:p>
        </p:txBody>
      </p:sp>
      <p:pic>
        <p:nvPicPr>
          <p:cNvPr id="8" name="Picture 7" descr="A portrait of a person&#10;&#10;Description automatically generated">
            <a:extLst>
              <a:ext uri="{FF2B5EF4-FFF2-40B4-BE49-F238E27FC236}">
                <a16:creationId xmlns:a16="http://schemas.microsoft.com/office/drawing/2014/main" id="{AD08CF42-B55A-66BD-0AA0-FD280EEBA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45" y="1490862"/>
            <a:ext cx="2814106" cy="3317234"/>
          </a:xfrm>
          <a:prstGeom prst="rect">
            <a:avLst/>
          </a:prstGeom>
        </p:spPr>
      </p:pic>
    </p:spTree>
    <p:extLst>
      <p:ext uri="{BB962C8B-B14F-4D97-AF65-F5344CB8AC3E}">
        <p14:creationId xmlns:p14="http://schemas.microsoft.com/office/powerpoint/2010/main" val="80033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ED4A-956F-8786-5D4F-7FFC3B4F9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1F32C-209A-CE2E-1B58-F775E1413639}"/>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5953D768-D629-C079-8664-A855FA4BF3C8}"/>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9" name="Group 8">
            <a:extLst>
              <a:ext uri="{FF2B5EF4-FFF2-40B4-BE49-F238E27FC236}">
                <a16:creationId xmlns:a16="http://schemas.microsoft.com/office/drawing/2014/main" id="{6482DEC1-EB83-E11F-C107-AE65E70CC13C}"/>
              </a:ext>
            </a:extLst>
          </p:cNvPr>
          <p:cNvGrpSpPr/>
          <p:nvPr/>
        </p:nvGrpSpPr>
        <p:grpSpPr>
          <a:xfrm>
            <a:off x="631767" y="1956376"/>
            <a:ext cx="10501225" cy="2428875"/>
            <a:chOff x="631767" y="1956376"/>
            <a:chExt cx="10501225" cy="2428875"/>
          </a:xfrm>
        </p:grpSpPr>
        <p:pic>
          <p:nvPicPr>
            <p:cNvPr id="5" name="Picture 4" descr="A portrait of a person with a beard&#10;&#10;Description automatically generated">
              <a:extLst>
                <a:ext uri="{FF2B5EF4-FFF2-40B4-BE49-F238E27FC236}">
                  <a16:creationId xmlns:a16="http://schemas.microsoft.com/office/drawing/2014/main" id="{1FF4E5FD-09C9-6383-7FFC-A94824B6A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956376"/>
              <a:ext cx="1876425" cy="2428875"/>
            </a:xfrm>
            <a:prstGeom prst="rect">
              <a:avLst/>
            </a:prstGeom>
          </p:spPr>
        </p:pic>
        <p:sp>
          <p:nvSpPr>
            <p:cNvPr id="6" name="TextBox 5">
              <a:extLst>
                <a:ext uri="{FF2B5EF4-FFF2-40B4-BE49-F238E27FC236}">
                  <a16:creationId xmlns:a16="http://schemas.microsoft.com/office/drawing/2014/main" id="{C38C2097-239D-5023-55E3-7B566B114D38}"/>
                </a:ext>
              </a:extLst>
            </p:cNvPr>
            <p:cNvSpPr txBox="1"/>
            <p:nvPr/>
          </p:nvSpPr>
          <p:spPr>
            <a:xfrm>
              <a:off x="2745451" y="2369127"/>
              <a:ext cx="8387541" cy="954107"/>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John </a:t>
              </a:r>
              <a:r>
                <a:rPr lang="en-US" sz="2800" dirty="0" err="1">
                  <a:effectLst/>
                  <a:ea typeface="SimHei" panose="02010609060101010101" pitchFamily="49" charset="-122"/>
                  <a:cs typeface="Times New Roman" panose="02020603050405020304" pitchFamily="18" charset="0"/>
                </a:rPr>
                <a:t>Cheke</a:t>
              </a:r>
              <a:r>
                <a:rPr lang="en-US" sz="2800" dirty="0">
                  <a:ea typeface="SimHei" panose="02010609060101010101" pitchFamily="49" charset="-122"/>
                  <a:cs typeface="Times New Roman" panose="02020603050405020304" pitchFamily="18" charset="0"/>
                </a:rPr>
                <a:t> (1514-1557) P</a:t>
              </a:r>
              <a:r>
                <a:rPr lang="en-US" sz="2800" dirty="0">
                  <a:effectLst/>
                  <a:ea typeface="SimHei" panose="02010609060101010101" pitchFamily="49" charset="-122"/>
                  <a:cs typeface="Times New Roman" panose="02020603050405020304" pitchFamily="18" charset="0"/>
                </a:rPr>
                <a:t>rofessor of Greek,  University of Cambridge</a:t>
              </a:r>
              <a:endParaRPr lang="en-GB" sz="2800" dirty="0"/>
            </a:p>
          </p:txBody>
        </p:sp>
      </p:grpSp>
      <p:sp>
        <p:nvSpPr>
          <p:cNvPr id="7" name="TextBox 6">
            <a:extLst>
              <a:ext uri="{FF2B5EF4-FFF2-40B4-BE49-F238E27FC236}">
                <a16:creationId xmlns:a16="http://schemas.microsoft.com/office/drawing/2014/main" id="{8293AF48-94D7-3A99-37E4-785E35B68DB0}"/>
              </a:ext>
            </a:extLst>
          </p:cNvPr>
          <p:cNvSpPr txBox="1"/>
          <p:nvPr/>
        </p:nvSpPr>
        <p:spPr>
          <a:xfrm>
            <a:off x="2842953" y="3599411"/>
            <a:ext cx="8290039" cy="954107"/>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Can we have a 'clean and pure English, unmixed and </a:t>
            </a:r>
            <a:r>
              <a:rPr lang="en-US" sz="2800" dirty="0" err="1">
                <a:effectLst/>
                <a:ea typeface="SimHei" panose="02010609060101010101" pitchFamily="49" charset="-122"/>
                <a:cs typeface="Times New Roman" panose="02020603050405020304" pitchFamily="18" charset="0"/>
              </a:rPr>
              <a:t>unmangled</a:t>
            </a:r>
            <a:r>
              <a:rPr lang="en-US" sz="2800" dirty="0">
                <a:effectLst/>
                <a:ea typeface="SimHei" panose="02010609060101010101" pitchFamily="49" charset="-122"/>
                <a:cs typeface="Times New Roman" panose="02020603050405020304" pitchFamily="18" charset="0"/>
              </a:rPr>
              <a:t> with other tongues’? </a:t>
            </a:r>
            <a:endParaRPr lang="en-GB" sz="2800" dirty="0"/>
          </a:p>
        </p:txBody>
      </p:sp>
      <p:sp>
        <p:nvSpPr>
          <p:cNvPr id="8" name="TextBox 7">
            <a:extLst>
              <a:ext uri="{FF2B5EF4-FFF2-40B4-BE49-F238E27FC236}">
                <a16:creationId xmlns:a16="http://schemas.microsoft.com/office/drawing/2014/main" id="{C8285702-A055-C5CF-0B51-049EDDCC30DE}"/>
              </a:ext>
            </a:extLst>
          </p:cNvPr>
          <p:cNvSpPr txBox="1"/>
          <p:nvPr/>
        </p:nvSpPr>
        <p:spPr>
          <a:xfrm>
            <a:off x="806335" y="4871258"/>
            <a:ext cx="10326657" cy="523220"/>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In his translation of the Gospels, he wrote 'crossed' not 'crucified'.</a:t>
            </a:r>
            <a:endParaRPr lang="en-GB" sz="2800" dirty="0"/>
          </a:p>
        </p:txBody>
      </p:sp>
    </p:spTree>
    <p:extLst>
      <p:ext uri="{BB962C8B-B14F-4D97-AF65-F5344CB8AC3E}">
        <p14:creationId xmlns:p14="http://schemas.microsoft.com/office/powerpoint/2010/main" val="39744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C0CC5-A2E9-9829-54D8-E624760C8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C4BF1-DD87-54EB-EC7F-C3C962DD634C}"/>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5F157A07-558E-51AC-996B-3157D2C95741}"/>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10" name="Group 9">
            <a:extLst>
              <a:ext uri="{FF2B5EF4-FFF2-40B4-BE49-F238E27FC236}">
                <a16:creationId xmlns:a16="http://schemas.microsoft.com/office/drawing/2014/main" id="{42240C06-C180-B236-0A22-7D1E7C6AF559}"/>
              </a:ext>
            </a:extLst>
          </p:cNvPr>
          <p:cNvGrpSpPr/>
          <p:nvPr/>
        </p:nvGrpSpPr>
        <p:grpSpPr>
          <a:xfrm>
            <a:off x="631768" y="1699606"/>
            <a:ext cx="10316094" cy="2384921"/>
            <a:chOff x="631768" y="1699606"/>
            <a:chExt cx="10316094" cy="2384921"/>
          </a:xfrm>
        </p:grpSpPr>
        <p:pic>
          <p:nvPicPr>
            <p:cNvPr id="5" name="Picture 4" descr="A portrait of a person with a beard&#10;&#10;Description automatically generated">
              <a:extLst>
                <a:ext uri="{FF2B5EF4-FFF2-40B4-BE49-F238E27FC236}">
                  <a16:creationId xmlns:a16="http://schemas.microsoft.com/office/drawing/2014/main" id="{41E543E1-0B92-B2CC-640E-5BFA716FC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8" y="1699606"/>
              <a:ext cx="1737360" cy="2384921"/>
            </a:xfrm>
            <a:prstGeom prst="rect">
              <a:avLst/>
            </a:prstGeom>
          </p:spPr>
        </p:pic>
        <p:sp>
          <p:nvSpPr>
            <p:cNvPr id="6" name="TextBox 5">
              <a:extLst>
                <a:ext uri="{FF2B5EF4-FFF2-40B4-BE49-F238E27FC236}">
                  <a16:creationId xmlns:a16="http://schemas.microsoft.com/office/drawing/2014/main" id="{EE4736BB-AE8B-3C33-7C9D-3E125CAF09D3}"/>
                </a:ext>
              </a:extLst>
            </p:cNvPr>
            <p:cNvSpPr txBox="1"/>
            <p:nvPr/>
          </p:nvSpPr>
          <p:spPr>
            <a:xfrm>
              <a:off x="2585258" y="1837112"/>
              <a:ext cx="8362604" cy="954107"/>
            </a:xfrm>
            <a:prstGeom prst="rect">
              <a:avLst/>
            </a:prstGeom>
            <a:noFill/>
          </p:spPr>
          <p:txBody>
            <a:bodyPr wrap="square" rtlCol="0">
              <a:spAutoFit/>
            </a:bodyPr>
            <a:lstStyle/>
            <a:p>
              <a:r>
                <a:rPr lang="en-US" sz="2800" dirty="0"/>
                <a:t>William Camden 1551 – 1623.  English antiquarian, historian, topographer, and herald</a:t>
              </a:r>
              <a:endParaRPr lang="en-GB" sz="2800" dirty="0"/>
            </a:p>
          </p:txBody>
        </p:sp>
      </p:grpSp>
      <p:sp>
        <p:nvSpPr>
          <p:cNvPr id="7" name="TextBox 6">
            <a:extLst>
              <a:ext uri="{FF2B5EF4-FFF2-40B4-BE49-F238E27FC236}">
                <a16:creationId xmlns:a16="http://schemas.microsoft.com/office/drawing/2014/main" id="{825CE467-4592-231C-A9ED-EE0F0FB233FB}"/>
              </a:ext>
            </a:extLst>
          </p:cNvPr>
          <p:cNvSpPr txBox="1"/>
          <p:nvPr/>
        </p:nvSpPr>
        <p:spPr>
          <a:xfrm>
            <a:off x="597129" y="4185205"/>
            <a:ext cx="11097491" cy="954107"/>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"the olde English could express most aptly, all the </a:t>
            </a:r>
            <a:r>
              <a:rPr lang="en-GB" sz="2800" kern="100" dirty="0" err="1">
                <a:effectLst/>
                <a:ea typeface="SimHei" panose="02010609060101010101" pitchFamily="49" charset="-122"/>
                <a:cs typeface="Times New Roman" panose="02020603050405020304" pitchFamily="18" charset="0"/>
              </a:rPr>
              <a:t>conceiptes</a:t>
            </a:r>
            <a:r>
              <a:rPr lang="en-GB" sz="2800" kern="100" dirty="0">
                <a:effectLst/>
                <a:ea typeface="SimHei" panose="02010609060101010101" pitchFamily="49" charset="-122"/>
                <a:cs typeface="Times New Roman" panose="02020603050405020304" pitchFamily="18" charset="0"/>
              </a:rPr>
              <a:t> of the </a:t>
            </a:r>
            <a:r>
              <a:rPr lang="en-GB" sz="2800" kern="100" dirty="0" err="1">
                <a:effectLst/>
                <a:ea typeface="SimHei" panose="02010609060101010101" pitchFamily="49" charset="-122"/>
                <a:cs typeface="Times New Roman" panose="02020603050405020304" pitchFamily="18" charset="0"/>
              </a:rPr>
              <a:t>minde</a:t>
            </a:r>
            <a:r>
              <a:rPr lang="en-GB" sz="2800" kern="100" dirty="0">
                <a:effectLst/>
                <a:ea typeface="SimHei" panose="02010609060101010101" pitchFamily="49" charset="-122"/>
                <a:cs typeface="Times New Roman" panose="02020603050405020304" pitchFamily="18" charset="0"/>
              </a:rPr>
              <a:t> in their </a:t>
            </a:r>
            <a:r>
              <a:rPr lang="en-GB" sz="2800" kern="100" dirty="0" err="1">
                <a:effectLst/>
                <a:ea typeface="SimHei" panose="02010609060101010101" pitchFamily="49" charset="-122"/>
                <a:cs typeface="Times New Roman" panose="02020603050405020304" pitchFamily="18" charset="0"/>
              </a:rPr>
              <a:t>owne</a:t>
            </a:r>
            <a:r>
              <a:rPr lang="en-GB" sz="2800" kern="100" dirty="0">
                <a:effectLst/>
                <a:ea typeface="SimHei" panose="02010609060101010101" pitchFamily="49" charset="-122"/>
                <a:cs typeface="Times New Roman" panose="02020603050405020304" pitchFamily="18" charset="0"/>
              </a:rPr>
              <a:t> tongue without borrowing from any"</a:t>
            </a:r>
          </a:p>
        </p:txBody>
      </p:sp>
      <p:sp>
        <p:nvSpPr>
          <p:cNvPr id="9" name="TextBox 8">
            <a:extLst>
              <a:ext uri="{FF2B5EF4-FFF2-40B4-BE49-F238E27FC236}">
                <a16:creationId xmlns:a16="http://schemas.microsoft.com/office/drawing/2014/main" id="{05283F9D-72FD-7B73-4C44-3D00988E51B7}"/>
              </a:ext>
            </a:extLst>
          </p:cNvPr>
          <p:cNvSpPr txBox="1"/>
          <p:nvPr/>
        </p:nvSpPr>
        <p:spPr>
          <a:xfrm>
            <a:off x="597129" y="5443899"/>
            <a:ext cx="10997739"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'express’  - '</a:t>
            </a:r>
            <a:r>
              <a:rPr lang="en-GB" sz="2800" kern="100" dirty="0" err="1">
                <a:effectLst/>
                <a:ea typeface="SimHei" panose="02010609060101010101" pitchFamily="49" charset="-122"/>
                <a:cs typeface="Times New Roman" panose="02020603050405020304" pitchFamily="18" charset="0"/>
              </a:rPr>
              <a:t>gnornian</a:t>
            </a:r>
            <a:r>
              <a:rPr lang="en-GB" sz="2800" kern="100" dirty="0">
                <a:effectLst/>
                <a:ea typeface="SimHei" panose="02010609060101010101" pitchFamily="49" charset="-122"/>
                <a:cs typeface="Times New Roman" panose="02020603050405020304" pitchFamily="18" charset="0"/>
              </a:rPr>
              <a:t>’	 'aptly’  - '</a:t>
            </a:r>
            <a:r>
              <a:rPr lang="en-GB" sz="2800" kern="100" dirty="0" err="1">
                <a:effectLst/>
                <a:ea typeface="SimHei" panose="02010609060101010101" pitchFamily="49" charset="-122"/>
                <a:cs typeface="Times New Roman" panose="02020603050405020304" pitchFamily="18" charset="0"/>
              </a:rPr>
              <a:t>gemet</a:t>
            </a:r>
            <a:r>
              <a:rPr lang="en-GB" sz="2800" kern="100" dirty="0">
                <a:effectLst/>
                <a:ea typeface="SimHei" panose="02010609060101010101" pitchFamily="49" charset="-122"/>
                <a:cs typeface="Times New Roman" panose="02020603050405020304" pitchFamily="18" charset="0"/>
              </a:rPr>
              <a:t>-lice’         '</a:t>
            </a:r>
            <a:r>
              <a:rPr lang="en-GB" sz="2800" kern="100" dirty="0" err="1">
                <a:effectLst/>
                <a:ea typeface="SimHei" panose="02010609060101010101" pitchFamily="49" charset="-122"/>
                <a:cs typeface="Times New Roman" panose="02020603050405020304" pitchFamily="18" charset="0"/>
              </a:rPr>
              <a:t>minde</a:t>
            </a:r>
            <a:r>
              <a:rPr lang="en-GB" sz="2800" kern="100" dirty="0">
                <a:effectLst/>
                <a:ea typeface="SimHei" panose="02010609060101010101" pitchFamily="49" charset="-122"/>
                <a:cs typeface="Times New Roman" panose="02020603050405020304" pitchFamily="18" charset="0"/>
              </a:rPr>
              <a:t>’ –   '</a:t>
            </a:r>
            <a:r>
              <a:rPr lang="en-GB" sz="2800" kern="100" dirty="0" err="1">
                <a:effectLst/>
                <a:ea typeface="SimHei" panose="02010609060101010101" pitchFamily="49" charset="-122"/>
                <a:cs typeface="Times New Roman" panose="02020603050405020304" pitchFamily="18" charset="0"/>
              </a:rPr>
              <a:t>ferhþ</a:t>
            </a:r>
            <a:r>
              <a:rPr lang="en-GB" sz="2800" kern="100" dirty="0">
                <a:effectLst/>
                <a:ea typeface="SimHei" panose="02010609060101010101" pitchFamily="49" charset="-122"/>
                <a:cs typeface="Times New Roman" panose="02020603050405020304" pitchFamily="18" charset="0"/>
              </a:rPr>
              <a:t>’</a:t>
            </a:r>
          </a:p>
        </p:txBody>
      </p:sp>
      <p:sp>
        <p:nvSpPr>
          <p:cNvPr id="4" name="TextBox 3">
            <a:extLst>
              <a:ext uri="{FF2B5EF4-FFF2-40B4-BE49-F238E27FC236}">
                <a16:creationId xmlns:a16="http://schemas.microsoft.com/office/drawing/2014/main" id="{8C72308F-A00C-BEB3-E92B-E9A773B210BA}"/>
              </a:ext>
            </a:extLst>
          </p:cNvPr>
          <p:cNvSpPr txBox="1"/>
          <p:nvPr/>
        </p:nvSpPr>
        <p:spPr>
          <a:xfrm>
            <a:off x="2668385" y="2959331"/>
            <a:ext cx="7971906" cy="954107"/>
          </a:xfrm>
          <a:prstGeom prst="rect">
            <a:avLst/>
          </a:prstGeom>
          <a:noFill/>
        </p:spPr>
        <p:txBody>
          <a:bodyPr wrap="square" rtlCol="0">
            <a:spAutoFit/>
          </a:bodyPr>
          <a:lstStyle/>
          <a:p>
            <a:r>
              <a:rPr lang="en-GB" sz="2800" dirty="0">
                <a:effectLst/>
                <a:latin typeface="Aptos" panose="020B0004020202020204" pitchFamily="34" charset="0"/>
                <a:ea typeface="SimHei" panose="02010609060101010101" pitchFamily="49" charset="-122"/>
                <a:cs typeface="Times New Roman" panose="02020603050405020304" pitchFamily="18" charset="0"/>
              </a:rPr>
              <a:t>"This English tongue is extracted, as the nation, from the Germans…".</a:t>
            </a:r>
            <a:endParaRPr lang="en-GB" sz="2800" dirty="0">
              <a:latin typeface="Aptos" panose="020B0004020202020204" pitchFamily="34" charset="0"/>
            </a:endParaRPr>
          </a:p>
        </p:txBody>
      </p:sp>
    </p:spTree>
    <p:extLst>
      <p:ext uri="{BB962C8B-B14F-4D97-AF65-F5344CB8AC3E}">
        <p14:creationId xmlns:p14="http://schemas.microsoft.com/office/powerpoint/2010/main" val="17153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82DC-EC43-0684-4C78-4298FB0A5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9CAB7-630F-A4B3-D7E2-9DCAAB2CEC3E}"/>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1F89F231-D567-BA7A-B441-753A7AA3BC16}"/>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8" name="Group 7">
            <a:extLst>
              <a:ext uri="{FF2B5EF4-FFF2-40B4-BE49-F238E27FC236}">
                <a16:creationId xmlns:a16="http://schemas.microsoft.com/office/drawing/2014/main" id="{B4FD2960-2BBD-9B73-EE81-7906829B5976}"/>
              </a:ext>
            </a:extLst>
          </p:cNvPr>
          <p:cNvGrpSpPr/>
          <p:nvPr/>
        </p:nvGrpSpPr>
        <p:grpSpPr>
          <a:xfrm>
            <a:off x="440573" y="1662546"/>
            <a:ext cx="10019376" cy="2631833"/>
            <a:chOff x="440573" y="1662546"/>
            <a:chExt cx="10019376" cy="2631833"/>
          </a:xfrm>
        </p:grpSpPr>
        <p:pic>
          <p:nvPicPr>
            <p:cNvPr id="5" name="Picture 4" descr="A document with text and a letter&#10;&#10;Description automatically generated with medium confidence">
              <a:extLst>
                <a:ext uri="{FF2B5EF4-FFF2-40B4-BE49-F238E27FC236}">
                  <a16:creationId xmlns:a16="http://schemas.microsoft.com/office/drawing/2014/main" id="{59CD9980-CB19-956F-1F45-138F33F27418}"/>
                </a:ext>
              </a:extLst>
            </p:cNvPr>
            <p:cNvPicPr>
              <a:picLocks noChangeAspect="1"/>
            </p:cNvPicPr>
            <p:nvPr/>
          </p:nvPicPr>
          <p:blipFill>
            <a:blip r:embed="rId2">
              <a:extLst>
                <a:ext uri="{28A0092B-C50C-407E-A947-70E740481C1C}">
                  <a14:useLocalDpi xmlns:a14="http://schemas.microsoft.com/office/drawing/2010/main" val="0"/>
                </a:ext>
              </a:extLst>
            </a:blip>
            <a:srcRect b="29142"/>
            <a:stretch/>
          </p:blipFill>
          <p:spPr>
            <a:xfrm>
              <a:off x="440573" y="1662546"/>
              <a:ext cx="2627519" cy="2523768"/>
            </a:xfrm>
            <a:prstGeom prst="rect">
              <a:avLst/>
            </a:prstGeom>
          </p:spPr>
        </p:pic>
        <p:sp>
          <p:nvSpPr>
            <p:cNvPr id="6" name="TextBox 5">
              <a:extLst>
                <a:ext uri="{FF2B5EF4-FFF2-40B4-BE49-F238E27FC236}">
                  <a16:creationId xmlns:a16="http://schemas.microsoft.com/office/drawing/2014/main" id="{4F038031-3141-539B-E1FE-FBFC1653E327}"/>
                </a:ext>
              </a:extLst>
            </p:cNvPr>
            <p:cNvSpPr txBox="1"/>
            <p:nvPr/>
          </p:nvSpPr>
          <p:spPr>
            <a:xfrm>
              <a:off x="3585213" y="1770611"/>
              <a:ext cx="6874736" cy="2523768"/>
            </a:xfrm>
            <a:prstGeom prst="rect">
              <a:avLst/>
            </a:prstGeom>
            <a:noFill/>
          </p:spPr>
          <p:txBody>
            <a:bodyPr wrap="square" rtlCol="0">
              <a:spAutoFit/>
            </a:bodyPr>
            <a:lstStyle/>
            <a:p>
              <a:r>
                <a:rPr lang="en-US" sz="2800" dirty="0"/>
                <a:t>John Hare: 1647  St. Edwards Ghost: or, Anti-</a:t>
              </a:r>
              <a:r>
                <a:rPr lang="en-US" sz="2800" dirty="0" err="1"/>
                <a:t>Normanisme</a:t>
              </a:r>
              <a:r>
                <a:rPr lang="en-US" sz="2800" dirty="0"/>
                <a:t>: being a </a:t>
              </a:r>
              <a:r>
                <a:rPr lang="en-US" sz="2800" dirty="0" err="1"/>
                <a:t>patheticall</a:t>
              </a:r>
              <a:r>
                <a:rPr lang="en-US" sz="2800" dirty="0"/>
                <a:t> complaint and motion in the behalf of our English nation against her grand yet neglected Grievance, </a:t>
              </a:r>
              <a:r>
                <a:rPr lang="en-US" sz="2800" dirty="0" err="1"/>
                <a:t>Normanisme</a:t>
              </a:r>
              <a:r>
                <a:rPr lang="en-US" sz="2800" dirty="0"/>
                <a:t>. </a:t>
              </a:r>
            </a:p>
            <a:p>
              <a:endParaRPr lang="en-GB" dirty="0"/>
            </a:p>
          </p:txBody>
        </p:sp>
      </p:grpSp>
      <p:sp>
        <p:nvSpPr>
          <p:cNvPr id="7" name="TextBox 6">
            <a:extLst>
              <a:ext uri="{FF2B5EF4-FFF2-40B4-BE49-F238E27FC236}">
                <a16:creationId xmlns:a16="http://schemas.microsoft.com/office/drawing/2014/main" id="{37AA5909-6B66-2137-99DD-BF8F8A822B32}"/>
              </a:ext>
            </a:extLst>
          </p:cNvPr>
          <p:cNvSpPr txBox="1"/>
          <p:nvPr/>
        </p:nvSpPr>
        <p:spPr>
          <a:xfrm>
            <a:off x="440573" y="4530436"/>
            <a:ext cx="11313623" cy="1661993"/>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The Saxons "possessed a language superior to Latin and its derivatives"  All French words should be purged from the language and replaced with words and terms "from the old Saxon and learned tongues".</a:t>
            </a:r>
          </a:p>
          <a:p>
            <a:endParaRPr lang="en-GB" dirty="0"/>
          </a:p>
        </p:txBody>
      </p:sp>
    </p:spTree>
    <p:extLst>
      <p:ext uri="{BB962C8B-B14F-4D97-AF65-F5344CB8AC3E}">
        <p14:creationId xmlns:p14="http://schemas.microsoft.com/office/powerpoint/2010/main" val="4109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B442F-D3DF-6CB0-95FA-6D7839FA6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82A4F-7089-C757-2E19-A35C1E2A1B24}"/>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F62B7C50-6ABC-3A02-29EC-0F13597F9856}"/>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8" name="Group 7">
            <a:extLst>
              <a:ext uri="{FF2B5EF4-FFF2-40B4-BE49-F238E27FC236}">
                <a16:creationId xmlns:a16="http://schemas.microsoft.com/office/drawing/2014/main" id="{6742EACB-3A9A-F93A-F5B8-D0417E4052B1}"/>
              </a:ext>
            </a:extLst>
          </p:cNvPr>
          <p:cNvGrpSpPr/>
          <p:nvPr/>
        </p:nvGrpSpPr>
        <p:grpSpPr>
          <a:xfrm>
            <a:off x="631767" y="1840316"/>
            <a:ext cx="10457411" cy="2562225"/>
            <a:chOff x="631767" y="1840316"/>
            <a:chExt cx="10457411" cy="2562225"/>
          </a:xfrm>
        </p:grpSpPr>
        <p:pic>
          <p:nvPicPr>
            <p:cNvPr id="5" name="Picture 4" descr="A person sitting in a chair holding a book&#10;&#10;Description automatically generated">
              <a:extLst>
                <a:ext uri="{FF2B5EF4-FFF2-40B4-BE49-F238E27FC236}">
                  <a16:creationId xmlns:a16="http://schemas.microsoft.com/office/drawing/2014/main" id="{F5EBF72F-60D5-711F-15ED-D8FAEF723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840316"/>
              <a:ext cx="1781175" cy="2562225"/>
            </a:xfrm>
            <a:prstGeom prst="rect">
              <a:avLst/>
            </a:prstGeom>
          </p:spPr>
        </p:pic>
        <p:sp>
          <p:nvSpPr>
            <p:cNvPr id="6" name="TextBox 5">
              <a:extLst>
                <a:ext uri="{FF2B5EF4-FFF2-40B4-BE49-F238E27FC236}">
                  <a16:creationId xmlns:a16="http://schemas.microsoft.com/office/drawing/2014/main" id="{9C71DEC1-0F16-1643-4546-41D3B93A3473}"/>
                </a:ext>
              </a:extLst>
            </p:cNvPr>
            <p:cNvSpPr txBox="1"/>
            <p:nvPr/>
          </p:nvSpPr>
          <p:spPr>
            <a:xfrm>
              <a:off x="2610196" y="2244435"/>
              <a:ext cx="8478982" cy="1384995"/>
            </a:xfrm>
            <a:prstGeom prst="rect">
              <a:avLst/>
            </a:prstGeom>
            <a:noFill/>
          </p:spPr>
          <p:txBody>
            <a:bodyPr wrap="square" rtlCol="0">
              <a:spAutoFit/>
            </a:bodyPr>
            <a:lstStyle/>
            <a:p>
              <a:r>
                <a:rPr lang="en-US" sz="2800" dirty="0"/>
                <a:t>William Barnes 1801 – 1886  English polymath, writer, poet, philologist, priest, mathematician, engraving artist</a:t>
              </a:r>
              <a:r>
                <a:rPr lang="en-US" sz="2800" baseline="30000" dirty="0"/>
                <a:t> </a:t>
              </a:r>
              <a:r>
                <a:rPr lang="en-US" sz="2800" dirty="0"/>
                <a:t>and inventor.</a:t>
              </a:r>
              <a:endParaRPr lang="en-GB" sz="2800" dirty="0"/>
            </a:p>
          </p:txBody>
        </p:sp>
      </p:grpSp>
      <p:sp>
        <p:nvSpPr>
          <p:cNvPr id="7" name="TextBox 6">
            <a:extLst>
              <a:ext uri="{FF2B5EF4-FFF2-40B4-BE49-F238E27FC236}">
                <a16:creationId xmlns:a16="http://schemas.microsoft.com/office/drawing/2014/main" id="{481E6AA5-F546-7A86-58D5-FD569E2C44D6}"/>
              </a:ext>
            </a:extLst>
          </p:cNvPr>
          <p:cNvSpPr txBox="1"/>
          <p:nvPr/>
        </p:nvSpPr>
        <p:spPr>
          <a:xfrm>
            <a:off x="2701636" y="3865418"/>
            <a:ext cx="8858597" cy="954107"/>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'Foreign-derived words' should be expunged from English and replaced by 'native words'.</a:t>
            </a:r>
            <a:endParaRPr lang="en-GB" sz="2800" dirty="0"/>
          </a:p>
        </p:txBody>
      </p:sp>
    </p:spTree>
    <p:extLst>
      <p:ext uri="{BB962C8B-B14F-4D97-AF65-F5344CB8AC3E}">
        <p14:creationId xmlns:p14="http://schemas.microsoft.com/office/powerpoint/2010/main" val="25350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AC5B-04CC-CF0E-EE15-9CF19D56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1683B-01FC-992B-B31C-74C4E0A83D94}"/>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CB19CD04-029F-F0AC-5468-29B01B74ACBE}"/>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pic>
        <p:nvPicPr>
          <p:cNvPr id="5" name="Picture 4" descr="A person sitting in a chair holding a book&#10;&#10;Description automatically generated">
            <a:extLst>
              <a:ext uri="{FF2B5EF4-FFF2-40B4-BE49-F238E27FC236}">
                <a16:creationId xmlns:a16="http://schemas.microsoft.com/office/drawing/2014/main" id="{445510B1-5B70-AABB-B056-AB8E4C4AF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840316"/>
            <a:ext cx="1781175" cy="2562225"/>
          </a:xfrm>
          <a:prstGeom prst="rect">
            <a:avLst/>
          </a:prstGeom>
        </p:spPr>
      </p:pic>
      <p:sp>
        <p:nvSpPr>
          <p:cNvPr id="4" name="TextBox 3">
            <a:extLst>
              <a:ext uri="{FF2B5EF4-FFF2-40B4-BE49-F238E27FC236}">
                <a16:creationId xmlns:a16="http://schemas.microsoft.com/office/drawing/2014/main" id="{643CD721-E82C-48A7-0C2D-51690CA96E1F}"/>
              </a:ext>
            </a:extLst>
          </p:cNvPr>
          <p:cNvSpPr txBox="1"/>
          <p:nvPr/>
        </p:nvSpPr>
        <p:spPr>
          <a:xfrm>
            <a:off x="2685011" y="2502131"/>
            <a:ext cx="8454044" cy="523220"/>
          </a:xfrm>
          <a:prstGeom prst="rect">
            <a:avLst/>
          </a:prstGeom>
          <a:noFill/>
        </p:spPr>
        <p:txBody>
          <a:bodyPr wrap="square" rtlCol="0">
            <a:spAutoFit/>
          </a:bodyPr>
          <a:lstStyle/>
          <a:p>
            <a:r>
              <a:rPr lang="en-US" sz="2800" i="1" dirty="0">
                <a:effectLst/>
                <a:ea typeface="SimHei" panose="02010609060101010101" pitchFamily="49" charset="-122"/>
                <a:cs typeface="Times New Roman" panose="02020603050405020304" pitchFamily="18" charset="0"/>
              </a:rPr>
              <a:t>       An Outline of English Speech-Craft</a:t>
            </a:r>
            <a:r>
              <a:rPr lang="en-US" sz="2800" i="1" dirty="0">
                <a:ea typeface="SimHei" panose="02010609060101010101" pitchFamily="49" charset="-122"/>
                <a:cs typeface="Times New Roman" panose="02020603050405020304" pitchFamily="18" charset="0"/>
              </a:rPr>
              <a:t> </a:t>
            </a:r>
            <a:r>
              <a:rPr lang="en-US" sz="2800" dirty="0">
                <a:effectLst/>
                <a:ea typeface="SimHei" panose="02010609060101010101" pitchFamily="49" charset="-122"/>
                <a:cs typeface="Times New Roman" panose="02020603050405020304" pitchFamily="18" charset="0"/>
              </a:rPr>
              <a:t>1878</a:t>
            </a:r>
            <a:endParaRPr lang="en-GB" sz="2800" dirty="0"/>
          </a:p>
        </p:txBody>
      </p:sp>
      <p:sp>
        <p:nvSpPr>
          <p:cNvPr id="8" name="TextBox 7">
            <a:extLst>
              <a:ext uri="{FF2B5EF4-FFF2-40B4-BE49-F238E27FC236}">
                <a16:creationId xmlns:a16="http://schemas.microsoft.com/office/drawing/2014/main" id="{D608351E-87F7-77EE-1D72-EDFAB216F419}"/>
              </a:ext>
            </a:extLst>
          </p:cNvPr>
          <p:cNvSpPr txBox="1"/>
          <p:nvPr/>
        </p:nvSpPr>
        <p:spPr>
          <a:xfrm>
            <a:off x="2842953" y="3549535"/>
            <a:ext cx="8811491" cy="954107"/>
          </a:xfrm>
          <a:prstGeom prst="rect">
            <a:avLst/>
          </a:prstGeom>
          <a:noFill/>
        </p:spPr>
        <p:txBody>
          <a:bodyPr wrap="square" rtlCol="0">
            <a:spAutoFit/>
          </a:bodyPr>
          <a:lstStyle/>
          <a:p>
            <a:r>
              <a:rPr lang="en-GB" sz="2800" kern="100" dirty="0">
                <a:ea typeface="SimHei" panose="02010609060101010101" pitchFamily="49" charset="-122"/>
                <a:cs typeface="Times New Roman" panose="02020603050405020304" pitchFamily="18" charset="0"/>
              </a:rPr>
              <a:t>A </a:t>
            </a:r>
            <a:r>
              <a:rPr lang="en-US" sz="2800" kern="100" dirty="0">
                <a:effectLst/>
                <a:ea typeface="SimHei" panose="02010609060101010101" pitchFamily="49" charset="-122"/>
                <a:cs typeface="Times New Roman" panose="02020603050405020304" pitchFamily="18" charset="0"/>
              </a:rPr>
              <a:t>comprehensive grammar and explanation of his theory and general approach</a:t>
            </a:r>
            <a:endParaRPr lang="en-GB" dirty="0"/>
          </a:p>
        </p:txBody>
      </p:sp>
      <p:sp>
        <p:nvSpPr>
          <p:cNvPr id="9" name="TextBox 8">
            <a:extLst>
              <a:ext uri="{FF2B5EF4-FFF2-40B4-BE49-F238E27FC236}">
                <a16:creationId xmlns:a16="http://schemas.microsoft.com/office/drawing/2014/main" id="{1F6A0DD2-557F-F191-135E-16DD0B5804F2}"/>
              </a:ext>
            </a:extLst>
          </p:cNvPr>
          <p:cNvSpPr txBox="1"/>
          <p:nvPr/>
        </p:nvSpPr>
        <p:spPr>
          <a:xfrm>
            <a:off x="631767" y="4804756"/>
            <a:ext cx="10839797" cy="954107"/>
          </a:xfrm>
          <a:prstGeom prst="rect">
            <a:avLst/>
          </a:prstGeom>
          <a:noFill/>
        </p:spPr>
        <p:txBody>
          <a:bodyPr wrap="square" rtlCol="0">
            <a:spAutoFit/>
          </a:bodyPr>
          <a:lstStyle/>
          <a:p>
            <a:r>
              <a:rPr lang="en-US" sz="2800" kern="100" dirty="0">
                <a:ea typeface="SimHei" panose="02010609060101010101" pitchFamily="49" charset="-122"/>
                <a:cs typeface="Times New Roman" panose="02020603050405020304" pitchFamily="18" charset="0"/>
              </a:rPr>
              <a:t>A</a:t>
            </a:r>
            <a:r>
              <a:rPr lang="en-US" sz="2800" kern="100" dirty="0">
                <a:effectLst/>
                <a:ea typeface="SimHei" panose="02010609060101010101" pitchFamily="49" charset="-122"/>
                <a:cs typeface="Times New Roman" panose="02020603050405020304" pitchFamily="18" charset="0"/>
              </a:rPr>
              <a:t>n all-holding speechcraft book and </a:t>
            </a:r>
            <a:r>
              <a:rPr lang="en-US" sz="2800" kern="100" dirty="0" err="1">
                <a:effectLst/>
                <a:ea typeface="SimHei" panose="02010609060101010101" pitchFamily="49" charset="-122"/>
                <a:cs typeface="Times New Roman" panose="02020603050405020304" pitchFamily="18" charset="0"/>
              </a:rPr>
              <a:t>outfolding</a:t>
            </a:r>
            <a:r>
              <a:rPr lang="en-US" sz="2800" kern="100" dirty="0">
                <a:effectLst/>
                <a:ea typeface="SimHei" panose="02010609060101010101" pitchFamily="49" charset="-122"/>
                <a:cs typeface="Times New Roman" panose="02020603050405020304" pitchFamily="18" charset="0"/>
              </a:rPr>
              <a:t> of his thought and broad to-coming.</a:t>
            </a:r>
            <a:endParaRPr lang="en-GB" sz="2800" dirty="0"/>
          </a:p>
        </p:txBody>
      </p:sp>
    </p:spTree>
    <p:extLst>
      <p:ext uri="{BB962C8B-B14F-4D97-AF65-F5344CB8AC3E}">
        <p14:creationId xmlns:p14="http://schemas.microsoft.com/office/powerpoint/2010/main" val="368875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6EE25-4D73-931A-7762-6178A4AB0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859BF-131C-0766-A3BF-C67045A3D036}"/>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F9994FB4-B876-047B-547C-B31582C55773}"/>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8" name="Group 7">
            <a:extLst>
              <a:ext uri="{FF2B5EF4-FFF2-40B4-BE49-F238E27FC236}">
                <a16:creationId xmlns:a16="http://schemas.microsoft.com/office/drawing/2014/main" id="{B9DE297C-7692-1FCF-49A0-74399EBFA929}"/>
              </a:ext>
            </a:extLst>
          </p:cNvPr>
          <p:cNvGrpSpPr/>
          <p:nvPr/>
        </p:nvGrpSpPr>
        <p:grpSpPr>
          <a:xfrm>
            <a:off x="631767" y="1789430"/>
            <a:ext cx="10208029" cy="2628900"/>
            <a:chOff x="631767" y="1789430"/>
            <a:chExt cx="10208029" cy="2628900"/>
          </a:xfrm>
        </p:grpSpPr>
        <p:pic>
          <p:nvPicPr>
            <p:cNvPr id="5" name="Picture 4" descr="A book with a blue cover&#10;&#10;Description automatically generated">
              <a:extLst>
                <a:ext uri="{FF2B5EF4-FFF2-40B4-BE49-F238E27FC236}">
                  <a16:creationId xmlns:a16="http://schemas.microsoft.com/office/drawing/2014/main" id="{BDEB6D4E-3F5B-F21F-8813-C4FF54906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789430"/>
              <a:ext cx="1743075" cy="2628900"/>
            </a:xfrm>
            <a:prstGeom prst="rect">
              <a:avLst/>
            </a:prstGeom>
          </p:spPr>
        </p:pic>
        <p:sp>
          <p:nvSpPr>
            <p:cNvPr id="6" name="TextBox 5">
              <a:extLst>
                <a:ext uri="{FF2B5EF4-FFF2-40B4-BE49-F238E27FC236}">
                  <a16:creationId xmlns:a16="http://schemas.microsoft.com/office/drawing/2014/main" id="{35595DBD-5257-305F-34F2-12CDA37779AC}"/>
                </a:ext>
              </a:extLst>
            </p:cNvPr>
            <p:cNvSpPr txBox="1"/>
            <p:nvPr/>
          </p:nvSpPr>
          <p:spPr>
            <a:xfrm>
              <a:off x="2651760" y="2468880"/>
              <a:ext cx="8188036" cy="523220"/>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Thomas Laurence Kington Oliphant  1873</a:t>
              </a:r>
              <a:endParaRPr lang="en-GB" sz="2800" dirty="0"/>
            </a:p>
          </p:txBody>
        </p:sp>
      </p:grpSp>
      <p:sp>
        <p:nvSpPr>
          <p:cNvPr id="7" name="TextBox 6">
            <a:extLst>
              <a:ext uri="{FF2B5EF4-FFF2-40B4-BE49-F238E27FC236}">
                <a16:creationId xmlns:a16="http://schemas.microsoft.com/office/drawing/2014/main" id="{375C66B9-3B78-9D40-99AC-3464935BD941}"/>
              </a:ext>
            </a:extLst>
          </p:cNvPr>
          <p:cNvSpPr txBox="1"/>
          <p:nvPr/>
        </p:nvSpPr>
        <p:spPr>
          <a:xfrm>
            <a:off x="2651760" y="3815542"/>
            <a:ext cx="9110749" cy="1384995"/>
          </a:xfrm>
          <a:prstGeom prst="rect">
            <a:avLst/>
          </a:prstGeom>
          <a:noFill/>
        </p:spPr>
        <p:txBody>
          <a:bodyPr wrap="square" rtlCol="0">
            <a:spAutoFit/>
          </a:bodyPr>
          <a:lstStyle/>
          <a:p>
            <a:r>
              <a:rPr lang="en-US" sz="2800" dirty="0">
                <a:effectLst/>
                <a:latin typeface="Aptos" panose="020B0004020202020204" pitchFamily="34" charset="0"/>
                <a:ea typeface="SimHei" panose="02010609060101010101" pitchFamily="49" charset="-122"/>
                <a:cs typeface="Times New Roman" panose="02020603050405020304" pitchFamily="18" charset="0"/>
              </a:rPr>
              <a:t>The nouveau riche are pretentious with their words: they should clear out Gallicisms and Latinisms from their speech and writing.</a:t>
            </a:r>
            <a:endParaRPr lang="en-GB" sz="2800" dirty="0"/>
          </a:p>
        </p:txBody>
      </p:sp>
    </p:spTree>
    <p:extLst>
      <p:ext uri="{BB962C8B-B14F-4D97-AF65-F5344CB8AC3E}">
        <p14:creationId xmlns:p14="http://schemas.microsoft.com/office/powerpoint/2010/main" val="723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27D0-69C3-A961-E555-D026BA1F2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0EF15-8611-49A0-EB6B-CC0780448B6C}"/>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AF43523A-E067-9273-6DF8-1CBB4C52F926}"/>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4" name="TextBox 3">
            <a:extLst>
              <a:ext uri="{FF2B5EF4-FFF2-40B4-BE49-F238E27FC236}">
                <a16:creationId xmlns:a16="http://schemas.microsoft.com/office/drawing/2014/main" id="{EC29A2A5-8C2D-1D59-7AB3-2C0A613ECB5B}"/>
              </a:ext>
            </a:extLst>
          </p:cNvPr>
          <p:cNvSpPr txBox="1"/>
          <p:nvPr/>
        </p:nvSpPr>
        <p:spPr>
          <a:xfrm>
            <a:off x="731521" y="1823373"/>
            <a:ext cx="8188036" cy="523220"/>
          </a:xfrm>
          <a:prstGeom prst="rect">
            <a:avLst/>
          </a:prstGeom>
          <a:noFill/>
        </p:spPr>
        <p:txBody>
          <a:bodyPr wrap="square" rtlCol="0">
            <a:spAutoFit/>
          </a:bodyPr>
          <a:lstStyle/>
          <a:p>
            <a:r>
              <a:rPr lang="en-US" sz="2800" dirty="0">
                <a:effectLst/>
                <a:ea typeface="SimHei" panose="02010609060101010101" pitchFamily="49" charset="-122"/>
                <a:cs typeface="Times New Roman" panose="02020603050405020304" pitchFamily="18" charset="0"/>
              </a:rPr>
              <a:t>Thomas Laurence Kington Oliphant  1873</a:t>
            </a:r>
            <a:endParaRPr lang="en-GB" sz="2800" dirty="0"/>
          </a:p>
        </p:txBody>
      </p:sp>
      <p:sp>
        <p:nvSpPr>
          <p:cNvPr id="5" name="TextBox 4">
            <a:extLst>
              <a:ext uri="{FF2B5EF4-FFF2-40B4-BE49-F238E27FC236}">
                <a16:creationId xmlns:a16="http://schemas.microsoft.com/office/drawing/2014/main" id="{03E168DD-FD4B-75F4-CD46-7FD90EBCE4CA}"/>
              </a:ext>
            </a:extLst>
          </p:cNvPr>
          <p:cNvSpPr txBox="1"/>
          <p:nvPr/>
        </p:nvSpPr>
        <p:spPr>
          <a:xfrm>
            <a:off x="490451" y="2765596"/>
            <a:ext cx="6242858" cy="523220"/>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The train ran with extraordinary velocity.</a:t>
            </a:r>
            <a:endParaRPr lang="en-GB" dirty="0"/>
          </a:p>
        </p:txBody>
      </p:sp>
      <p:sp>
        <p:nvSpPr>
          <p:cNvPr id="6" name="TextBox 5">
            <a:extLst>
              <a:ext uri="{FF2B5EF4-FFF2-40B4-BE49-F238E27FC236}">
                <a16:creationId xmlns:a16="http://schemas.microsoft.com/office/drawing/2014/main" id="{A53D385C-0530-DAAE-989F-EAFF3CB10A73}"/>
              </a:ext>
            </a:extLst>
          </p:cNvPr>
          <p:cNvSpPr txBox="1"/>
          <p:nvPr/>
        </p:nvSpPr>
        <p:spPr>
          <a:xfrm>
            <a:off x="6991004" y="2765596"/>
            <a:ext cx="4879571" cy="523220"/>
          </a:xfrm>
          <a:prstGeom prst="rect">
            <a:avLst/>
          </a:prstGeom>
          <a:noFill/>
        </p:spPr>
        <p:txBody>
          <a:bodyPr wrap="square" rtlCol="0">
            <a:spAutoFit/>
          </a:bodyPr>
          <a:lstStyle/>
          <a:p>
            <a:pPr algn="just"/>
            <a:r>
              <a:rPr lang="en-GB" sz="2800" kern="100" dirty="0">
                <a:ea typeface="SimHei" panose="02010609060101010101" pitchFamily="49" charset="-122"/>
                <a:cs typeface="Times New Roman" panose="02020603050405020304" pitchFamily="18" charset="0"/>
              </a:rPr>
              <a:t>T</a:t>
            </a:r>
            <a:r>
              <a:rPr lang="en-GB" sz="2800" kern="100" dirty="0">
                <a:effectLst/>
                <a:ea typeface="SimHei" panose="02010609060101010101" pitchFamily="49" charset="-122"/>
                <a:cs typeface="Times New Roman" panose="02020603050405020304" pitchFamily="18" charset="0"/>
              </a:rPr>
              <a:t>he train ran very fast.</a:t>
            </a:r>
          </a:p>
        </p:txBody>
      </p:sp>
      <p:sp>
        <p:nvSpPr>
          <p:cNvPr id="7" name="TextBox 6">
            <a:extLst>
              <a:ext uri="{FF2B5EF4-FFF2-40B4-BE49-F238E27FC236}">
                <a16:creationId xmlns:a16="http://schemas.microsoft.com/office/drawing/2014/main" id="{9BF716C4-44AD-ADE1-7103-51CC8F8565FF}"/>
              </a:ext>
            </a:extLst>
          </p:cNvPr>
          <p:cNvSpPr txBox="1"/>
          <p:nvPr/>
        </p:nvSpPr>
        <p:spPr>
          <a:xfrm>
            <a:off x="490450" y="3288816"/>
            <a:ext cx="6331525" cy="523220"/>
          </a:xfrm>
          <a:prstGeom prst="rect">
            <a:avLst/>
          </a:prstGeom>
          <a:noFill/>
        </p:spPr>
        <p:txBody>
          <a:bodyPr wrap="square" rtlCol="0">
            <a:spAutoFit/>
          </a:bodyPr>
          <a:lstStyle/>
          <a:p>
            <a:pPr algn="just"/>
            <a:r>
              <a:rPr lang="en-GB" sz="2800" kern="100" dirty="0">
                <a:ea typeface="SimHei" panose="02010609060101010101" pitchFamily="49" charset="-122"/>
                <a:cs typeface="Times New Roman" panose="02020603050405020304" pitchFamily="18" charset="0"/>
              </a:rPr>
              <a:t>He</a:t>
            </a:r>
            <a:r>
              <a:rPr lang="en-GB" sz="2800" kern="100" dirty="0">
                <a:effectLst/>
                <a:ea typeface="SimHei" panose="02010609060101010101" pitchFamily="49" charset="-122"/>
                <a:cs typeface="Times New Roman" panose="02020603050405020304" pitchFamily="18" charset="0"/>
              </a:rPr>
              <a:t> did the business with perfect fidelity.</a:t>
            </a:r>
            <a:endParaRPr lang="en-GB" dirty="0"/>
          </a:p>
        </p:txBody>
      </p:sp>
      <p:sp>
        <p:nvSpPr>
          <p:cNvPr id="8" name="TextBox 7">
            <a:extLst>
              <a:ext uri="{FF2B5EF4-FFF2-40B4-BE49-F238E27FC236}">
                <a16:creationId xmlns:a16="http://schemas.microsoft.com/office/drawing/2014/main" id="{93902F50-E26F-E1A1-D099-7A71A03740BF}"/>
              </a:ext>
            </a:extLst>
          </p:cNvPr>
          <p:cNvSpPr txBox="1"/>
          <p:nvPr/>
        </p:nvSpPr>
        <p:spPr>
          <a:xfrm>
            <a:off x="6991003" y="3288816"/>
            <a:ext cx="4710545" cy="523220"/>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He did the business faithfully. </a:t>
            </a:r>
          </a:p>
        </p:txBody>
      </p:sp>
      <p:sp>
        <p:nvSpPr>
          <p:cNvPr id="9" name="TextBox 8">
            <a:extLst>
              <a:ext uri="{FF2B5EF4-FFF2-40B4-BE49-F238E27FC236}">
                <a16:creationId xmlns:a16="http://schemas.microsoft.com/office/drawing/2014/main" id="{E65234BF-F8A3-3A83-3348-ABC55EA7ED10}"/>
              </a:ext>
            </a:extLst>
          </p:cNvPr>
          <p:cNvSpPr txBox="1"/>
          <p:nvPr/>
        </p:nvSpPr>
        <p:spPr>
          <a:xfrm>
            <a:off x="490449" y="3812036"/>
            <a:ext cx="6109854" cy="523220"/>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 the most lively indications of amity</a:t>
            </a:r>
            <a:endParaRPr lang="en-GB" dirty="0"/>
          </a:p>
        </p:txBody>
      </p:sp>
      <p:sp>
        <p:nvSpPr>
          <p:cNvPr id="10" name="TextBox 9">
            <a:extLst>
              <a:ext uri="{FF2B5EF4-FFF2-40B4-BE49-F238E27FC236}">
                <a16:creationId xmlns:a16="http://schemas.microsoft.com/office/drawing/2014/main" id="{FBA943DF-266E-3D90-ADAD-4091766F393D}"/>
              </a:ext>
            </a:extLst>
          </p:cNvPr>
          <p:cNvSpPr txBox="1"/>
          <p:nvPr/>
        </p:nvSpPr>
        <p:spPr>
          <a:xfrm>
            <a:off x="7036723" y="3791905"/>
            <a:ext cx="4788131" cy="523220"/>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....very kindly</a:t>
            </a:r>
          </a:p>
        </p:txBody>
      </p:sp>
      <p:sp>
        <p:nvSpPr>
          <p:cNvPr id="11" name="TextBox 10">
            <a:extLst>
              <a:ext uri="{FF2B5EF4-FFF2-40B4-BE49-F238E27FC236}">
                <a16:creationId xmlns:a16="http://schemas.microsoft.com/office/drawing/2014/main" id="{3DD04268-16E4-7566-6882-A5A4BCB535AF}"/>
              </a:ext>
            </a:extLst>
          </p:cNvPr>
          <p:cNvSpPr txBox="1"/>
          <p:nvPr/>
        </p:nvSpPr>
        <p:spPr>
          <a:xfrm>
            <a:off x="490449" y="4335256"/>
            <a:ext cx="6109854" cy="523220"/>
          </a:xfrm>
          <a:prstGeom prst="rect">
            <a:avLst/>
          </a:prstGeom>
          <a:noFill/>
        </p:spPr>
        <p:txBody>
          <a:bodyPr wrap="square" rtlCol="0">
            <a:spAutoFit/>
          </a:bodyPr>
          <a:lstStyle/>
          <a:p>
            <a:pPr algn="just"/>
            <a:r>
              <a:rPr lang="en-GB" sz="2800" kern="100" dirty="0">
                <a:ea typeface="SimHei" panose="02010609060101010101" pitchFamily="49" charset="-122"/>
                <a:cs typeface="Times New Roman" panose="02020603050405020304" pitchFamily="18" charset="0"/>
              </a:rPr>
              <a:t>He is </a:t>
            </a:r>
            <a:r>
              <a:rPr lang="en-GB" sz="2800" kern="100" dirty="0">
                <a:effectLst/>
                <a:ea typeface="SimHei" panose="02010609060101010101" pitchFamily="49" charset="-122"/>
                <a:cs typeface="Times New Roman" panose="02020603050405020304" pitchFamily="18" charset="0"/>
              </a:rPr>
              <a:t>in a state of indebtedness.  </a:t>
            </a:r>
            <a:endParaRPr lang="en-GB" dirty="0"/>
          </a:p>
        </p:txBody>
      </p:sp>
      <p:sp>
        <p:nvSpPr>
          <p:cNvPr id="12" name="TextBox 11">
            <a:extLst>
              <a:ext uri="{FF2B5EF4-FFF2-40B4-BE49-F238E27FC236}">
                <a16:creationId xmlns:a16="http://schemas.microsoft.com/office/drawing/2014/main" id="{114553A1-3A2B-B51B-A50E-F65818E0EC8B}"/>
              </a:ext>
            </a:extLst>
          </p:cNvPr>
          <p:cNvSpPr txBox="1"/>
          <p:nvPr/>
        </p:nvSpPr>
        <p:spPr>
          <a:xfrm>
            <a:off x="7036723" y="4407945"/>
            <a:ext cx="4281055" cy="523220"/>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He owes.</a:t>
            </a:r>
          </a:p>
        </p:txBody>
      </p:sp>
      <p:sp>
        <p:nvSpPr>
          <p:cNvPr id="14" name="TextBox 13">
            <a:extLst>
              <a:ext uri="{FF2B5EF4-FFF2-40B4-BE49-F238E27FC236}">
                <a16:creationId xmlns:a16="http://schemas.microsoft.com/office/drawing/2014/main" id="{A6A1A86D-03E7-E5CE-21B5-588F95F51D52}"/>
              </a:ext>
            </a:extLst>
          </p:cNvPr>
          <p:cNvSpPr txBox="1"/>
          <p:nvPr/>
        </p:nvSpPr>
        <p:spPr>
          <a:xfrm>
            <a:off x="490448" y="5261816"/>
            <a:ext cx="10827330" cy="1231106"/>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At your wife's behest, I shall no longer seek to underwrite your unfulfilled pledges.</a:t>
            </a:r>
          </a:p>
          <a:p>
            <a:endParaRPr lang="en-GB" dirty="0"/>
          </a:p>
        </p:txBody>
      </p:sp>
    </p:spTree>
    <p:extLst>
      <p:ext uri="{BB962C8B-B14F-4D97-AF65-F5344CB8AC3E}">
        <p14:creationId xmlns:p14="http://schemas.microsoft.com/office/powerpoint/2010/main" val="590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0324-49DC-333F-53A2-A976A961B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28470-C3CB-BB95-4EC0-A4189174D2B9}"/>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5" name="TextBox 4">
            <a:extLst>
              <a:ext uri="{FF2B5EF4-FFF2-40B4-BE49-F238E27FC236}">
                <a16:creationId xmlns:a16="http://schemas.microsoft.com/office/drawing/2014/main" id="{FB046EC3-A123-5AF1-75FA-2C7E69545922}"/>
              </a:ext>
            </a:extLst>
          </p:cNvPr>
          <p:cNvSpPr txBox="1"/>
          <p:nvPr/>
        </p:nvSpPr>
        <p:spPr>
          <a:xfrm>
            <a:off x="631767" y="1014153"/>
            <a:ext cx="7007629" cy="584775"/>
          </a:xfrm>
          <a:prstGeom prst="rect">
            <a:avLst/>
          </a:prstGeom>
          <a:noFill/>
        </p:spPr>
        <p:txBody>
          <a:bodyPr wrap="square" rtlCol="0">
            <a:spAutoFit/>
          </a:bodyPr>
          <a:lstStyle/>
          <a:p>
            <a:r>
              <a:rPr lang="en-US" sz="3200" dirty="0"/>
              <a:t>7. The Backlash  c1500 – c2000</a:t>
            </a:r>
            <a:endParaRPr lang="en-GB" sz="3200" dirty="0"/>
          </a:p>
        </p:txBody>
      </p:sp>
      <p:grpSp>
        <p:nvGrpSpPr>
          <p:cNvPr id="13" name="Group 12">
            <a:extLst>
              <a:ext uri="{FF2B5EF4-FFF2-40B4-BE49-F238E27FC236}">
                <a16:creationId xmlns:a16="http://schemas.microsoft.com/office/drawing/2014/main" id="{24E3BF8D-174B-C5F0-6D87-8BF1DB324F3E}"/>
              </a:ext>
            </a:extLst>
          </p:cNvPr>
          <p:cNvGrpSpPr/>
          <p:nvPr/>
        </p:nvGrpSpPr>
        <p:grpSpPr>
          <a:xfrm>
            <a:off x="771005" y="1835649"/>
            <a:ext cx="10592493" cy="2093768"/>
            <a:chOff x="771005" y="1835649"/>
            <a:chExt cx="10592493" cy="2093768"/>
          </a:xfrm>
        </p:grpSpPr>
        <p:pic>
          <p:nvPicPr>
            <p:cNvPr id="4" name="Picture 3" descr="A person with short hair wearing a floral shirt&#10;&#10;Description automatically generated">
              <a:extLst>
                <a:ext uri="{FF2B5EF4-FFF2-40B4-BE49-F238E27FC236}">
                  <a16:creationId xmlns:a16="http://schemas.microsoft.com/office/drawing/2014/main" id="{137C90C5-8AF2-F717-531A-2FCD62CDA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05" y="1835649"/>
              <a:ext cx="1661721" cy="2093768"/>
            </a:xfrm>
            <a:prstGeom prst="rect">
              <a:avLst/>
            </a:prstGeom>
          </p:spPr>
        </p:pic>
        <p:sp>
          <p:nvSpPr>
            <p:cNvPr id="6" name="TextBox 5">
              <a:extLst>
                <a:ext uri="{FF2B5EF4-FFF2-40B4-BE49-F238E27FC236}">
                  <a16:creationId xmlns:a16="http://schemas.microsoft.com/office/drawing/2014/main" id="{29A5E3FF-0C9A-46A4-EF02-6440975711C8}"/>
                </a:ext>
              </a:extLst>
            </p:cNvPr>
            <p:cNvSpPr txBox="1"/>
            <p:nvPr/>
          </p:nvSpPr>
          <p:spPr>
            <a:xfrm>
              <a:off x="2867891" y="2300123"/>
              <a:ext cx="8495607" cy="954107"/>
            </a:xfrm>
            <a:prstGeom prst="rect">
              <a:avLst/>
            </a:prstGeom>
            <a:noFill/>
          </p:spPr>
          <p:txBody>
            <a:bodyPr wrap="square" rtlCol="0">
              <a:spAutoFit/>
            </a:bodyPr>
            <a:lstStyle/>
            <a:p>
              <a:r>
                <a:rPr lang="en-US" sz="2800" dirty="0"/>
                <a:t>Nancy Freeman-Mitford  1904 – 1973  English novelist, biographer, and journalist.</a:t>
              </a:r>
              <a:endParaRPr lang="en-GB" sz="2800" dirty="0"/>
            </a:p>
          </p:txBody>
        </p:sp>
      </p:grpSp>
      <p:sp>
        <p:nvSpPr>
          <p:cNvPr id="7" name="TextBox 6">
            <a:extLst>
              <a:ext uri="{FF2B5EF4-FFF2-40B4-BE49-F238E27FC236}">
                <a16:creationId xmlns:a16="http://schemas.microsoft.com/office/drawing/2014/main" id="{B6F97EBC-0F3B-AF3B-013D-48DD80042B2B}"/>
              </a:ext>
            </a:extLst>
          </p:cNvPr>
          <p:cNvSpPr txBox="1"/>
          <p:nvPr/>
        </p:nvSpPr>
        <p:spPr>
          <a:xfrm>
            <a:off x="2867891" y="3516284"/>
            <a:ext cx="8212974" cy="523220"/>
          </a:xfrm>
          <a:prstGeom prst="rect">
            <a:avLst/>
          </a:prstGeom>
          <a:noFill/>
        </p:spPr>
        <p:txBody>
          <a:bodyPr wrap="square" rtlCol="0">
            <a:spAutoFit/>
          </a:bodyPr>
          <a:lstStyle/>
          <a:p>
            <a:r>
              <a:rPr lang="en-US" sz="2800" dirty="0"/>
              <a:t>1956  Noblesse Oblige               </a:t>
            </a:r>
            <a:r>
              <a:rPr lang="en-GB" sz="2800" kern="100" dirty="0">
                <a:effectLst/>
                <a:ea typeface="SimHei" panose="02010609060101010101" pitchFamily="49" charset="-122"/>
                <a:cs typeface="Times New Roman" panose="02020603050405020304" pitchFamily="18" charset="0"/>
              </a:rPr>
              <a:t>'U' and 'Non-U' words</a:t>
            </a:r>
            <a:endParaRPr lang="en-GB" dirty="0"/>
          </a:p>
        </p:txBody>
      </p:sp>
      <p:sp>
        <p:nvSpPr>
          <p:cNvPr id="8" name="TextBox 7">
            <a:extLst>
              <a:ext uri="{FF2B5EF4-FFF2-40B4-BE49-F238E27FC236}">
                <a16:creationId xmlns:a16="http://schemas.microsoft.com/office/drawing/2014/main" id="{3E4536CC-10D4-A5CE-4684-7BCABCF033B7}"/>
              </a:ext>
            </a:extLst>
          </p:cNvPr>
          <p:cNvSpPr txBox="1"/>
          <p:nvPr/>
        </p:nvSpPr>
        <p:spPr>
          <a:xfrm>
            <a:off x="704503" y="4207271"/>
            <a:ext cx="10949940"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'U' words were generally Germanic/Saxon:  napkin, looking glass</a:t>
            </a:r>
            <a:endParaRPr lang="en-GB" dirty="0"/>
          </a:p>
        </p:txBody>
      </p:sp>
      <p:sp>
        <p:nvSpPr>
          <p:cNvPr id="10" name="TextBox 9">
            <a:extLst>
              <a:ext uri="{FF2B5EF4-FFF2-40B4-BE49-F238E27FC236}">
                <a16:creationId xmlns:a16="http://schemas.microsoft.com/office/drawing/2014/main" id="{DC2BC483-4F53-D308-FAD3-0AE82F2D4EBF}"/>
              </a:ext>
            </a:extLst>
          </p:cNvPr>
          <p:cNvSpPr txBox="1"/>
          <p:nvPr/>
        </p:nvSpPr>
        <p:spPr>
          <a:xfrm>
            <a:off x="771005" y="4730491"/>
            <a:ext cx="10534304"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Non-U words were 'foreign’: 'serviette’, 'mirror'</a:t>
            </a:r>
            <a:endParaRPr lang="en-GB" dirty="0"/>
          </a:p>
        </p:txBody>
      </p:sp>
      <p:sp>
        <p:nvSpPr>
          <p:cNvPr id="11" name="TextBox 10">
            <a:extLst>
              <a:ext uri="{FF2B5EF4-FFF2-40B4-BE49-F238E27FC236}">
                <a16:creationId xmlns:a16="http://schemas.microsoft.com/office/drawing/2014/main" id="{FCF6FD51-2654-3549-6426-06850648B3B8}"/>
              </a:ext>
            </a:extLst>
          </p:cNvPr>
          <p:cNvSpPr txBox="1"/>
          <p:nvPr/>
        </p:nvSpPr>
        <p:spPr>
          <a:xfrm>
            <a:off x="704503" y="5361709"/>
            <a:ext cx="2653839"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a:t>
            </a:r>
            <a:r>
              <a:rPr lang="en-GB" sz="2800" strike="sngStrike" kern="100" dirty="0">
                <a:effectLst/>
                <a:ea typeface="SimHei" panose="02010609060101010101" pitchFamily="49" charset="-122"/>
                <a:cs typeface="Times New Roman" panose="02020603050405020304" pitchFamily="18" charset="0"/>
              </a:rPr>
              <a:t>dessert</a:t>
            </a:r>
            <a:r>
              <a:rPr lang="en-GB" sz="2800" kern="100" dirty="0">
                <a:effectLst/>
                <a:ea typeface="SimHei" panose="02010609060101010101" pitchFamily="49" charset="-122"/>
                <a:cs typeface="Times New Roman" panose="02020603050405020304" pitchFamily="18" charset="0"/>
              </a:rPr>
              <a:t>’, '</a:t>
            </a:r>
            <a:r>
              <a:rPr lang="en-GB" sz="2800" strike="sngStrike" kern="100" dirty="0">
                <a:effectLst/>
                <a:ea typeface="SimHei" panose="02010609060101010101" pitchFamily="49" charset="-122"/>
                <a:cs typeface="Times New Roman" panose="02020603050405020304" pitchFamily="18" charset="0"/>
              </a:rPr>
              <a:t>suite</a:t>
            </a:r>
            <a:r>
              <a:rPr lang="en-GB" sz="2800" kern="100" dirty="0">
                <a:effectLst/>
                <a:ea typeface="SimHei" panose="02010609060101010101" pitchFamily="49" charset="-122"/>
                <a:cs typeface="Times New Roman" panose="02020603050405020304" pitchFamily="18" charset="0"/>
              </a:rPr>
              <a:t>’  </a:t>
            </a:r>
            <a:endParaRPr lang="en-GB" dirty="0"/>
          </a:p>
        </p:txBody>
      </p:sp>
      <p:sp>
        <p:nvSpPr>
          <p:cNvPr id="12" name="TextBox 11">
            <a:extLst>
              <a:ext uri="{FF2B5EF4-FFF2-40B4-BE49-F238E27FC236}">
                <a16:creationId xmlns:a16="http://schemas.microsoft.com/office/drawing/2014/main" id="{9371AF5D-761D-F13B-56E8-6FF8CF2877BB}"/>
              </a:ext>
            </a:extLst>
          </p:cNvPr>
          <p:cNvSpPr txBox="1"/>
          <p:nvPr/>
        </p:nvSpPr>
        <p:spPr>
          <a:xfrm>
            <a:off x="4231178" y="5349481"/>
            <a:ext cx="4123113" cy="523220"/>
          </a:xfrm>
          <a:prstGeom prst="rect">
            <a:avLst/>
          </a:prstGeom>
          <a:noFill/>
        </p:spPr>
        <p:txBody>
          <a:bodyPr wrap="square" rtlCol="0">
            <a:spAutoFit/>
          </a:bodyPr>
          <a:lstStyle/>
          <a:p>
            <a:r>
              <a:rPr lang="en-US" sz="2800" dirty="0"/>
              <a:t>pudding √</a:t>
            </a:r>
            <a:endParaRPr lang="en-GB" sz="2800" dirty="0"/>
          </a:p>
        </p:txBody>
      </p:sp>
    </p:spTree>
    <p:extLst>
      <p:ext uri="{BB962C8B-B14F-4D97-AF65-F5344CB8AC3E}">
        <p14:creationId xmlns:p14="http://schemas.microsoft.com/office/powerpoint/2010/main" val="4538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32B4E-C97D-A128-F69E-EEC6F8382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C991B-74BC-B30E-D8E6-8689E2B9B36C}"/>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78FED4BD-F49B-7DC7-78FA-A8A4383DEFD6}"/>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8B68F3D9-841F-B936-0542-D316DE9A7D19}"/>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BBECA74D-5BD0-4BFB-A1DA-D2C357F3E106}"/>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A8A39D45-883C-41A6-F603-AA7236B52359}"/>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B545BC7E-556B-5A5F-6F76-F262DE98D9A9}"/>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07E77001-2E93-18DB-A200-3008F75A8307}"/>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E99FD588-933D-25BE-AE3A-C2B15591FC5B}"/>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D535101C-3B0A-7604-60E2-547F40F6CB96}"/>
              </a:ext>
            </a:extLst>
          </p:cNvPr>
          <p:cNvSpPr txBox="1"/>
          <p:nvPr/>
        </p:nvSpPr>
        <p:spPr>
          <a:xfrm>
            <a:off x="481098" y="5155691"/>
            <a:ext cx="7007629" cy="584775"/>
          </a:xfrm>
          <a:prstGeom prst="rect">
            <a:avLst/>
          </a:prstGeom>
          <a:noFill/>
        </p:spPr>
        <p:txBody>
          <a:bodyPr wrap="square" rtlCol="0">
            <a:spAutoFit/>
          </a:bodyPr>
          <a:lstStyle/>
          <a:p>
            <a:r>
              <a:rPr lang="en-US" sz="3200" dirty="0">
                <a:solidFill>
                  <a:srgbClr val="FF0000"/>
                </a:solidFill>
              </a:rPr>
              <a:t>8. Borrowed 4: French again </a:t>
            </a:r>
            <a:endParaRPr lang="en-GB" sz="3200" dirty="0">
              <a:solidFill>
                <a:srgbClr val="FF0000"/>
              </a:solidFill>
            </a:endParaRPr>
          </a:p>
        </p:txBody>
      </p:sp>
      <p:sp>
        <p:nvSpPr>
          <p:cNvPr id="21" name="TextBox 20">
            <a:extLst>
              <a:ext uri="{FF2B5EF4-FFF2-40B4-BE49-F238E27FC236}">
                <a16:creationId xmlns:a16="http://schemas.microsoft.com/office/drawing/2014/main" id="{D9697A3B-77BD-89F0-D973-5EF7D5048172}"/>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E988C8AF-585C-DDDD-C8E3-3DBD528BC83F}"/>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235928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0EA2-E876-1E31-9039-9DCAB60B0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FF95F-1230-D768-7AD4-F52E5537C60F}"/>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FA438E5D-DB6C-8E9F-1292-CA100284F203}"/>
              </a:ext>
            </a:extLst>
          </p:cNvPr>
          <p:cNvSpPr txBox="1"/>
          <p:nvPr/>
        </p:nvSpPr>
        <p:spPr>
          <a:xfrm>
            <a:off x="631767" y="1014153"/>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4" name="TextBox 3">
            <a:extLst>
              <a:ext uri="{FF2B5EF4-FFF2-40B4-BE49-F238E27FC236}">
                <a16:creationId xmlns:a16="http://schemas.microsoft.com/office/drawing/2014/main" id="{442EB5EE-D1E6-C215-5CCE-86DBBBDD73B6}"/>
              </a:ext>
            </a:extLst>
          </p:cNvPr>
          <p:cNvSpPr txBox="1"/>
          <p:nvPr/>
        </p:nvSpPr>
        <p:spPr>
          <a:xfrm>
            <a:off x="631767" y="1770611"/>
            <a:ext cx="10124902" cy="523220"/>
          </a:xfrm>
          <a:prstGeom prst="rect">
            <a:avLst/>
          </a:prstGeom>
          <a:noFill/>
        </p:spPr>
        <p:txBody>
          <a:bodyPr wrap="square" rtlCol="0">
            <a:spAutoFit/>
          </a:bodyPr>
          <a:lstStyle/>
          <a:p>
            <a:r>
              <a:rPr lang="en-US" sz="2800" dirty="0"/>
              <a:t>English speakers persist in using French words.........but......</a:t>
            </a:r>
            <a:endParaRPr lang="en-GB" sz="2800" dirty="0"/>
          </a:p>
        </p:txBody>
      </p:sp>
      <p:grpSp>
        <p:nvGrpSpPr>
          <p:cNvPr id="5" name="Group 4">
            <a:extLst>
              <a:ext uri="{FF2B5EF4-FFF2-40B4-BE49-F238E27FC236}">
                <a16:creationId xmlns:a16="http://schemas.microsoft.com/office/drawing/2014/main" id="{23F5F9A8-0627-16B9-A008-1C5C75F9E688}"/>
              </a:ext>
            </a:extLst>
          </p:cNvPr>
          <p:cNvGrpSpPr/>
          <p:nvPr/>
        </p:nvGrpSpPr>
        <p:grpSpPr>
          <a:xfrm>
            <a:off x="732514" y="2327078"/>
            <a:ext cx="10423166" cy="2218984"/>
            <a:chOff x="732514" y="2327078"/>
            <a:chExt cx="10423166" cy="2218984"/>
          </a:xfrm>
        </p:grpSpPr>
        <p:pic>
          <p:nvPicPr>
            <p:cNvPr id="6" name="Picture 5" descr="A close-up of a book&#10;&#10;Description automatically generated">
              <a:extLst>
                <a:ext uri="{FF2B5EF4-FFF2-40B4-BE49-F238E27FC236}">
                  <a16:creationId xmlns:a16="http://schemas.microsoft.com/office/drawing/2014/main" id="{8FC9D9E9-A2C9-1D59-9AEA-AA90A4A5E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14" y="2327078"/>
              <a:ext cx="1852744" cy="2218984"/>
            </a:xfrm>
            <a:prstGeom prst="rect">
              <a:avLst/>
            </a:prstGeom>
          </p:spPr>
        </p:pic>
        <p:sp>
          <p:nvSpPr>
            <p:cNvPr id="7" name="TextBox 6">
              <a:extLst>
                <a:ext uri="{FF2B5EF4-FFF2-40B4-BE49-F238E27FC236}">
                  <a16:creationId xmlns:a16="http://schemas.microsoft.com/office/drawing/2014/main" id="{509D7616-A446-E916-5E0D-1D82FBFD4CAE}"/>
                </a:ext>
              </a:extLst>
            </p:cNvPr>
            <p:cNvSpPr txBox="1"/>
            <p:nvPr/>
          </p:nvSpPr>
          <p:spPr>
            <a:xfrm>
              <a:off x="3142211" y="3183775"/>
              <a:ext cx="8013469" cy="954107"/>
            </a:xfrm>
            <a:prstGeom prst="rect">
              <a:avLst/>
            </a:prstGeom>
            <a:noFill/>
          </p:spPr>
          <p:txBody>
            <a:bodyPr wrap="square" rtlCol="0">
              <a:spAutoFit/>
            </a:bodyPr>
            <a:lstStyle/>
            <a:p>
              <a:r>
                <a:rPr lang="en-US" sz="2800" dirty="0"/>
                <a:t>John Walker   1828   Pronouncing dictionary of the English language </a:t>
              </a:r>
              <a:endParaRPr lang="en-GB" dirty="0"/>
            </a:p>
          </p:txBody>
        </p:sp>
      </p:grpSp>
      <p:sp>
        <p:nvSpPr>
          <p:cNvPr id="8" name="TextBox 7">
            <a:extLst>
              <a:ext uri="{FF2B5EF4-FFF2-40B4-BE49-F238E27FC236}">
                <a16:creationId xmlns:a16="http://schemas.microsoft.com/office/drawing/2014/main" id="{712AA79C-AF6C-55D8-31B8-DF215BBBCFD6}"/>
              </a:ext>
            </a:extLst>
          </p:cNvPr>
          <p:cNvSpPr txBox="1"/>
          <p:nvPr/>
        </p:nvSpPr>
        <p:spPr>
          <a:xfrm>
            <a:off x="1198026" y="4820901"/>
            <a:ext cx="8769927" cy="1459630"/>
          </a:xfrm>
          <a:prstGeom prst="rect">
            <a:avLst/>
          </a:prstGeom>
          <a:noFill/>
        </p:spPr>
        <p:txBody>
          <a:bodyPr wrap="square" rtlCol="0">
            <a:spAutoFit/>
          </a:bodyPr>
          <a:lstStyle/>
          <a:p>
            <a:pPr>
              <a:lnSpc>
                <a:spcPct val="107000"/>
              </a:lnSpc>
              <a:spcAft>
                <a:spcPts val="800"/>
              </a:spcAft>
            </a:pPr>
            <a:r>
              <a:rPr lang="en-US" sz="2800" kern="100" dirty="0">
                <a:effectLst/>
                <a:ea typeface="SimHei" panose="02010609060101010101" pitchFamily="49" charset="-122"/>
                <a:cs typeface="Times New Roman" panose="02020603050405020304" pitchFamily="18" charset="0"/>
              </a:rPr>
              <a:t>The English are prone to 'the most disgraceful imitations of the pronunciations of other nations, specifically French'. </a:t>
            </a:r>
            <a:endParaRPr lang="en-GB" sz="2800" kern="100" dirty="0">
              <a:effectLs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623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FD3C-DAE6-B20C-AB0E-C855A2D68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778A4-8AAB-285A-B163-441F82FABC50}"/>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4" name="TextBox 3">
            <a:extLst>
              <a:ext uri="{FF2B5EF4-FFF2-40B4-BE49-F238E27FC236}">
                <a16:creationId xmlns:a16="http://schemas.microsoft.com/office/drawing/2014/main" id="{1D4ABA10-0889-FCB1-2186-DB32517390A3}"/>
              </a:ext>
            </a:extLst>
          </p:cNvPr>
          <p:cNvSpPr txBox="1"/>
          <p:nvPr/>
        </p:nvSpPr>
        <p:spPr>
          <a:xfrm>
            <a:off x="365760" y="906087"/>
            <a:ext cx="10582102" cy="584775"/>
          </a:xfrm>
          <a:prstGeom prst="rect">
            <a:avLst/>
          </a:prstGeom>
          <a:noFill/>
        </p:spPr>
        <p:txBody>
          <a:bodyPr wrap="square" rtlCol="0">
            <a:spAutoFit/>
          </a:bodyPr>
          <a:lstStyle/>
          <a:p>
            <a:r>
              <a:rPr lang="en-US" sz="3200" dirty="0"/>
              <a:t>1. As so many have said!</a:t>
            </a:r>
            <a:endParaRPr lang="en-GB" sz="3200" dirty="0"/>
          </a:p>
        </p:txBody>
      </p:sp>
      <p:pic>
        <p:nvPicPr>
          <p:cNvPr id="5" name="Picture 4" descr="A person with a beard and a hat&#10;&#10;Description automatically generated">
            <a:extLst>
              <a:ext uri="{FF2B5EF4-FFF2-40B4-BE49-F238E27FC236}">
                <a16:creationId xmlns:a16="http://schemas.microsoft.com/office/drawing/2014/main" id="{A92256BC-52C2-85D9-C208-1A22B0833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490863"/>
            <a:ext cx="2765367" cy="3745418"/>
          </a:xfrm>
          <a:prstGeom prst="rect">
            <a:avLst/>
          </a:prstGeom>
        </p:spPr>
      </p:pic>
      <p:sp>
        <p:nvSpPr>
          <p:cNvPr id="6" name="TextBox 5">
            <a:extLst>
              <a:ext uri="{FF2B5EF4-FFF2-40B4-BE49-F238E27FC236}">
                <a16:creationId xmlns:a16="http://schemas.microsoft.com/office/drawing/2014/main" id="{2FD13475-F0C4-A184-FAD3-AAB73CA6E304}"/>
              </a:ext>
            </a:extLst>
          </p:cNvPr>
          <p:cNvSpPr txBox="1"/>
          <p:nvPr/>
        </p:nvSpPr>
        <p:spPr>
          <a:xfrm>
            <a:off x="3315855" y="2225964"/>
            <a:ext cx="8257309" cy="954107"/>
          </a:xfrm>
          <a:prstGeom prst="rect">
            <a:avLst/>
          </a:prstGeom>
          <a:noFill/>
        </p:spPr>
        <p:txBody>
          <a:bodyPr wrap="square" rtlCol="0">
            <a:spAutoFit/>
          </a:bodyPr>
          <a:lstStyle/>
          <a:p>
            <a:r>
              <a:rPr lang="en-GB" sz="2800" b="1" dirty="0"/>
              <a:t>Conrad Gessner</a:t>
            </a:r>
            <a:r>
              <a:rPr lang="en-GB" sz="2800" dirty="0"/>
              <a:t>  1516 – 1565 Swiss physician, naturalist, bibliographer, and philologist.</a:t>
            </a:r>
          </a:p>
        </p:txBody>
      </p:sp>
      <p:sp>
        <p:nvSpPr>
          <p:cNvPr id="7" name="TextBox 6">
            <a:extLst>
              <a:ext uri="{FF2B5EF4-FFF2-40B4-BE49-F238E27FC236}">
                <a16:creationId xmlns:a16="http://schemas.microsoft.com/office/drawing/2014/main" id="{862B4370-1D17-0353-1E90-4776FE88E218}"/>
              </a:ext>
            </a:extLst>
          </p:cNvPr>
          <p:cNvSpPr txBox="1"/>
          <p:nvPr/>
        </p:nvSpPr>
        <p:spPr>
          <a:xfrm>
            <a:off x="581891" y="5467927"/>
            <a:ext cx="10446327" cy="800219"/>
          </a:xfrm>
          <a:prstGeom prst="rect">
            <a:avLst/>
          </a:prstGeom>
          <a:noFill/>
        </p:spPr>
        <p:txBody>
          <a:bodyPr wrap="square" rtlCol="0">
            <a:spAutoFit/>
          </a:bodyPr>
          <a:lstStyle/>
          <a:p>
            <a:r>
              <a:rPr lang="en-US" sz="2800" kern="100" dirty="0">
                <a:ea typeface="SimHei" panose="02010609060101010101" pitchFamily="49" charset="-122"/>
                <a:cs typeface="Times New Roman" panose="02020603050405020304" pitchFamily="18" charset="0"/>
              </a:rPr>
              <a:t>“</a:t>
            </a:r>
            <a:r>
              <a:rPr lang="en-US" sz="2800" kern="100" dirty="0">
                <a:effectLst/>
                <a:ea typeface="SimHei" panose="02010609060101010101" pitchFamily="49" charset="-122"/>
                <a:cs typeface="Times New Roman" panose="02020603050405020304" pitchFamily="18" charset="0"/>
              </a:rPr>
              <a:t>Today, English is, of all languages, the most mixed and corrupt".</a:t>
            </a:r>
            <a:endParaRPr lang="en-GB" sz="2800" kern="100" dirty="0">
              <a:effectLst/>
              <a:ea typeface="SimHei" panose="02010609060101010101" pitchFamily="49" charset="-122"/>
              <a:cs typeface="Times New Roman" panose="02020603050405020304" pitchFamily="18" charset="0"/>
            </a:endParaRPr>
          </a:p>
          <a:p>
            <a:endParaRPr lang="en-GB" dirty="0"/>
          </a:p>
        </p:txBody>
      </p:sp>
    </p:spTree>
    <p:extLst>
      <p:ext uri="{BB962C8B-B14F-4D97-AF65-F5344CB8AC3E}">
        <p14:creationId xmlns:p14="http://schemas.microsoft.com/office/powerpoint/2010/main" val="582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889F-349D-26CC-62D3-A56071E64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8DACE-538E-DDFE-D480-C069FA04D8B8}"/>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EA2972E9-BD1F-8BF0-2807-983B9251C8E5}"/>
              </a:ext>
            </a:extLst>
          </p:cNvPr>
          <p:cNvSpPr txBox="1"/>
          <p:nvPr/>
        </p:nvSpPr>
        <p:spPr>
          <a:xfrm>
            <a:off x="631767" y="1014153"/>
            <a:ext cx="7007629" cy="584775"/>
          </a:xfrm>
          <a:prstGeom prst="rect">
            <a:avLst/>
          </a:prstGeom>
          <a:noFill/>
        </p:spPr>
        <p:txBody>
          <a:bodyPr wrap="square" rtlCol="0">
            <a:spAutoFit/>
          </a:bodyPr>
          <a:lstStyle/>
          <a:p>
            <a:r>
              <a:rPr lang="en-US" sz="3200" dirty="0"/>
              <a:t>8. Borrowed 4: French again </a:t>
            </a:r>
            <a:endParaRPr lang="en-GB" sz="3200" dirty="0"/>
          </a:p>
        </p:txBody>
      </p:sp>
      <p:grpSp>
        <p:nvGrpSpPr>
          <p:cNvPr id="9" name="Group 8">
            <a:extLst>
              <a:ext uri="{FF2B5EF4-FFF2-40B4-BE49-F238E27FC236}">
                <a16:creationId xmlns:a16="http://schemas.microsoft.com/office/drawing/2014/main" id="{54F75B85-1188-DFBD-2F7A-82056AA64D32}"/>
              </a:ext>
            </a:extLst>
          </p:cNvPr>
          <p:cNvGrpSpPr/>
          <p:nvPr/>
        </p:nvGrpSpPr>
        <p:grpSpPr>
          <a:xfrm>
            <a:off x="631767" y="1883611"/>
            <a:ext cx="9667702" cy="2143125"/>
            <a:chOff x="631767" y="1883611"/>
            <a:chExt cx="9667702" cy="2143125"/>
          </a:xfrm>
        </p:grpSpPr>
        <p:pic>
          <p:nvPicPr>
            <p:cNvPr id="5" name="Picture 4" descr="A group of people in front of a castle&#10;&#10;Description automatically generated">
              <a:extLst>
                <a:ext uri="{FF2B5EF4-FFF2-40B4-BE49-F238E27FC236}">
                  <a16:creationId xmlns:a16="http://schemas.microsoft.com/office/drawing/2014/main" id="{093FE075-C0E5-35B7-142B-AE27F3BC1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883611"/>
              <a:ext cx="2133600" cy="2143125"/>
            </a:xfrm>
            <a:prstGeom prst="rect">
              <a:avLst/>
            </a:prstGeom>
          </p:spPr>
        </p:pic>
        <p:sp>
          <p:nvSpPr>
            <p:cNvPr id="6" name="TextBox 5">
              <a:extLst>
                <a:ext uri="{FF2B5EF4-FFF2-40B4-BE49-F238E27FC236}">
                  <a16:creationId xmlns:a16="http://schemas.microsoft.com/office/drawing/2014/main" id="{0796781E-EA98-FCB5-42E9-7547EAA86009}"/>
                </a:ext>
              </a:extLst>
            </p:cNvPr>
            <p:cNvSpPr txBox="1"/>
            <p:nvPr/>
          </p:nvSpPr>
          <p:spPr>
            <a:xfrm>
              <a:off x="3117273" y="2552007"/>
              <a:ext cx="7182196" cy="954107"/>
            </a:xfrm>
            <a:prstGeom prst="rect">
              <a:avLst/>
            </a:prstGeom>
            <a:noFill/>
          </p:spPr>
          <p:txBody>
            <a:bodyPr wrap="square" rtlCol="0">
              <a:spAutoFit/>
            </a:bodyPr>
            <a:lstStyle/>
            <a:p>
              <a:r>
                <a:rPr lang="en-US" sz="2800" kern="100" dirty="0">
                  <a:effectLst/>
                  <a:ea typeface="SimHei" panose="02010609060101010101" pitchFamily="49" charset="-122"/>
                  <a:cs typeface="Times New Roman" panose="02020603050405020304" pitchFamily="18" charset="0"/>
                </a:rPr>
                <a:t>Eton College introduces French to their curriculum </a:t>
              </a:r>
              <a:endParaRPr lang="en-GB" sz="2800" dirty="0"/>
            </a:p>
          </p:txBody>
        </p:sp>
      </p:grpSp>
      <p:sp>
        <p:nvSpPr>
          <p:cNvPr id="7" name="TextBox 6">
            <a:extLst>
              <a:ext uri="{FF2B5EF4-FFF2-40B4-BE49-F238E27FC236}">
                <a16:creationId xmlns:a16="http://schemas.microsoft.com/office/drawing/2014/main" id="{87416296-8CC3-242D-75A6-A596A3F90441}"/>
              </a:ext>
            </a:extLst>
          </p:cNvPr>
          <p:cNvSpPr txBox="1"/>
          <p:nvPr/>
        </p:nvSpPr>
        <p:spPr>
          <a:xfrm>
            <a:off x="1795549" y="4530436"/>
            <a:ext cx="2460567" cy="523220"/>
          </a:xfrm>
          <a:prstGeom prst="rect">
            <a:avLst/>
          </a:prstGeom>
          <a:noFill/>
        </p:spPr>
        <p:txBody>
          <a:bodyPr wrap="square" rtlCol="0">
            <a:spAutoFit/>
          </a:bodyPr>
          <a:lstStyle/>
          <a:p>
            <a:r>
              <a:rPr lang="en-US" sz="2800" dirty="0" err="1"/>
              <a:t>Dites-moi</a:t>
            </a:r>
            <a:endParaRPr lang="en-GB" sz="2800" dirty="0"/>
          </a:p>
        </p:txBody>
      </p:sp>
      <p:sp>
        <p:nvSpPr>
          <p:cNvPr id="8" name="TextBox 7">
            <a:extLst>
              <a:ext uri="{FF2B5EF4-FFF2-40B4-BE49-F238E27FC236}">
                <a16:creationId xmlns:a16="http://schemas.microsoft.com/office/drawing/2014/main" id="{CDF0C39F-B18C-6910-0853-A05EDE6321A2}"/>
              </a:ext>
            </a:extLst>
          </p:cNvPr>
          <p:cNvSpPr txBox="1"/>
          <p:nvPr/>
        </p:nvSpPr>
        <p:spPr>
          <a:xfrm>
            <a:off x="6533804" y="4530436"/>
            <a:ext cx="3765665" cy="523220"/>
          </a:xfrm>
          <a:prstGeom prst="rect">
            <a:avLst/>
          </a:prstGeom>
          <a:noFill/>
        </p:spPr>
        <p:txBody>
          <a:bodyPr wrap="square" rtlCol="0">
            <a:spAutoFit/>
          </a:bodyPr>
          <a:lstStyle/>
          <a:p>
            <a:r>
              <a:rPr lang="en-US" sz="2800" dirty="0"/>
              <a:t>dights </a:t>
            </a:r>
            <a:r>
              <a:rPr lang="en-US" sz="2800" dirty="0" err="1"/>
              <a:t>muoy</a:t>
            </a:r>
            <a:endParaRPr lang="en-GB" sz="2800" dirty="0"/>
          </a:p>
        </p:txBody>
      </p:sp>
    </p:spTree>
    <p:extLst>
      <p:ext uri="{BB962C8B-B14F-4D97-AF65-F5344CB8AC3E}">
        <p14:creationId xmlns:p14="http://schemas.microsoft.com/office/powerpoint/2010/main" val="39884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21844-C7B1-249B-408E-3075BE475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5D60B-3E7F-0470-B052-87BA6C054068}"/>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F552B025-1EFD-A785-B716-5DD7344006B6}"/>
              </a:ext>
            </a:extLst>
          </p:cNvPr>
          <p:cNvSpPr txBox="1"/>
          <p:nvPr/>
        </p:nvSpPr>
        <p:spPr>
          <a:xfrm>
            <a:off x="631767" y="1014153"/>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4" name="TextBox 3">
            <a:extLst>
              <a:ext uri="{FF2B5EF4-FFF2-40B4-BE49-F238E27FC236}">
                <a16:creationId xmlns:a16="http://schemas.microsoft.com/office/drawing/2014/main" id="{933D68ED-B7CC-7657-DAA1-55DA74E6AC3F}"/>
              </a:ext>
            </a:extLst>
          </p:cNvPr>
          <p:cNvSpPr txBox="1"/>
          <p:nvPr/>
        </p:nvSpPr>
        <p:spPr>
          <a:xfrm>
            <a:off x="631767" y="1820488"/>
            <a:ext cx="10548851" cy="523220"/>
          </a:xfrm>
          <a:prstGeom prst="rect">
            <a:avLst/>
          </a:prstGeom>
          <a:noFill/>
        </p:spPr>
        <p:txBody>
          <a:bodyPr wrap="square" rtlCol="0">
            <a:spAutoFit/>
          </a:bodyPr>
          <a:lstStyle/>
          <a:p>
            <a:r>
              <a:rPr lang="en-US" sz="2800" dirty="0"/>
              <a:t>Three kinds of pronunciation</a:t>
            </a:r>
            <a:endParaRPr lang="en-GB" sz="2800" dirty="0"/>
          </a:p>
        </p:txBody>
      </p:sp>
      <p:sp>
        <p:nvSpPr>
          <p:cNvPr id="5" name="TextBox 4">
            <a:extLst>
              <a:ext uri="{FF2B5EF4-FFF2-40B4-BE49-F238E27FC236}">
                <a16:creationId xmlns:a16="http://schemas.microsoft.com/office/drawing/2014/main" id="{D2B251AB-10E6-BBD9-4502-1910D57A42A5}"/>
              </a:ext>
            </a:extLst>
          </p:cNvPr>
          <p:cNvSpPr txBox="1"/>
          <p:nvPr/>
        </p:nvSpPr>
        <p:spPr>
          <a:xfrm>
            <a:off x="714894" y="2668385"/>
            <a:ext cx="11222181" cy="954107"/>
          </a:xfrm>
          <a:prstGeom prst="rect">
            <a:avLst/>
          </a:prstGeom>
          <a:noFill/>
        </p:spPr>
        <p:txBody>
          <a:bodyPr wrap="square" rtlCol="0">
            <a:spAutoFit/>
          </a:bodyPr>
          <a:lstStyle/>
          <a:p>
            <a:r>
              <a:rPr lang="en-US" sz="2800" dirty="0"/>
              <a:t>A     </a:t>
            </a:r>
            <a:r>
              <a:rPr lang="en-US" sz="2800" dirty="0">
                <a:effectLst/>
                <a:ea typeface="SimHei" panose="02010609060101010101" pitchFamily="49" charset="-122"/>
                <a:cs typeface="Times New Roman" panose="02020603050405020304" pitchFamily="18" charset="0"/>
              </a:rPr>
              <a:t>à la française:   </a:t>
            </a:r>
            <a:r>
              <a:rPr lang="en-GB" sz="2800" dirty="0">
                <a:ea typeface="SimHei" panose="02010609060101010101" pitchFamily="49" charset="-122"/>
                <a:cs typeface="Times New Roman" panose="02020603050405020304" pitchFamily="18" charset="0"/>
              </a:rPr>
              <a:t>g</a:t>
            </a:r>
            <a:r>
              <a:rPr lang="en-GB" sz="2800" dirty="0">
                <a:effectLst/>
                <a:ea typeface="SimHei" panose="02010609060101010101" pitchFamily="49" charset="-122"/>
                <a:cs typeface="Times New Roman" panose="02020603050405020304" pitchFamily="18" charset="0"/>
              </a:rPr>
              <a:t>enre, nuance, raison </a:t>
            </a:r>
            <a:r>
              <a:rPr lang="en-GB" sz="2800" dirty="0" err="1">
                <a:effectLst/>
                <a:ea typeface="SimHei" panose="02010609060101010101" pitchFamily="49" charset="-122"/>
                <a:cs typeface="Times New Roman" panose="02020603050405020304" pitchFamily="18" charset="0"/>
              </a:rPr>
              <a:t>d’etre</a:t>
            </a:r>
            <a:r>
              <a:rPr lang="en-GB" sz="2800" dirty="0">
                <a:effectLst/>
                <a:ea typeface="SimHei" panose="02010609060101010101" pitchFamily="49" charset="-122"/>
                <a:cs typeface="Times New Roman" panose="02020603050405020304" pitchFamily="18" charset="0"/>
              </a:rPr>
              <a:t>, faux pas, </a:t>
            </a:r>
          </a:p>
          <a:p>
            <a:r>
              <a:rPr lang="en-GB" sz="2800" dirty="0">
                <a:ea typeface="SimHei" panose="02010609060101010101" pitchFamily="49" charset="-122"/>
                <a:cs typeface="Times New Roman" panose="02020603050405020304" pitchFamily="18" charset="0"/>
              </a:rPr>
              <a:t>	</a:t>
            </a:r>
            <a:r>
              <a:rPr lang="en-GB" sz="2800" dirty="0">
                <a:effectLst/>
                <a:ea typeface="SimHei" panose="02010609060101010101" pitchFamily="49" charset="-122"/>
                <a:cs typeface="Times New Roman" panose="02020603050405020304" pitchFamily="18" charset="0"/>
              </a:rPr>
              <a:t>crème </a:t>
            </a:r>
            <a:r>
              <a:rPr lang="en-GB" sz="2800" dirty="0" err="1">
                <a:effectLst/>
                <a:ea typeface="SimHei" panose="02010609060101010101" pitchFamily="49" charset="-122"/>
                <a:cs typeface="Times New Roman" panose="02020603050405020304" pitchFamily="18" charset="0"/>
              </a:rPr>
              <a:t>brulée</a:t>
            </a:r>
            <a:r>
              <a:rPr lang="en-GB" sz="2800" dirty="0">
                <a:effectLst/>
                <a:ea typeface="SimHei" panose="02010609060101010101" pitchFamily="49" charset="-122"/>
                <a:cs typeface="Times New Roman" panose="02020603050405020304" pitchFamily="18" charset="0"/>
              </a:rPr>
              <a:t>, pot</a:t>
            </a:r>
            <a:endParaRPr lang="en-GB" sz="2800" dirty="0"/>
          </a:p>
        </p:txBody>
      </p:sp>
      <p:sp>
        <p:nvSpPr>
          <p:cNvPr id="6" name="TextBox 5">
            <a:extLst>
              <a:ext uri="{FF2B5EF4-FFF2-40B4-BE49-F238E27FC236}">
                <a16:creationId xmlns:a16="http://schemas.microsoft.com/office/drawing/2014/main" id="{29F87012-C06A-EC91-2269-444118F685AF}"/>
              </a:ext>
            </a:extLst>
          </p:cNvPr>
          <p:cNvSpPr txBox="1"/>
          <p:nvPr/>
        </p:nvSpPr>
        <p:spPr>
          <a:xfrm>
            <a:off x="714895" y="3765665"/>
            <a:ext cx="9401694" cy="954107"/>
          </a:xfrm>
          <a:prstGeom prst="rect">
            <a:avLst/>
          </a:prstGeom>
          <a:noFill/>
        </p:spPr>
        <p:txBody>
          <a:bodyPr wrap="square" rtlCol="0">
            <a:spAutoFit/>
          </a:bodyPr>
          <a:lstStyle/>
          <a:p>
            <a:r>
              <a:rPr lang="en-US" sz="2800" dirty="0"/>
              <a:t>B       sort of frenchified: </a:t>
            </a:r>
            <a:r>
              <a:rPr lang="en-GB" sz="2800" dirty="0">
                <a:ea typeface="SimHei" panose="02010609060101010101" pitchFamily="49" charset="-122"/>
                <a:cs typeface="Times New Roman" panose="02020603050405020304" pitchFamily="18" charset="0"/>
              </a:rPr>
              <a:t>p</a:t>
            </a:r>
            <a:r>
              <a:rPr lang="en-GB" sz="2800" dirty="0">
                <a:effectLst/>
                <a:ea typeface="SimHei" panose="02010609060101010101" pitchFamily="49" charset="-122"/>
                <a:cs typeface="Times New Roman" panose="02020603050405020304" pitchFamily="18" charset="0"/>
              </a:rPr>
              <a:t>arachute, camouflage, fuselage, 	envelope, enclave</a:t>
            </a:r>
            <a:endParaRPr lang="en-GB" sz="2800" dirty="0"/>
          </a:p>
        </p:txBody>
      </p:sp>
      <p:sp>
        <p:nvSpPr>
          <p:cNvPr id="7" name="TextBox 6">
            <a:extLst>
              <a:ext uri="{FF2B5EF4-FFF2-40B4-BE49-F238E27FC236}">
                <a16:creationId xmlns:a16="http://schemas.microsoft.com/office/drawing/2014/main" id="{BE9DAF28-0950-15D0-461E-653F059153FE}"/>
              </a:ext>
            </a:extLst>
          </p:cNvPr>
          <p:cNvSpPr txBox="1"/>
          <p:nvPr/>
        </p:nvSpPr>
        <p:spPr>
          <a:xfrm>
            <a:off x="714894" y="4788131"/>
            <a:ext cx="10116590" cy="523220"/>
          </a:xfrm>
          <a:prstGeom prst="rect">
            <a:avLst/>
          </a:prstGeom>
          <a:noFill/>
        </p:spPr>
        <p:txBody>
          <a:bodyPr wrap="square" rtlCol="0">
            <a:spAutoFit/>
          </a:bodyPr>
          <a:lstStyle/>
          <a:p>
            <a:r>
              <a:rPr lang="en-US" sz="2800" dirty="0"/>
              <a:t>C      anglicised: </a:t>
            </a:r>
            <a:r>
              <a:rPr lang="en-GB" sz="2800" dirty="0">
                <a:effectLst/>
                <a:ea typeface="SimHei" panose="02010609060101010101" pitchFamily="49" charset="-122"/>
                <a:cs typeface="Times New Roman" panose="02020603050405020304" pitchFamily="18" charset="0"/>
              </a:rPr>
              <a:t>Charles, intelligent, passage, issue, nature </a:t>
            </a:r>
            <a:endParaRPr lang="en-GB" sz="2800" dirty="0"/>
          </a:p>
        </p:txBody>
      </p:sp>
      <p:sp>
        <p:nvSpPr>
          <p:cNvPr id="8" name="TextBox 7">
            <a:extLst>
              <a:ext uri="{FF2B5EF4-FFF2-40B4-BE49-F238E27FC236}">
                <a16:creationId xmlns:a16="http://schemas.microsoft.com/office/drawing/2014/main" id="{BF6673FB-9498-4974-06D6-0AC2C1EF0928}"/>
              </a:ext>
            </a:extLst>
          </p:cNvPr>
          <p:cNvSpPr txBox="1"/>
          <p:nvPr/>
        </p:nvSpPr>
        <p:spPr>
          <a:xfrm>
            <a:off x="423949" y="5577840"/>
            <a:ext cx="10116590" cy="523220"/>
          </a:xfrm>
          <a:prstGeom prst="rect">
            <a:avLst/>
          </a:prstGeom>
          <a:noFill/>
        </p:spPr>
        <p:txBody>
          <a:bodyPr wrap="square" rtlCol="0">
            <a:spAutoFit/>
          </a:bodyPr>
          <a:lstStyle/>
          <a:p>
            <a:r>
              <a:rPr lang="en-US" sz="2800" dirty="0"/>
              <a:t>How do you pronounce ‘Bordeaux’?</a:t>
            </a:r>
            <a:endParaRPr lang="en-GB" sz="2800" dirty="0"/>
          </a:p>
        </p:txBody>
      </p:sp>
    </p:spTree>
    <p:extLst>
      <p:ext uri="{BB962C8B-B14F-4D97-AF65-F5344CB8AC3E}">
        <p14:creationId xmlns:p14="http://schemas.microsoft.com/office/powerpoint/2010/main" val="15315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66A6-DBA7-CDA4-BCED-95C41E7ED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D8FEA-43EC-7BC2-4A25-633B918067F5}"/>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A80737E7-3BF7-1BF3-ABAA-56E2F6D420F0}"/>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EA962E9E-3651-2375-BE70-7943058B2118}"/>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5A859092-5235-897B-6A9B-E3AEA97C6381}"/>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8C11B194-7F12-FA7E-8F45-B4B9A5DB1B74}"/>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76A3D2B7-866A-DBE8-7489-790AE9DDA10E}"/>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CE694C08-A4F0-EB16-2338-E29ABEFBBDB7}"/>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50F7C163-1BE3-AF7B-1C19-94868532A2ED}"/>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509994D4-E4B6-F901-5FA3-363CF4A75157}"/>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0B26EAC3-AF2E-0326-F090-4D93348C1670}"/>
              </a:ext>
            </a:extLst>
          </p:cNvPr>
          <p:cNvSpPr txBox="1"/>
          <p:nvPr/>
        </p:nvSpPr>
        <p:spPr>
          <a:xfrm>
            <a:off x="481098" y="5702366"/>
            <a:ext cx="7007629" cy="584775"/>
          </a:xfrm>
          <a:prstGeom prst="rect">
            <a:avLst/>
          </a:prstGeom>
          <a:noFill/>
        </p:spPr>
        <p:txBody>
          <a:bodyPr wrap="square" rtlCol="0">
            <a:spAutoFit/>
          </a:bodyPr>
          <a:lstStyle/>
          <a:p>
            <a:r>
              <a:rPr lang="en-US" sz="3200" dirty="0">
                <a:solidFill>
                  <a:srgbClr val="FF0000"/>
                </a:solidFill>
              </a:rPr>
              <a:t>9. Borrowed 5: Other languages</a:t>
            </a:r>
            <a:endParaRPr lang="en-GB" sz="3200" dirty="0">
              <a:solidFill>
                <a:srgbClr val="FF0000"/>
              </a:solidFill>
            </a:endParaRPr>
          </a:p>
        </p:txBody>
      </p:sp>
      <p:sp>
        <p:nvSpPr>
          <p:cNvPr id="22" name="TextBox 21">
            <a:extLst>
              <a:ext uri="{FF2B5EF4-FFF2-40B4-BE49-F238E27FC236}">
                <a16:creationId xmlns:a16="http://schemas.microsoft.com/office/drawing/2014/main" id="{03133C22-448E-3FC6-F221-0EB2C4ED2815}"/>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3750465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30F57-B5D7-6512-E42E-D1262724C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78301-D98F-64EC-3272-37EA94AEE112}"/>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B602C0C0-3D0A-4B79-1411-A2326E67F1CF}"/>
              </a:ext>
            </a:extLst>
          </p:cNvPr>
          <p:cNvSpPr txBox="1"/>
          <p:nvPr/>
        </p:nvSpPr>
        <p:spPr>
          <a:xfrm>
            <a:off x="631767" y="1014153"/>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4" name="TextBox 3">
            <a:extLst>
              <a:ext uri="{FF2B5EF4-FFF2-40B4-BE49-F238E27FC236}">
                <a16:creationId xmlns:a16="http://schemas.microsoft.com/office/drawing/2014/main" id="{03326B54-2516-3780-6664-EE6F71998A24}"/>
              </a:ext>
            </a:extLst>
          </p:cNvPr>
          <p:cNvSpPr txBox="1"/>
          <p:nvPr/>
        </p:nvSpPr>
        <p:spPr>
          <a:xfrm>
            <a:off x="523703" y="1812175"/>
            <a:ext cx="4222864"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jungle, bungalow, cheetah    </a:t>
            </a:r>
          </a:p>
        </p:txBody>
      </p:sp>
      <p:sp>
        <p:nvSpPr>
          <p:cNvPr id="6" name="TextBox 5">
            <a:extLst>
              <a:ext uri="{FF2B5EF4-FFF2-40B4-BE49-F238E27FC236}">
                <a16:creationId xmlns:a16="http://schemas.microsoft.com/office/drawing/2014/main" id="{D6D41053-4F0B-7352-F0D9-25F69DB7E406}"/>
              </a:ext>
            </a:extLst>
          </p:cNvPr>
          <p:cNvSpPr txBox="1"/>
          <p:nvPr/>
        </p:nvSpPr>
        <p:spPr>
          <a:xfrm>
            <a:off x="5677592" y="1834088"/>
            <a:ext cx="3516284" cy="523220"/>
          </a:xfrm>
          <a:prstGeom prst="rect">
            <a:avLst/>
          </a:prstGeom>
          <a:noFill/>
        </p:spPr>
        <p:txBody>
          <a:bodyPr wrap="square" rtlCol="0">
            <a:spAutoFit/>
          </a:bodyPr>
          <a:lstStyle/>
          <a:p>
            <a:r>
              <a:rPr lang="en-US" sz="2800" dirty="0"/>
              <a:t>Hindi</a:t>
            </a:r>
            <a:endParaRPr lang="en-GB" sz="2800" dirty="0"/>
          </a:p>
        </p:txBody>
      </p:sp>
      <p:sp>
        <p:nvSpPr>
          <p:cNvPr id="7" name="TextBox 6">
            <a:extLst>
              <a:ext uri="{FF2B5EF4-FFF2-40B4-BE49-F238E27FC236}">
                <a16:creationId xmlns:a16="http://schemas.microsoft.com/office/drawing/2014/main" id="{45AF9EF5-FBD4-2A33-FFAC-803B5DE6A2C4}"/>
              </a:ext>
            </a:extLst>
          </p:cNvPr>
          <p:cNvSpPr txBox="1"/>
          <p:nvPr/>
        </p:nvSpPr>
        <p:spPr>
          <a:xfrm>
            <a:off x="523703" y="2458304"/>
            <a:ext cx="4131426" cy="523220"/>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safari, jumbo</a:t>
            </a:r>
            <a:endParaRPr lang="en-GB" dirty="0"/>
          </a:p>
        </p:txBody>
      </p:sp>
      <p:sp>
        <p:nvSpPr>
          <p:cNvPr id="8" name="TextBox 7">
            <a:extLst>
              <a:ext uri="{FF2B5EF4-FFF2-40B4-BE49-F238E27FC236}">
                <a16:creationId xmlns:a16="http://schemas.microsoft.com/office/drawing/2014/main" id="{EAB87FB6-3DD2-A779-25B0-34E7A36E1BA5}"/>
              </a:ext>
            </a:extLst>
          </p:cNvPr>
          <p:cNvSpPr txBox="1"/>
          <p:nvPr/>
        </p:nvSpPr>
        <p:spPr>
          <a:xfrm>
            <a:off x="523703" y="3076606"/>
            <a:ext cx="2360814" cy="523220"/>
          </a:xfrm>
          <a:prstGeom prst="rect">
            <a:avLst/>
          </a:prstGeom>
          <a:noFill/>
        </p:spPr>
        <p:txBody>
          <a:bodyPr wrap="square" rtlCol="0">
            <a:spAutoFit/>
          </a:bodyPr>
          <a:lstStyle/>
          <a:p>
            <a:r>
              <a:rPr lang="en-US" sz="2800" dirty="0">
                <a:effectLst/>
                <a:latin typeface="Aptos" panose="020B0004020202020204" pitchFamily="34" charset="0"/>
                <a:ea typeface="SimHei" panose="02010609060101010101" pitchFamily="49" charset="-122"/>
                <a:cs typeface="Times New Roman" panose="02020603050405020304" pitchFamily="18" charset="0"/>
              </a:rPr>
              <a:t>pyjamas</a:t>
            </a:r>
            <a:endParaRPr lang="en-GB" sz="2800" dirty="0"/>
          </a:p>
        </p:txBody>
      </p:sp>
      <p:sp>
        <p:nvSpPr>
          <p:cNvPr id="9" name="TextBox 8">
            <a:extLst>
              <a:ext uri="{FF2B5EF4-FFF2-40B4-BE49-F238E27FC236}">
                <a16:creationId xmlns:a16="http://schemas.microsoft.com/office/drawing/2014/main" id="{DA4DFC1E-9304-477F-DE55-6BFEE030C188}"/>
              </a:ext>
            </a:extLst>
          </p:cNvPr>
          <p:cNvSpPr txBox="1"/>
          <p:nvPr/>
        </p:nvSpPr>
        <p:spPr>
          <a:xfrm>
            <a:off x="523703" y="4222944"/>
            <a:ext cx="2360814" cy="523220"/>
          </a:xfrm>
          <a:prstGeom prst="rect">
            <a:avLst/>
          </a:prstGeom>
          <a:noFill/>
        </p:spPr>
        <p:txBody>
          <a:bodyPr wrap="square" rtlCol="0">
            <a:spAutoFit/>
          </a:bodyPr>
          <a:lstStyle/>
          <a:p>
            <a:r>
              <a:rPr lang="en-US" sz="2800" dirty="0">
                <a:effectLst/>
                <a:latin typeface="Aptos" panose="020B0004020202020204" pitchFamily="34" charset="0"/>
                <a:ea typeface="SimHei" panose="02010609060101010101" pitchFamily="49" charset="-122"/>
                <a:cs typeface="Times New Roman" panose="02020603050405020304" pitchFamily="18" charset="0"/>
              </a:rPr>
              <a:t>okra</a:t>
            </a:r>
            <a:endParaRPr lang="en-GB" sz="2800" dirty="0"/>
          </a:p>
        </p:txBody>
      </p:sp>
      <p:sp>
        <p:nvSpPr>
          <p:cNvPr id="10" name="TextBox 9">
            <a:extLst>
              <a:ext uri="{FF2B5EF4-FFF2-40B4-BE49-F238E27FC236}">
                <a16:creationId xmlns:a16="http://schemas.microsoft.com/office/drawing/2014/main" id="{8D49D323-4EC7-B2E8-3F00-7D4CA1E959AB}"/>
              </a:ext>
            </a:extLst>
          </p:cNvPr>
          <p:cNvSpPr txBox="1"/>
          <p:nvPr/>
        </p:nvSpPr>
        <p:spPr>
          <a:xfrm>
            <a:off x="523703" y="3640169"/>
            <a:ext cx="2360814" cy="523220"/>
          </a:xfrm>
          <a:prstGeom prst="rect">
            <a:avLst/>
          </a:prstGeom>
          <a:noFill/>
        </p:spPr>
        <p:txBody>
          <a:bodyPr wrap="square" rtlCol="0">
            <a:spAutoFit/>
          </a:bodyPr>
          <a:lstStyle/>
          <a:p>
            <a:r>
              <a:rPr lang="en-US" sz="2800" dirty="0"/>
              <a:t>curry</a:t>
            </a:r>
            <a:endParaRPr lang="en-GB" sz="2800" dirty="0"/>
          </a:p>
        </p:txBody>
      </p:sp>
      <p:sp>
        <p:nvSpPr>
          <p:cNvPr id="11" name="TextBox 10">
            <a:extLst>
              <a:ext uri="{FF2B5EF4-FFF2-40B4-BE49-F238E27FC236}">
                <a16:creationId xmlns:a16="http://schemas.microsoft.com/office/drawing/2014/main" id="{3ADB792E-499F-F94F-4A91-9803CD85B095}"/>
              </a:ext>
            </a:extLst>
          </p:cNvPr>
          <p:cNvSpPr txBox="1"/>
          <p:nvPr/>
        </p:nvSpPr>
        <p:spPr>
          <a:xfrm>
            <a:off x="5714999" y="4222944"/>
            <a:ext cx="2360814" cy="523220"/>
          </a:xfrm>
          <a:prstGeom prst="rect">
            <a:avLst/>
          </a:prstGeom>
          <a:noFill/>
        </p:spPr>
        <p:txBody>
          <a:bodyPr wrap="square" rtlCol="0">
            <a:spAutoFit/>
          </a:bodyPr>
          <a:lstStyle/>
          <a:p>
            <a:r>
              <a:rPr lang="en-US" sz="2800" dirty="0"/>
              <a:t>Igbo</a:t>
            </a:r>
            <a:endParaRPr lang="en-GB" sz="2800" dirty="0"/>
          </a:p>
        </p:txBody>
      </p:sp>
      <p:sp>
        <p:nvSpPr>
          <p:cNvPr id="12" name="TextBox 11">
            <a:extLst>
              <a:ext uri="{FF2B5EF4-FFF2-40B4-BE49-F238E27FC236}">
                <a16:creationId xmlns:a16="http://schemas.microsoft.com/office/drawing/2014/main" id="{45CEFC50-A230-6572-785B-D47A14594D80}"/>
              </a:ext>
            </a:extLst>
          </p:cNvPr>
          <p:cNvSpPr txBox="1"/>
          <p:nvPr/>
        </p:nvSpPr>
        <p:spPr>
          <a:xfrm>
            <a:off x="523703" y="4698275"/>
            <a:ext cx="2360814" cy="523220"/>
          </a:xfrm>
          <a:prstGeom prst="rect">
            <a:avLst/>
          </a:prstGeom>
          <a:noFill/>
        </p:spPr>
        <p:txBody>
          <a:bodyPr wrap="square" rtlCol="0">
            <a:spAutoFit/>
          </a:bodyPr>
          <a:lstStyle/>
          <a:p>
            <a:r>
              <a:rPr lang="en-US" sz="2800" dirty="0">
                <a:effectLst/>
                <a:latin typeface="Aptos" panose="020B0004020202020204" pitchFamily="34" charset="0"/>
                <a:ea typeface="SimHei" panose="02010609060101010101" pitchFamily="49" charset="-122"/>
                <a:cs typeface="Times New Roman" panose="02020603050405020304" pitchFamily="18" charset="0"/>
              </a:rPr>
              <a:t>voodoo</a:t>
            </a:r>
            <a:endParaRPr lang="en-GB" sz="2800" dirty="0"/>
          </a:p>
        </p:txBody>
      </p:sp>
      <p:sp>
        <p:nvSpPr>
          <p:cNvPr id="13" name="TextBox 12">
            <a:extLst>
              <a:ext uri="{FF2B5EF4-FFF2-40B4-BE49-F238E27FC236}">
                <a16:creationId xmlns:a16="http://schemas.microsoft.com/office/drawing/2014/main" id="{F8E3FB1C-8474-BC53-8BA7-6EA6E3FABF96}"/>
              </a:ext>
            </a:extLst>
          </p:cNvPr>
          <p:cNvSpPr txBox="1"/>
          <p:nvPr/>
        </p:nvSpPr>
        <p:spPr>
          <a:xfrm>
            <a:off x="5677592" y="2458304"/>
            <a:ext cx="1504604" cy="523220"/>
          </a:xfrm>
          <a:prstGeom prst="rect">
            <a:avLst/>
          </a:prstGeom>
          <a:noFill/>
        </p:spPr>
        <p:txBody>
          <a:bodyPr wrap="square" rtlCol="0">
            <a:spAutoFit/>
          </a:bodyPr>
          <a:lstStyle/>
          <a:p>
            <a:r>
              <a:rPr lang="en-GB" sz="2800" kern="100" dirty="0">
                <a:ea typeface="SimHei" panose="02010609060101010101" pitchFamily="49" charset="-122"/>
                <a:cs typeface="Times New Roman" panose="02020603050405020304" pitchFamily="18" charset="0"/>
              </a:rPr>
              <a:t>Swahili</a:t>
            </a:r>
            <a:endParaRPr lang="en-GB" sz="2800" dirty="0"/>
          </a:p>
        </p:txBody>
      </p:sp>
      <p:sp>
        <p:nvSpPr>
          <p:cNvPr id="14" name="TextBox 13">
            <a:extLst>
              <a:ext uri="{FF2B5EF4-FFF2-40B4-BE49-F238E27FC236}">
                <a16:creationId xmlns:a16="http://schemas.microsoft.com/office/drawing/2014/main" id="{286A4A59-8361-25E2-130B-1F8E2B54CBAD}"/>
              </a:ext>
            </a:extLst>
          </p:cNvPr>
          <p:cNvSpPr txBox="1"/>
          <p:nvPr/>
        </p:nvSpPr>
        <p:spPr>
          <a:xfrm>
            <a:off x="5714999" y="3100303"/>
            <a:ext cx="1662546" cy="523220"/>
          </a:xfrm>
          <a:prstGeom prst="rect">
            <a:avLst/>
          </a:prstGeom>
          <a:noFill/>
        </p:spPr>
        <p:txBody>
          <a:bodyPr wrap="square" rtlCol="0">
            <a:spAutoFit/>
          </a:bodyPr>
          <a:lstStyle/>
          <a:p>
            <a:r>
              <a:rPr lang="en-US" sz="2800" dirty="0"/>
              <a:t>Persian</a:t>
            </a:r>
            <a:endParaRPr lang="en-GB" sz="2800" dirty="0"/>
          </a:p>
        </p:txBody>
      </p:sp>
      <p:sp>
        <p:nvSpPr>
          <p:cNvPr id="15" name="TextBox 14">
            <a:extLst>
              <a:ext uri="{FF2B5EF4-FFF2-40B4-BE49-F238E27FC236}">
                <a16:creationId xmlns:a16="http://schemas.microsoft.com/office/drawing/2014/main" id="{35726F98-5022-F51B-19D4-5802DF5782C2}"/>
              </a:ext>
            </a:extLst>
          </p:cNvPr>
          <p:cNvSpPr txBox="1"/>
          <p:nvPr/>
        </p:nvSpPr>
        <p:spPr>
          <a:xfrm>
            <a:off x="5719156" y="3694908"/>
            <a:ext cx="1463040" cy="523220"/>
          </a:xfrm>
          <a:prstGeom prst="rect">
            <a:avLst/>
          </a:prstGeom>
          <a:noFill/>
        </p:spPr>
        <p:txBody>
          <a:bodyPr wrap="square" rtlCol="0">
            <a:spAutoFit/>
          </a:bodyPr>
          <a:lstStyle/>
          <a:p>
            <a:r>
              <a:rPr lang="en-US" sz="2800" dirty="0"/>
              <a:t>Tamil</a:t>
            </a:r>
            <a:endParaRPr lang="en-GB" sz="2800" dirty="0"/>
          </a:p>
        </p:txBody>
      </p:sp>
      <p:sp>
        <p:nvSpPr>
          <p:cNvPr id="16" name="TextBox 15">
            <a:extLst>
              <a:ext uri="{FF2B5EF4-FFF2-40B4-BE49-F238E27FC236}">
                <a16:creationId xmlns:a16="http://schemas.microsoft.com/office/drawing/2014/main" id="{36236546-DA18-39D4-EF25-D983776E670A}"/>
              </a:ext>
            </a:extLst>
          </p:cNvPr>
          <p:cNvSpPr txBox="1"/>
          <p:nvPr/>
        </p:nvSpPr>
        <p:spPr>
          <a:xfrm>
            <a:off x="5748250" y="4847160"/>
            <a:ext cx="1596044" cy="523220"/>
          </a:xfrm>
          <a:prstGeom prst="rect">
            <a:avLst/>
          </a:prstGeom>
          <a:noFill/>
        </p:spPr>
        <p:txBody>
          <a:bodyPr wrap="square" rtlCol="0">
            <a:spAutoFit/>
          </a:bodyPr>
          <a:lstStyle/>
          <a:p>
            <a:r>
              <a:rPr lang="en-US" sz="2800" dirty="0"/>
              <a:t>Fon</a:t>
            </a:r>
            <a:endParaRPr lang="en-GB" sz="2800" dirty="0"/>
          </a:p>
        </p:txBody>
      </p:sp>
    </p:spTree>
    <p:extLst>
      <p:ext uri="{BB962C8B-B14F-4D97-AF65-F5344CB8AC3E}">
        <p14:creationId xmlns:p14="http://schemas.microsoft.com/office/powerpoint/2010/main" val="397922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3499-3E8B-BFEC-E2BA-FC659ED60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F4A90-95E7-D8AE-40C8-8815BC1C8F51}"/>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174FF763-D337-046D-638E-2DFE6B671D04}"/>
              </a:ext>
            </a:extLst>
          </p:cNvPr>
          <p:cNvSpPr txBox="1"/>
          <p:nvPr/>
        </p:nvSpPr>
        <p:spPr>
          <a:xfrm>
            <a:off x="631767" y="1014153"/>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4" name="TextBox 3">
            <a:extLst>
              <a:ext uri="{FF2B5EF4-FFF2-40B4-BE49-F238E27FC236}">
                <a16:creationId xmlns:a16="http://schemas.microsoft.com/office/drawing/2014/main" id="{6FA565AD-A60E-D014-B83F-6E89C5B51E71}"/>
              </a:ext>
            </a:extLst>
          </p:cNvPr>
          <p:cNvSpPr txBox="1"/>
          <p:nvPr/>
        </p:nvSpPr>
        <p:spPr>
          <a:xfrm>
            <a:off x="457200" y="1795549"/>
            <a:ext cx="10432473" cy="954107"/>
          </a:xfrm>
          <a:prstGeom prst="rect">
            <a:avLst/>
          </a:prstGeom>
          <a:noFill/>
        </p:spPr>
        <p:txBody>
          <a:bodyPr wrap="square" rtlCol="0">
            <a:spAutoFit/>
          </a:bodyPr>
          <a:lstStyle/>
          <a:p>
            <a:r>
              <a:rPr lang="en-GB" sz="2800" dirty="0">
                <a:effectLst/>
                <a:latin typeface="Aptos" panose="020B0004020202020204" pitchFamily="34" charset="0"/>
                <a:ea typeface="SimHei" panose="02010609060101010101" pitchFamily="49" charset="-122"/>
                <a:cs typeface="Times New Roman" panose="02020603050405020304" pitchFamily="18" charset="0"/>
              </a:rPr>
              <a:t>jungle, safari, jumbo, cheetah, voodoo, okra, pyjama have all made it into the OED</a:t>
            </a:r>
            <a:endParaRPr lang="en-GB" sz="2800" dirty="0"/>
          </a:p>
        </p:txBody>
      </p:sp>
      <p:grpSp>
        <p:nvGrpSpPr>
          <p:cNvPr id="9" name="Group 8">
            <a:extLst>
              <a:ext uri="{FF2B5EF4-FFF2-40B4-BE49-F238E27FC236}">
                <a16:creationId xmlns:a16="http://schemas.microsoft.com/office/drawing/2014/main" id="{77B2EEF2-687F-A878-6456-FD62E4CD9A67}"/>
              </a:ext>
            </a:extLst>
          </p:cNvPr>
          <p:cNvGrpSpPr/>
          <p:nvPr/>
        </p:nvGrpSpPr>
        <p:grpSpPr>
          <a:xfrm>
            <a:off x="457200" y="2824845"/>
            <a:ext cx="6067486" cy="2279170"/>
            <a:chOff x="457200" y="2824845"/>
            <a:chExt cx="6067486" cy="2279170"/>
          </a:xfrm>
        </p:grpSpPr>
        <p:pic>
          <p:nvPicPr>
            <p:cNvPr id="6" name="Picture 5">
              <a:extLst>
                <a:ext uri="{FF2B5EF4-FFF2-40B4-BE49-F238E27FC236}">
                  <a16:creationId xmlns:a16="http://schemas.microsoft.com/office/drawing/2014/main" id="{54B64C57-DF23-6D34-6517-D4AAA766EC96}"/>
                </a:ext>
              </a:extLst>
            </p:cNvPr>
            <p:cNvPicPr>
              <a:picLocks noChangeAspect="1"/>
            </p:cNvPicPr>
            <p:nvPr/>
          </p:nvPicPr>
          <p:blipFill>
            <a:blip r:embed="rId2"/>
            <a:srcRect l="10022" t="23315" r="38227" b="13212"/>
            <a:stretch/>
          </p:blipFill>
          <p:spPr>
            <a:xfrm>
              <a:off x="3221181" y="2824845"/>
              <a:ext cx="3303505" cy="2279170"/>
            </a:xfrm>
            <a:prstGeom prst="rect">
              <a:avLst/>
            </a:prstGeom>
          </p:spPr>
        </p:pic>
        <p:sp>
          <p:nvSpPr>
            <p:cNvPr id="7" name="TextBox 6">
              <a:extLst>
                <a:ext uri="{FF2B5EF4-FFF2-40B4-BE49-F238E27FC236}">
                  <a16:creationId xmlns:a16="http://schemas.microsoft.com/office/drawing/2014/main" id="{9BAA3209-87D3-2D42-A935-8931B4B5E956}"/>
                </a:ext>
              </a:extLst>
            </p:cNvPr>
            <p:cNvSpPr txBox="1"/>
            <p:nvPr/>
          </p:nvSpPr>
          <p:spPr>
            <a:xfrm>
              <a:off x="457200" y="3100647"/>
              <a:ext cx="3258589" cy="1384995"/>
            </a:xfrm>
            <a:prstGeom prst="rect">
              <a:avLst/>
            </a:prstGeom>
            <a:noFill/>
          </p:spPr>
          <p:txBody>
            <a:bodyPr wrap="square" rtlCol="0">
              <a:spAutoFit/>
            </a:bodyPr>
            <a:lstStyle/>
            <a:p>
              <a:r>
                <a:rPr lang="en-US" sz="2800" dirty="0"/>
                <a:t>BBC News, September 19</a:t>
              </a:r>
              <a:r>
                <a:rPr lang="en-US" sz="2800" baseline="30000" dirty="0"/>
                <a:t>th</a:t>
              </a:r>
              <a:r>
                <a:rPr lang="en-US" sz="2800" dirty="0"/>
                <a:t> 2024</a:t>
              </a:r>
              <a:endParaRPr lang="en-GB" sz="2800" dirty="0"/>
            </a:p>
          </p:txBody>
        </p:sp>
      </p:grpSp>
      <p:sp>
        <p:nvSpPr>
          <p:cNvPr id="8" name="TextBox 7">
            <a:extLst>
              <a:ext uri="{FF2B5EF4-FFF2-40B4-BE49-F238E27FC236}">
                <a16:creationId xmlns:a16="http://schemas.microsoft.com/office/drawing/2014/main" id="{D16BAEBE-9F76-C2D1-0098-87D2C1380127}"/>
              </a:ext>
            </a:extLst>
          </p:cNvPr>
          <p:cNvSpPr txBox="1"/>
          <p:nvPr/>
        </p:nvSpPr>
        <p:spPr>
          <a:xfrm>
            <a:off x="548640" y="5253644"/>
            <a:ext cx="10931236" cy="1384995"/>
          </a:xfrm>
          <a:prstGeom prst="rect">
            <a:avLst/>
          </a:prstGeom>
          <a:noFill/>
        </p:spPr>
        <p:txBody>
          <a:bodyPr wrap="square" rtlCol="0">
            <a:spAutoFit/>
          </a:bodyPr>
          <a:lstStyle/>
          <a:p>
            <a:r>
              <a:rPr lang="en-GB" sz="2800" dirty="0">
                <a:effectLst/>
                <a:latin typeface="Aptos" panose="020B0004020202020204" pitchFamily="34" charset="0"/>
                <a:ea typeface="SimHei" panose="02010609060101010101" pitchFamily="49" charset="-122"/>
                <a:cs typeface="Times New Roman" panose="02020603050405020304" pitchFamily="18" charset="0"/>
              </a:rPr>
              <a:t>But these words haven’t: ang pow,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bagal</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bumiputera</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US" sz="2800" dirty="0">
                <a:effectLst/>
                <a:latin typeface="Aptos" panose="020B0004020202020204" pitchFamily="34" charset="0"/>
                <a:ea typeface="SimHei" panose="02010609060101010101" pitchFamily="49" charset="-122"/>
                <a:cs typeface="Times New Roman" panose="02020603050405020304" pitchFamily="18" charset="0"/>
              </a:rPr>
              <a:t>coppa,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damer</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ekwen</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haldi</a:t>
            </a:r>
            <a:r>
              <a:rPr lang="en-GB" sz="2800" dirty="0">
                <a:effectLst/>
                <a:latin typeface="Aptos" panose="020B0004020202020204" pitchFamily="34" charset="0"/>
                <a:ea typeface="SimHei" panose="02010609060101010101" pitchFamily="49" charset="-122"/>
                <a:cs typeface="Times New Roman" panose="02020603050405020304" pitchFamily="18" charset="0"/>
              </a:rPr>
              <a:t> , kampong,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kolo</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US" sz="2800" dirty="0">
                <a:effectLst/>
                <a:latin typeface="Aptos" panose="020B0004020202020204" pitchFamily="34" charset="0"/>
                <a:ea typeface="SimHei" panose="02010609060101010101" pitchFamily="49" charset="-122"/>
                <a:cs typeface="Times New Roman" panose="02020603050405020304" pitchFamily="18" charset="0"/>
              </a:rPr>
              <a:t>pancetta,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parmantaz</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US" sz="2800" dirty="0">
                <a:effectLst/>
                <a:latin typeface="Aptos" panose="020B0004020202020204" pitchFamily="34" charset="0"/>
                <a:ea typeface="SimHei" panose="02010609060101010101" pitchFamily="49" charset="-122"/>
                <a:cs typeface="Times New Roman" panose="02020603050405020304" pitchFamily="18" charset="0"/>
              </a:rPr>
              <a:t>pecorino,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poso</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poso</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US" sz="2800" dirty="0">
                <a:effectLst/>
                <a:latin typeface="Aptos" panose="020B0004020202020204" pitchFamily="34" charset="0"/>
                <a:ea typeface="SimHei" panose="02010609060101010101" pitchFamily="49" charset="-122"/>
                <a:cs typeface="Times New Roman" panose="02020603050405020304" pitchFamily="18" charset="0"/>
              </a:rPr>
              <a:t>provolone,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tutufo</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wakye</a:t>
            </a:r>
            <a:endParaRPr lang="en-GB" sz="2800" dirty="0"/>
          </a:p>
        </p:txBody>
      </p:sp>
    </p:spTree>
    <p:extLst>
      <p:ext uri="{BB962C8B-B14F-4D97-AF65-F5344CB8AC3E}">
        <p14:creationId xmlns:p14="http://schemas.microsoft.com/office/powerpoint/2010/main" val="18037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AB04-C992-87CB-128F-A540141E1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79FC1-BD47-BBA5-9F88-2D4B56F66C87}"/>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0B1F4E71-0F4C-34F9-2270-D01F9DA58484}"/>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7D14D98B-7B8B-9FCA-5DA7-0775801A03D4}"/>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9D7D0CD4-BA95-2BB1-402E-091371E77444}"/>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58DDBBD1-3360-4A87-9994-467284A82B76}"/>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11365D55-061A-9AD0-E382-E8BB5D08B34D}"/>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59C9FAF4-1656-9D5C-A7DF-FECA94F2D78C}"/>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33A9114F-BD66-4B6F-3178-9CAD6BA8B658}"/>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AA10DFDB-3B28-48E1-69D1-E04C18FE305C}"/>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E88C1C2D-9219-97AF-1A5E-7B4EC579CABE}"/>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4DFC3E80-8483-A6EB-E650-AC9972544241}"/>
              </a:ext>
            </a:extLst>
          </p:cNvPr>
          <p:cNvSpPr txBox="1"/>
          <p:nvPr/>
        </p:nvSpPr>
        <p:spPr>
          <a:xfrm>
            <a:off x="412692" y="6231043"/>
            <a:ext cx="10216342" cy="584775"/>
          </a:xfrm>
          <a:prstGeom prst="rect">
            <a:avLst/>
          </a:prstGeom>
          <a:noFill/>
        </p:spPr>
        <p:txBody>
          <a:bodyPr wrap="square" rtlCol="0">
            <a:spAutoFit/>
          </a:bodyPr>
          <a:lstStyle/>
          <a:p>
            <a:r>
              <a:rPr lang="en-US" sz="3200" dirty="0">
                <a:solidFill>
                  <a:srgbClr val="FF0000"/>
                </a:solidFill>
              </a:rPr>
              <a:t>10.  Well, actually, some English words ARE English!</a:t>
            </a:r>
            <a:endParaRPr lang="en-GB" sz="3200" dirty="0">
              <a:solidFill>
                <a:srgbClr val="FF0000"/>
              </a:solidFill>
            </a:endParaRPr>
          </a:p>
        </p:txBody>
      </p:sp>
    </p:spTree>
    <p:extLst>
      <p:ext uri="{BB962C8B-B14F-4D97-AF65-F5344CB8AC3E}">
        <p14:creationId xmlns:p14="http://schemas.microsoft.com/office/powerpoint/2010/main" val="56975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CAFE-D9D9-ABA1-751F-6B444FCAC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82638-D971-D262-3D75-CC0E0512306E}"/>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1FE0ED74-7DB4-1269-994B-53DE6C0FA5CE}"/>
              </a:ext>
            </a:extLst>
          </p:cNvPr>
          <p:cNvSpPr txBox="1"/>
          <p:nvPr/>
        </p:nvSpPr>
        <p:spPr>
          <a:xfrm>
            <a:off x="631767" y="101415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grpSp>
        <p:nvGrpSpPr>
          <p:cNvPr id="9" name="Group 8">
            <a:extLst>
              <a:ext uri="{FF2B5EF4-FFF2-40B4-BE49-F238E27FC236}">
                <a16:creationId xmlns:a16="http://schemas.microsoft.com/office/drawing/2014/main" id="{4F843F9A-A3DD-DEEC-011D-711BC9790D22}"/>
              </a:ext>
            </a:extLst>
          </p:cNvPr>
          <p:cNvGrpSpPr/>
          <p:nvPr/>
        </p:nvGrpSpPr>
        <p:grpSpPr>
          <a:xfrm>
            <a:off x="631767" y="1861358"/>
            <a:ext cx="10216342" cy="1998767"/>
            <a:chOff x="631767" y="1861358"/>
            <a:chExt cx="10216342" cy="1998767"/>
          </a:xfrm>
        </p:grpSpPr>
        <p:pic>
          <p:nvPicPr>
            <p:cNvPr id="5" name="Picture 4" descr="A person in a suit&#10;&#10;Description automatically generated">
              <a:extLst>
                <a:ext uri="{FF2B5EF4-FFF2-40B4-BE49-F238E27FC236}">
                  <a16:creationId xmlns:a16="http://schemas.microsoft.com/office/drawing/2014/main" id="{28B1DE96-1847-B7DD-ECEC-AB4A1BCB1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67" y="1861358"/>
              <a:ext cx="1687484" cy="1998767"/>
            </a:xfrm>
            <a:prstGeom prst="rect">
              <a:avLst/>
            </a:prstGeom>
          </p:spPr>
        </p:pic>
        <p:sp>
          <p:nvSpPr>
            <p:cNvPr id="6" name="TextBox 5">
              <a:extLst>
                <a:ext uri="{FF2B5EF4-FFF2-40B4-BE49-F238E27FC236}">
                  <a16:creationId xmlns:a16="http://schemas.microsoft.com/office/drawing/2014/main" id="{D4058189-AB84-4A0A-F251-AFBABAEEBF5D}"/>
                </a:ext>
              </a:extLst>
            </p:cNvPr>
            <p:cNvSpPr txBox="1"/>
            <p:nvPr/>
          </p:nvSpPr>
          <p:spPr>
            <a:xfrm>
              <a:off x="2510444" y="2474893"/>
              <a:ext cx="8337665" cy="954107"/>
            </a:xfrm>
            <a:prstGeom prst="rect">
              <a:avLst/>
            </a:prstGeom>
            <a:noFill/>
          </p:spPr>
          <p:txBody>
            <a:bodyPr wrap="square" rtlCol="0">
              <a:spAutoFit/>
            </a:bodyPr>
            <a:lstStyle/>
            <a:p>
              <a:r>
                <a:rPr lang="en-US" sz="2800" dirty="0"/>
                <a:t>John Russell Bartlett  1805 – 1886  American historian and linguist.</a:t>
              </a:r>
              <a:endParaRPr lang="en-GB" sz="2800" dirty="0"/>
            </a:p>
          </p:txBody>
        </p:sp>
      </p:grpSp>
      <p:sp>
        <p:nvSpPr>
          <p:cNvPr id="7" name="TextBox 6">
            <a:extLst>
              <a:ext uri="{FF2B5EF4-FFF2-40B4-BE49-F238E27FC236}">
                <a16:creationId xmlns:a16="http://schemas.microsoft.com/office/drawing/2014/main" id="{3D89E218-84F0-BD57-A9D2-FA8D3AA1C976}"/>
              </a:ext>
            </a:extLst>
          </p:cNvPr>
          <p:cNvSpPr txBox="1"/>
          <p:nvPr/>
        </p:nvSpPr>
        <p:spPr>
          <a:xfrm>
            <a:off x="631767" y="4122555"/>
            <a:ext cx="10690168" cy="954107"/>
          </a:xfrm>
          <a:prstGeom prst="rect">
            <a:avLst/>
          </a:prstGeom>
          <a:noFill/>
        </p:spPr>
        <p:txBody>
          <a:bodyPr wrap="square" rtlCol="0">
            <a:spAutoFit/>
          </a:bodyPr>
          <a:lstStyle/>
          <a:p>
            <a:r>
              <a:rPr lang="en-GB" sz="2800" dirty="0">
                <a:latin typeface="Aptos" panose="020B0004020202020204" pitchFamily="34" charset="0"/>
                <a:ea typeface="SimHei" panose="02010609060101010101" pitchFamily="49" charset="-122"/>
                <a:cs typeface="Times New Roman" panose="02020603050405020304" pitchFamily="18" charset="0"/>
              </a:rPr>
              <a:t>A</a:t>
            </a:r>
            <a:r>
              <a:rPr lang="en-GB" sz="2800" dirty="0">
                <a:effectLst/>
                <a:latin typeface="Aptos" panose="020B0004020202020204" pitchFamily="34" charset="0"/>
                <a:ea typeface="SimHei" panose="02010609060101010101" pitchFamily="49" charset="-122"/>
                <a:cs typeface="Times New Roman" panose="02020603050405020304" pitchFamily="18" charset="0"/>
              </a:rPr>
              <a:t>n Americanism should be "of so-called 'American' origin – that is, that it first came into use in the United States of North America".</a:t>
            </a:r>
            <a:endParaRPr lang="en-GB" sz="2800" dirty="0"/>
          </a:p>
        </p:txBody>
      </p:sp>
      <p:sp>
        <p:nvSpPr>
          <p:cNvPr id="8" name="TextBox 7">
            <a:extLst>
              <a:ext uri="{FF2B5EF4-FFF2-40B4-BE49-F238E27FC236}">
                <a16:creationId xmlns:a16="http://schemas.microsoft.com/office/drawing/2014/main" id="{2CF2331A-0E02-A85F-C7CD-D9FFCEFF9F42}"/>
              </a:ext>
            </a:extLst>
          </p:cNvPr>
          <p:cNvSpPr txBox="1"/>
          <p:nvPr/>
        </p:nvSpPr>
        <p:spPr>
          <a:xfrm>
            <a:off x="494607" y="5429645"/>
            <a:ext cx="10490662" cy="954107"/>
          </a:xfrm>
          <a:prstGeom prst="rect">
            <a:avLst/>
          </a:prstGeom>
          <a:noFill/>
        </p:spPr>
        <p:txBody>
          <a:bodyPr wrap="square" rtlCol="0">
            <a:spAutoFit/>
          </a:bodyPr>
          <a:lstStyle/>
          <a:p>
            <a:r>
              <a:rPr lang="en-US" sz="2800" dirty="0"/>
              <a:t>An Anglicism should be of English/British origin – that it first came into. use in the British mainland</a:t>
            </a:r>
            <a:endParaRPr lang="en-GB" sz="2800" dirty="0"/>
          </a:p>
        </p:txBody>
      </p:sp>
    </p:spTree>
    <p:extLst>
      <p:ext uri="{BB962C8B-B14F-4D97-AF65-F5344CB8AC3E}">
        <p14:creationId xmlns:p14="http://schemas.microsoft.com/office/powerpoint/2010/main" val="16842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1E17E-5040-EB80-5266-EAE268EA8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C8B2D-7D17-89B9-62C5-BC9528C91AA4}"/>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38898640-EBE5-5E54-1781-3CA007C19919}"/>
              </a:ext>
            </a:extLst>
          </p:cNvPr>
          <p:cNvSpPr txBox="1"/>
          <p:nvPr/>
        </p:nvSpPr>
        <p:spPr>
          <a:xfrm>
            <a:off x="631767" y="101415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
        <p:nvSpPr>
          <p:cNvPr id="4" name="TextBox 3">
            <a:extLst>
              <a:ext uri="{FF2B5EF4-FFF2-40B4-BE49-F238E27FC236}">
                <a16:creationId xmlns:a16="http://schemas.microsoft.com/office/drawing/2014/main" id="{526CC7C1-A8F8-FEC8-1F71-FCC2854BC313}"/>
              </a:ext>
            </a:extLst>
          </p:cNvPr>
          <p:cNvSpPr txBox="1"/>
          <p:nvPr/>
        </p:nvSpPr>
        <p:spPr>
          <a:xfrm>
            <a:off x="465514" y="1845425"/>
            <a:ext cx="3865418" cy="523220"/>
          </a:xfrm>
          <a:prstGeom prst="rect">
            <a:avLst/>
          </a:prstGeom>
          <a:noFill/>
        </p:spPr>
        <p:txBody>
          <a:bodyPr wrap="square" rtlCol="0">
            <a:spAutoFit/>
          </a:bodyPr>
          <a:lstStyle/>
          <a:p>
            <a:r>
              <a:rPr lang="en-US" sz="2800" dirty="0"/>
              <a:t>Pre-Roman:   crag, bin</a:t>
            </a:r>
            <a:endParaRPr lang="en-GB" sz="2800" dirty="0"/>
          </a:p>
        </p:txBody>
      </p:sp>
      <p:sp>
        <p:nvSpPr>
          <p:cNvPr id="5" name="TextBox 4">
            <a:extLst>
              <a:ext uri="{FF2B5EF4-FFF2-40B4-BE49-F238E27FC236}">
                <a16:creationId xmlns:a16="http://schemas.microsoft.com/office/drawing/2014/main" id="{0929EFA0-3F9E-4A1F-71C8-D67514B2B94E}"/>
              </a:ext>
            </a:extLst>
          </p:cNvPr>
          <p:cNvSpPr txBox="1"/>
          <p:nvPr/>
        </p:nvSpPr>
        <p:spPr>
          <a:xfrm>
            <a:off x="465514" y="2477193"/>
            <a:ext cx="10382595" cy="523220"/>
          </a:xfrm>
          <a:prstGeom prst="rect">
            <a:avLst/>
          </a:prstGeom>
          <a:noFill/>
        </p:spPr>
        <p:txBody>
          <a:bodyPr wrap="square" rtlCol="0">
            <a:spAutoFit/>
          </a:bodyPr>
          <a:lstStyle/>
          <a:p>
            <a:r>
              <a:rPr lang="en-US" sz="2800" dirty="0"/>
              <a:t>16</a:t>
            </a:r>
            <a:r>
              <a:rPr lang="en-US" sz="2800" baseline="30000" dirty="0"/>
              <a:t>th</a:t>
            </a:r>
            <a:r>
              <a:rPr lang="en-US" sz="2800" dirty="0"/>
              <a:t> cent.  William Tyndale:   scapegoat, atonement </a:t>
            </a:r>
            <a:endParaRPr lang="en-GB" sz="2800" dirty="0"/>
          </a:p>
        </p:txBody>
      </p:sp>
      <p:sp>
        <p:nvSpPr>
          <p:cNvPr id="6" name="TextBox 5">
            <a:extLst>
              <a:ext uri="{FF2B5EF4-FFF2-40B4-BE49-F238E27FC236}">
                <a16:creationId xmlns:a16="http://schemas.microsoft.com/office/drawing/2014/main" id="{AF4FF552-C75D-1DB1-DB23-9170C5FE39BB}"/>
              </a:ext>
            </a:extLst>
          </p:cNvPr>
          <p:cNvSpPr txBox="1"/>
          <p:nvPr/>
        </p:nvSpPr>
        <p:spPr>
          <a:xfrm>
            <a:off x="465514" y="3125585"/>
            <a:ext cx="9202189" cy="523220"/>
          </a:xfrm>
          <a:prstGeom prst="rect">
            <a:avLst/>
          </a:prstGeom>
          <a:noFill/>
        </p:spPr>
        <p:txBody>
          <a:bodyPr wrap="square" rtlCol="0">
            <a:spAutoFit/>
          </a:bodyPr>
          <a:lstStyle/>
          <a:p>
            <a:r>
              <a:rPr lang="en-US" sz="2800" dirty="0"/>
              <a:t>17</a:t>
            </a:r>
            <a:r>
              <a:rPr lang="en-US" sz="2800" baseline="30000" dirty="0"/>
              <a:t>th</a:t>
            </a:r>
            <a:r>
              <a:rPr lang="en-US" sz="2800" dirty="0"/>
              <a:t> cent. Thomas Otway: dumbfound</a:t>
            </a:r>
            <a:endParaRPr lang="en-GB" sz="2800" dirty="0"/>
          </a:p>
        </p:txBody>
      </p:sp>
      <p:sp>
        <p:nvSpPr>
          <p:cNvPr id="7" name="TextBox 6">
            <a:extLst>
              <a:ext uri="{FF2B5EF4-FFF2-40B4-BE49-F238E27FC236}">
                <a16:creationId xmlns:a16="http://schemas.microsoft.com/office/drawing/2014/main" id="{48695F1C-C380-DD95-1DE5-C755AA189FE6}"/>
              </a:ext>
            </a:extLst>
          </p:cNvPr>
          <p:cNvSpPr txBox="1"/>
          <p:nvPr/>
        </p:nvSpPr>
        <p:spPr>
          <a:xfrm>
            <a:off x="465514" y="3648805"/>
            <a:ext cx="10573788" cy="954107"/>
          </a:xfrm>
          <a:prstGeom prst="rect">
            <a:avLst/>
          </a:prstGeom>
          <a:noFill/>
        </p:spPr>
        <p:txBody>
          <a:bodyPr wrap="square" rtlCol="0">
            <a:spAutoFit/>
          </a:bodyPr>
          <a:lstStyle/>
          <a:p>
            <a:r>
              <a:rPr lang="en-GB" dirty="0">
                <a:latin typeface="Aptos" panose="020B0004020202020204" pitchFamily="34" charset="0"/>
                <a:ea typeface="SimHei" panose="02010609060101010101" pitchFamily="49" charset="-122"/>
                <a:cs typeface="Times New Roman" panose="02020603050405020304" pitchFamily="18" charset="0"/>
              </a:rPr>
              <a:t> </a:t>
            </a:r>
            <a:r>
              <a:rPr lang="en-GB" sz="2800" dirty="0">
                <a:effectLst/>
                <a:latin typeface="Aptos" panose="020B0004020202020204" pitchFamily="34" charset="0"/>
                <a:ea typeface="SimHei" panose="02010609060101010101" pitchFamily="49" charset="-122"/>
                <a:cs typeface="Times New Roman" panose="02020603050405020304" pitchFamily="18" charset="0"/>
              </a:rPr>
              <a:t>flabbergasted, thunderstruck, shell-shocked, bowled over, floored, gobsmacked </a:t>
            </a:r>
            <a:endParaRPr lang="en-GB" sz="2800" dirty="0"/>
          </a:p>
        </p:txBody>
      </p:sp>
      <p:sp>
        <p:nvSpPr>
          <p:cNvPr id="9" name="TextBox 8">
            <a:extLst>
              <a:ext uri="{FF2B5EF4-FFF2-40B4-BE49-F238E27FC236}">
                <a16:creationId xmlns:a16="http://schemas.microsoft.com/office/drawing/2014/main" id="{99993FA8-E812-7897-3E7D-BECFC955225A}"/>
              </a:ext>
            </a:extLst>
          </p:cNvPr>
          <p:cNvSpPr txBox="1"/>
          <p:nvPr/>
        </p:nvSpPr>
        <p:spPr>
          <a:xfrm>
            <a:off x="465514" y="4125604"/>
            <a:ext cx="10216342" cy="523220"/>
          </a:xfrm>
          <a:prstGeom prst="rect">
            <a:avLst/>
          </a:prstGeom>
          <a:noFill/>
        </p:spPr>
        <p:txBody>
          <a:bodyPr wrap="square" rtlCol="0">
            <a:spAutoFit/>
          </a:bodyPr>
          <a:lstStyle/>
          <a:p>
            <a:r>
              <a:rPr lang="en-US" sz="2800" dirty="0"/>
              <a:t>19</a:t>
            </a:r>
            <a:r>
              <a:rPr lang="en-US" sz="2800" baseline="30000" dirty="0"/>
              <a:t>th</a:t>
            </a:r>
            <a:r>
              <a:rPr lang="en-US" sz="2800" dirty="0"/>
              <a:t> cent. smog</a:t>
            </a:r>
            <a:endParaRPr lang="en-GB" sz="2800" dirty="0"/>
          </a:p>
        </p:txBody>
      </p:sp>
      <p:sp>
        <p:nvSpPr>
          <p:cNvPr id="10" name="TextBox 9">
            <a:extLst>
              <a:ext uri="{FF2B5EF4-FFF2-40B4-BE49-F238E27FC236}">
                <a16:creationId xmlns:a16="http://schemas.microsoft.com/office/drawing/2014/main" id="{E73512F2-698A-D665-45EB-20964DCAC14B}"/>
              </a:ext>
            </a:extLst>
          </p:cNvPr>
          <p:cNvSpPr txBox="1"/>
          <p:nvPr/>
        </p:nvSpPr>
        <p:spPr>
          <a:xfrm>
            <a:off x="465514" y="3630838"/>
            <a:ext cx="7274560" cy="523220"/>
          </a:xfrm>
          <a:prstGeom prst="rect">
            <a:avLst/>
          </a:prstGeom>
          <a:noFill/>
        </p:spPr>
        <p:txBody>
          <a:bodyPr wrap="square" rtlCol="0">
            <a:spAutoFit/>
          </a:bodyPr>
          <a:lstStyle/>
          <a:p>
            <a:r>
              <a:rPr lang="en-US" sz="2800" dirty="0"/>
              <a:t>18</a:t>
            </a:r>
            <a:r>
              <a:rPr lang="en-US" sz="2800" baseline="30000" dirty="0"/>
              <a:t>th</a:t>
            </a:r>
            <a:r>
              <a:rPr lang="en-US" sz="2800" dirty="0"/>
              <a:t> cent.  Fernando Killigrew: humbug</a:t>
            </a:r>
            <a:endParaRPr lang="en-GB" sz="2800" dirty="0"/>
          </a:p>
        </p:txBody>
      </p:sp>
      <p:sp>
        <p:nvSpPr>
          <p:cNvPr id="12" name="TextBox 11">
            <a:extLst>
              <a:ext uri="{FF2B5EF4-FFF2-40B4-BE49-F238E27FC236}">
                <a16:creationId xmlns:a16="http://schemas.microsoft.com/office/drawing/2014/main" id="{2401E800-F36B-C640-FD9E-A91710CEF553}"/>
              </a:ext>
            </a:extLst>
          </p:cNvPr>
          <p:cNvSpPr txBox="1"/>
          <p:nvPr/>
        </p:nvSpPr>
        <p:spPr>
          <a:xfrm>
            <a:off x="465514" y="4611184"/>
            <a:ext cx="10498050" cy="954107"/>
          </a:xfrm>
          <a:prstGeom prst="rect">
            <a:avLst/>
          </a:prstGeom>
          <a:noFill/>
        </p:spPr>
        <p:txBody>
          <a:bodyPr wrap="square" rtlCol="0">
            <a:spAutoFit/>
          </a:bodyPr>
          <a:lstStyle/>
          <a:p>
            <a:r>
              <a:rPr lang="en-GB" sz="2800" dirty="0">
                <a:effectLst/>
                <a:latin typeface="Aptos" panose="020B0004020202020204" pitchFamily="34" charset="0"/>
                <a:ea typeface="SimHei" panose="02010609060101010101" pitchFamily="49" charset="-122"/>
                <a:cs typeface="Times New Roman" panose="02020603050405020304" pitchFamily="18" charset="0"/>
              </a:rPr>
              <a:t>20</a:t>
            </a:r>
            <a:r>
              <a:rPr lang="en-GB" sz="2800" baseline="30000" dirty="0">
                <a:effectLst/>
                <a:latin typeface="Aptos" panose="020B0004020202020204" pitchFamily="34" charset="0"/>
                <a:ea typeface="SimHei" panose="02010609060101010101" pitchFamily="49" charset="-122"/>
                <a:cs typeface="Times New Roman" panose="02020603050405020304" pitchFamily="18" charset="0"/>
              </a:rPr>
              <a:t>th</a:t>
            </a:r>
            <a:r>
              <a:rPr lang="en-GB" sz="2800" dirty="0">
                <a:effectLst/>
                <a:latin typeface="Aptos" panose="020B0004020202020204" pitchFamily="34" charset="0"/>
                <a:ea typeface="SimHei" panose="02010609060101010101" pitchFamily="49" charset="-122"/>
                <a:cs typeface="Times New Roman" panose="02020603050405020304" pitchFamily="18" charset="0"/>
              </a:rPr>
              <a:t> – 21</a:t>
            </a:r>
            <a:r>
              <a:rPr lang="en-GB" sz="2800" baseline="30000" dirty="0">
                <a:effectLst/>
                <a:latin typeface="Aptos" panose="020B0004020202020204" pitchFamily="34" charset="0"/>
                <a:ea typeface="SimHei" panose="02010609060101010101" pitchFamily="49" charset="-122"/>
                <a:cs typeface="Times New Roman" panose="02020603050405020304" pitchFamily="18" charset="0"/>
              </a:rPr>
              <a:t>st</a:t>
            </a:r>
            <a:r>
              <a:rPr lang="en-GB" sz="2800" dirty="0">
                <a:effectLst/>
                <a:latin typeface="Aptos" panose="020B0004020202020204" pitchFamily="34" charset="0"/>
                <a:ea typeface="SimHei" panose="02010609060101010101" pitchFamily="49" charset="-122"/>
                <a:cs typeface="Times New Roman" panose="02020603050405020304" pitchFamily="18" charset="0"/>
              </a:rPr>
              <a:t> cent.   snog,  peng,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nang</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piff</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sket</a:t>
            </a:r>
            <a:r>
              <a:rPr lang="en-GB" sz="2800" dirty="0">
                <a:effectLst/>
                <a:latin typeface="Aptos" panose="020B0004020202020204" pitchFamily="34" charset="0"/>
                <a:ea typeface="SimHei" panose="02010609060101010101" pitchFamily="49" charset="-122"/>
                <a:cs typeface="Times New Roman" panose="02020603050405020304" pitchFamily="18" charset="0"/>
              </a:rPr>
              <a:t>, wagwan, wasteman, creps, clapped, </a:t>
            </a:r>
            <a:r>
              <a:rPr lang="en-GB" sz="2800" dirty="0" err="1">
                <a:effectLst/>
                <a:latin typeface="Aptos" panose="020B0004020202020204" pitchFamily="34" charset="0"/>
                <a:ea typeface="SimHei" panose="02010609060101010101" pitchFamily="49" charset="-122"/>
                <a:cs typeface="Times New Roman" panose="02020603050405020304" pitchFamily="18" charset="0"/>
              </a:rPr>
              <a:t>leng</a:t>
            </a:r>
            <a:r>
              <a:rPr lang="en-GB" sz="2800" dirty="0">
                <a:effectLst/>
                <a:latin typeface="Aptos" panose="020B0004020202020204" pitchFamily="34" charset="0"/>
                <a:ea typeface="SimHei" panose="02010609060101010101" pitchFamily="49" charset="-122"/>
                <a:cs typeface="Times New Roman" panose="02020603050405020304" pitchFamily="18" charset="0"/>
              </a:rPr>
              <a:t> </a:t>
            </a:r>
            <a:endParaRPr lang="en-GB" sz="2800" dirty="0"/>
          </a:p>
        </p:txBody>
      </p:sp>
    </p:spTree>
    <p:extLst>
      <p:ext uri="{BB962C8B-B14F-4D97-AF65-F5344CB8AC3E}">
        <p14:creationId xmlns:p14="http://schemas.microsoft.com/office/powerpoint/2010/main" val="3320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9"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6C75-31AA-33F7-7092-F44FFF0FE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89180-E898-A458-4AE8-9540069BE35E}"/>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4" name="TextBox 3">
            <a:extLst>
              <a:ext uri="{FF2B5EF4-FFF2-40B4-BE49-F238E27FC236}">
                <a16:creationId xmlns:a16="http://schemas.microsoft.com/office/drawing/2014/main" id="{AEB14112-1B7B-7F8F-8530-2CB80C63999C}"/>
              </a:ext>
            </a:extLst>
          </p:cNvPr>
          <p:cNvSpPr txBox="1"/>
          <p:nvPr/>
        </p:nvSpPr>
        <p:spPr>
          <a:xfrm>
            <a:off x="2496603" y="1886158"/>
            <a:ext cx="6097384" cy="1300036"/>
          </a:xfrm>
          <a:prstGeom prst="rect">
            <a:avLst/>
          </a:prstGeom>
          <a:noFill/>
        </p:spPr>
        <p:txBody>
          <a:bodyPr wrap="square">
            <a:spAutoFit/>
          </a:bodyPr>
          <a:lstStyle/>
          <a:p>
            <a:pPr marL="457200">
              <a:lnSpc>
                <a:spcPct val="107000"/>
              </a:lnSpc>
            </a:pPr>
            <a:r>
              <a:rPr lang="en-GB" sz="2800" kern="100" dirty="0">
                <a:effectLst/>
                <a:latin typeface="Aptos" panose="020B0004020202020204" pitchFamily="34" charset="0"/>
                <a:ea typeface="SimHei" panose="02010609060101010101" pitchFamily="49" charset="-122"/>
                <a:cs typeface="Times New Roman" panose="02020603050405020304" pitchFamily="18" charset="0"/>
              </a:rPr>
              <a:t>While all the time the world was actually giving its languages to us.</a:t>
            </a:r>
            <a:endParaRPr lang="en-GB" sz="2800" kern="100" dirty="0">
              <a:effectLst/>
              <a:latin typeface="Palatino Linotype" panose="02040502050505030304" pitchFamily="18" charset="0"/>
              <a:ea typeface="SimHei" panose="02010609060101010101" pitchFamily="49" charset="-122"/>
              <a:cs typeface="Times New Roman" panose="02020603050405020304" pitchFamily="18" charset="0"/>
            </a:endParaRPr>
          </a:p>
          <a:p>
            <a:pPr marL="457200">
              <a:lnSpc>
                <a:spcPct val="107000"/>
              </a:lnSpc>
              <a:spcAft>
                <a:spcPts val="800"/>
              </a:spcAft>
            </a:pPr>
            <a:r>
              <a:rPr lang="en-GB" sz="1800" kern="100" dirty="0">
                <a:effectLst/>
                <a:latin typeface="Aptos" panose="020B0004020202020204" pitchFamily="34" charset="0"/>
                <a:ea typeface="SimHei" panose="02010609060101010101" pitchFamily="49" charset="-122"/>
                <a:cs typeface="Times New Roman" panose="02020603050405020304" pitchFamily="18" charset="0"/>
              </a:rPr>
              <a:t> </a:t>
            </a:r>
            <a:endParaRPr lang="en-GB" sz="1800" kern="100" dirty="0">
              <a:effectLst/>
              <a:latin typeface="Palatino Linotype" panose="02040502050505030304" pitchFamily="18" charset="0"/>
              <a:ea typeface="SimHei" panose="02010609060101010101" pitchFamily="49" charset="-122"/>
              <a:cs typeface="Times New Roman" panose="02020603050405020304" pitchFamily="18" charset="0"/>
            </a:endParaRPr>
          </a:p>
        </p:txBody>
      </p:sp>
      <p:sp>
        <p:nvSpPr>
          <p:cNvPr id="3" name="TextBox 2">
            <a:extLst>
              <a:ext uri="{FF2B5EF4-FFF2-40B4-BE49-F238E27FC236}">
                <a16:creationId xmlns:a16="http://schemas.microsoft.com/office/drawing/2014/main" id="{9B94574C-291C-3F8D-933F-49BA22752C71}"/>
              </a:ext>
            </a:extLst>
          </p:cNvPr>
          <p:cNvSpPr txBox="1"/>
          <p:nvPr/>
        </p:nvSpPr>
        <p:spPr>
          <a:xfrm>
            <a:off x="2926080" y="1196224"/>
            <a:ext cx="4665165" cy="523220"/>
          </a:xfrm>
          <a:prstGeom prst="rect">
            <a:avLst/>
          </a:prstGeom>
          <a:noFill/>
        </p:spPr>
        <p:txBody>
          <a:bodyPr wrap="square" rtlCol="0">
            <a:spAutoFit/>
          </a:bodyPr>
          <a:lstStyle/>
          <a:p>
            <a:r>
              <a:rPr lang="en-US" sz="2800" dirty="0"/>
              <a:t>We gave English to the world!</a:t>
            </a:r>
            <a:endParaRPr lang="en-GB" sz="2800" dirty="0"/>
          </a:p>
        </p:txBody>
      </p:sp>
    </p:spTree>
    <p:extLst>
      <p:ext uri="{BB962C8B-B14F-4D97-AF65-F5344CB8AC3E}">
        <p14:creationId xmlns:p14="http://schemas.microsoft.com/office/powerpoint/2010/main" val="420565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D7F2B-D399-ECF6-2F31-84BBFC6F6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C2DD5-5DE9-108D-C999-F8E61DDCAFCB}"/>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4" name="TextBox 3">
            <a:extLst>
              <a:ext uri="{FF2B5EF4-FFF2-40B4-BE49-F238E27FC236}">
                <a16:creationId xmlns:a16="http://schemas.microsoft.com/office/drawing/2014/main" id="{5E9ED17B-3D00-F79E-F01E-E50304CC5BC9}"/>
              </a:ext>
            </a:extLst>
          </p:cNvPr>
          <p:cNvSpPr txBox="1"/>
          <p:nvPr/>
        </p:nvSpPr>
        <p:spPr>
          <a:xfrm>
            <a:off x="365760" y="906087"/>
            <a:ext cx="10582102" cy="584775"/>
          </a:xfrm>
          <a:prstGeom prst="rect">
            <a:avLst/>
          </a:prstGeom>
          <a:noFill/>
        </p:spPr>
        <p:txBody>
          <a:bodyPr wrap="square" rtlCol="0">
            <a:spAutoFit/>
          </a:bodyPr>
          <a:lstStyle/>
          <a:p>
            <a:r>
              <a:rPr lang="en-US" sz="3200" dirty="0"/>
              <a:t>1. As so many have said!</a:t>
            </a:r>
            <a:endParaRPr lang="en-GB" sz="3200" dirty="0"/>
          </a:p>
        </p:txBody>
      </p:sp>
      <p:pic>
        <p:nvPicPr>
          <p:cNvPr id="5" name="Picture 4" descr="A person with a beard wearing a gold chain necklace&#10;&#10;Description automatically generated">
            <a:extLst>
              <a:ext uri="{FF2B5EF4-FFF2-40B4-BE49-F238E27FC236}">
                <a16:creationId xmlns:a16="http://schemas.microsoft.com/office/drawing/2014/main" id="{7F136293-C34E-51E2-DE90-85107036B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74" y="1638645"/>
            <a:ext cx="2169499" cy="2813775"/>
          </a:xfrm>
          <a:prstGeom prst="rect">
            <a:avLst/>
          </a:prstGeom>
        </p:spPr>
      </p:pic>
      <p:sp>
        <p:nvSpPr>
          <p:cNvPr id="6" name="TextBox 5">
            <a:extLst>
              <a:ext uri="{FF2B5EF4-FFF2-40B4-BE49-F238E27FC236}">
                <a16:creationId xmlns:a16="http://schemas.microsoft.com/office/drawing/2014/main" id="{D5EBC722-4163-E900-70E6-CCFC90EB8C65}"/>
              </a:ext>
            </a:extLst>
          </p:cNvPr>
          <p:cNvSpPr txBox="1"/>
          <p:nvPr/>
        </p:nvSpPr>
        <p:spPr>
          <a:xfrm>
            <a:off x="3417455" y="2055902"/>
            <a:ext cx="7391862" cy="954107"/>
          </a:xfrm>
          <a:prstGeom prst="rect">
            <a:avLst/>
          </a:prstGeom>
          <a:noFill/>
        </p:spPr>
        <p:txBody>
          <a:bodyPr wrap="square" rtlCol="0">
            <a:spAutoFit/>
          </a:bodyPr>
          <a:lstStyle/>
          <a:p>
            <a:r>
              <a:rPr lang="en-US" sz="2800" dirty="0"/>
              <a:t>Richard Carew  1555 – 1620 Cornish translator and antiquary.</a:t>
            </a:r>
            <a:endParaRPr lang="en-GB" sz="2800" dirty="0"/>
          </a:p>
        </p:txBody>
      </p:sp>
      <p:sp>
        <p:nvSpPr>
          <p:cNvPr id="7" name="TextBox 6">
            <a:extLst>
              <a:ext uri="{FF2B5EF4-FFF2-40B4-BE49-F238E27FC236}">
                <a16:creationId xmlns:a16="http://schemas.microsoft.com/office/drawing/2014/main" id="{FB267337-8C9E-5512-29B4-A4A716BE48BA}"/>
              </a:ext>
            </a:extLst>
          </p:cNvPr>
          <p:cNvSpPr txBox="1"/>
          <p:nvPr/>
        </p:nvSpPr>
        <p:spPr>
          <a:xfrm>
            <a:off x="490574" y="3594014"/>
            <a:ext cx="11368917" cy="2954655"/>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                                Patching in words from other languages "maketh….(a)  </a:t>
            </a:r>
          </a:p>
          <a:p>
            <a:r>
              <a:rPr lang="en-GB" sz="2800" kern="100" dirty="0">
                <a:ea typeface="SimHei" panose="02010609060101010101" pitchFamily="49" charset="-122"/>
                <a:cs typeface="Times New Roman" panose="02020603050405020304" pitchFamily="18" charset="0"/>
              </a:rPr>
              <a:t>                                </a:t>
            </a:r>
            <a:r>
              <a:rPr lang="en-GB" sz="2800" kern="100" dirty="0">
                <a:effectLst/>
                <a:ea typeface="SimHei" panose="02010609060101010101" pitchFamily="49" charset="-122"/>
                <a:cs typeface="Times New Roman" panose="02020603050405020304" pitchFamily="18" charset="0"/>
              </a:rPr>
              <a:t>hotch-pot of our tongue" but "this theft of words" is quite acceptable on the grounds that all these words have been used for a very long time and that no-one has ever asked for them back. “</a:t>
            </a:r>
            <a:r>
              <a:rPr lang="en-GB" sz="2800" kern="100" dirty="0">
                <a:ea typeface="SimHei" panose="02010609060101010101" pitchFamily="49" charset="-122"/>
                <a:cs typeface="Times New Roman" panose="02020603050405020304" pitchFamily="18" charset="0"/>
              </a:rPr>
              <a:t>T</a:t>
            </a:r>
            <a:r>
              <a:rPr lang="en-GB" sz="2800" kern="100" dirty="0">
                <a:effectLst/>
                <a:ea typeface="SimHei" panose="02010609060101010101" pitchFamily="49" charset="-122"/>
                <a:cs typeface="Times New Roman" panose="02020603050405020304" pitchFamily="18" charset="0"/>
              </a:rPr>
              <a:t>he Greeks robbed the Hebrews, the Latins the Greeks and (in a manner) all other Christian Nations the Latine". </a:t>
            </a:r>
          </a:p>
          <a:p>
            <a:endParaRPr lang="en-GB" dirty="0"/>
          </a:p>
        </p:txBody>
      </p:sp>
    </p:spTree>
    <p:extLst>
      <p:ext uri="{BB962C8B-B14F-4D97-AF65-F5344CB8AC3E}">
        <p14:creationId xmlns:p14="http://schemas.microsoft.com/office/powerpoint/2010/main" val="18477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70BE-EA8B-5C6D-6155-A790E4BEC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D54A4-7B9F-E395-BCEE-89DAC7CCC9B6}"/>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4" name="TextBox 3">
            <a:extLst>
              <a:ext uri="{FF2B5EF4-FFF2-40B4-BE49-F238E27FC236}">
                <a16:creationId xmlns:a16="http://schemas.microsoft.com/office/drawing/2014/main" id="{10D458DC-6862-DD7B-66F3-233EE0A87CA9}"/>
              </a:ext>
            </a:extLst>
          </p:cNvPr>
          <p:cNvSpPr txBox="1"/>
          <p:nvPr/>
        </p:nvSpPr>
        <p:spPr>
          <a:xfrm>
            <a:off x="365760" y="906087"/>
            <a:ext cx="10582102" cy="584775"/>
          </a:xfrm>
          <a:prstGeom prst="rect">
            <a:avLst/>
          </a:prstGeom>
          <a:noFill/>
        </p:spPr>
        <p:txBody>
          <a:bodyPr wrap="square" rtlCol="0">
            <a:spAutoFit/>
          </a:bodyPr>
          <a:lstStyle/>
          <a:p>
            <a:r>
              <a:rPr lang="en-US" sz="3200" dirty="0"/>
              <a:t>1. As so many have said!</a:t>
            </a:r>
            <a:endParaRPr lang="en-GB" sz="3200" dirty="0"/>
          </a:p>
        </p:txBody>
      </p:sp>
      <p:pic>
        <p:nvPicPr>
          <p:cNvPr id="5" name="Picture 4" descr="A person sitting in a chair&#10;&#10;Description automatically generated">
            <a:extLst>
              <a:ext uri="{FF2B5EF4-FFF2-40B4-BE49-F238E27FC236}">
                <a16:creationId xmlns:a16="http://schemas.microsoft.com/office/drawing/2014/main" id="{D2101FCD-1230-18B7-448D-55D0485D7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71" y="1740244"/>
            <a:ext cx="1828800" cy="2438400"/>
          </a:xfrm>
          <a:prstGeom prst="rect">
            <a:avLst/>
          </a:prstGeom>
        </p:spPr>
      </p:pic>
      <p:sp>
        <p:nvSpPr>
          <p:cNvPr id="3" name="TextBox 2">
            <a:extLst>
              <a:ext uri="{FF2B5EF4-FFF2-40B4-BE49-F238E27FC236}">
                <a16:creationId xmlns:a16="http://schemas.microsoft.com/office/drawing/2014/main" id="{4C1910CC-5997-7A9B-3162-5A050B6A8BFB}"/>
              </a:ext>
            </a:extLst>
          </p:cNvPr>
          <p:cNvSpPr txBox="1"/>
          <p:nvPr/>
        </p:nvSpPr>
        <p:spPr>
          <a:xfrm>
            <a:off x="2527069" y="2427316"/>
            <a:ext cx="9077498" cy="1384995"/>
          </a:xfrm>
          <a:prstGeom prst="rect">
            <a:avLst/>
          </a:prstGeom>
          <a:noFill/>
        </p:spPr>
        <p:txBody>
          <a:bodyPr wrap="square" rtlCol="0">
            <a:spAutoFit/>
          </a:bodyPr>
          <a:lstStyle/>
          <a:p>
            <a:r>
              <a:rPr lang="en-US" sz="2800" dirty="0"/>
              <a:t>John Miller Dow Meiklejohn  1836 – 1902  Scottish academic, journalist and author known for writing school  books.</a:t>
            </a:r>
            <a:endParaRPr lang="en-GB" sz="2800" dirty="0"/>
          </a:p>
        </p:txBody>
      </p:sp>
      <p:sp>
        <p:nvSpPr>
          <p:cNvPr id="6" name="TextBox 5">
            <a:extLst>
              <a:ext uri="{FF2B5EF4-FFF2-40B4-BE49-F238E27FC236}">
                <a16:creationId xmlns:a16="http://schemas.microsoft.com/office/drawing/2014/main" id="{EBE1D55C-BFE8-9BE6-FEF4-965AB3654F5B}"/>
              </a:ext>
            </a:extLst>
          </p:cNvPr>
          <p:cNvSpPr txBox="1"/>
          <p:nvPr/>
        </p:nvSpPr>
        <p:spPr>
          <a:xfrm>
            <a:off x="459971" y="4447309"/>
            <a:ext cx="11294225" cy="1384995"/>
          </a:xfrm>
          <a:prstGeom prst="rect">
            <a:avLst/>
          </a:prstGeom>
          <a:noFill/>
        </p:spPr>
        <p:txBody>
          <a:bodyPr wrap="square" rtlCol="0">
            <a:spAutoFit/>
          </a:bodyPr>
          <a:lstStyle/>
          <a:p>
            <a:r>
              <a:rPr lang="en-GB" sz="2800" dirty="0">
                <a:effectLst/>
                <a:ea typeface="SimHei" panose="02010609060101010101" pitchFamily="49" charset="-122"/>
                <a:cs typeface="Times New Roman" panose="02020603050405020304" pitchFamily="18" charset="0"/>
              </a:rPr>
              <a:t>“.....it may be said with truth that: The majority of words in the English tongue are not English. In fact, if we take the Latin language by itself, there are in our language more Latin words than English."</a:t>
            </a:r>
            <a:endParaRPr lang="en-GB" sz="2800" dirty="0"/>
          </a:p>
        </p:txBody>
      </p:sp>
    </p:spTree>
    <p:extLst>
      <p:ext uri="{BB962C8B-B14F-4D97-AF65-F5344CB8AC3E}">
        <p14:creationId xmlns:p14="http://schemas.microsoft.com/office/powerpoint/2010/main" val="22543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5C3C-DDAC-C5B2-0970-6EA171B2F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0A528-1063-F0EE-7A8D-807F5F63BF36}"/>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55E25F43-A67A-C03F-3F47-3813E4A7AE60}"/>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E544B6A8-4C1A-96D9-61B3-D29BC39D7AA0}"/>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solidFill>
                  <a:srgbClr val="FF0000"/>
                </a:solidFill>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36374F6A-F147-448E-49AA-6C56FEFAA672}"/>
              </a:ext>
            </a:extLst>
          </p:cNvPr>
          <p:cNvSpPr txBox="1"/>
          <p:nvPr/>
        </p:nvSpPr>
        <p:spPr>
          <a:xfrm>
            <a:off x="481099" y="2305912"/>
            <a:ext cx="7007629" cy="584775"/>
          </a:xfrm>
          <a:prstGeom prst="rect">
            <a:avLst/>
          </a:prstGeom>
          <a:noFill/>
        </p:spPr>
        <p:txBody>
          <a:bodyPr wrap="square" rtlCol="0">
            <a:spAutoFit/>
          </a:bodyPr>
          <a:lstStyle/>
          <a:p>
            <a:r>
              <a:rPr lang="en-US" sz="3200" dirty="0"/>
              <a:t>3. Owned:  FAIR </a:t>
            </a:r>
            <a:endParaRPr lang="en-GB" sz="3200" dirty="0"/>
          </a:p>
        </p:txBody>
      </p:sp>
      <p:sp>
        <p:nvSpPr>
          <p:cNvPr id="16" name="TextBox 15">
            <a:extLst>
              <a:ext uri="{FF2B5EF4-FFF2-40B4-BE49-F238E27FC236}">
                <a16:creationId xmlns:a16="http://schemas.microsoft.com/office/drawing/2014/main" id="{2581F83B-4AA1-0650-1028-A079267686BC}"/>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52252C78-E174-6B83-71E9-F966A0D45EED}"/>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51A4AE63-A1E5-4FD4-7A95-8583EFEFDF1D}"/>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E8C27CC8-7F6C-49BF-24D1-6D5AA9470EC3}"/>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0B3C5034-0DA2-DB06-29CC-AB1804963830}"/>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45C26AE0-787A-4327-4A4A-71730EAC1C18}"/>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8C04E603-75F0-8380-C42E-405CFB22D1AC}"/>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402763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57F5-75E8-3A33-43D2-163E0CC7A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1777B-4045-CB7F-7FCE-9F48A6FCD5C1}"/>
              </a:ext>
            </a:extLst>
          </p:cNvPr>
          <p:cNvSpPr txBox="1">
            <a:spLocks/>
          </p:cNvSpPr>
          <p:nvPr/>
        </p:nvSpPr>
        <p:spPr>
          <a:xfrm>
            <a:off x="160713" y="99752"/>
            <a:ext cx="11870573" cy="556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ENGLISH WORDS ARE NOT ENGLISH</a:t>
            </a:r>
            <a:endParaRPr lang="en-GB" sz="3600" dirty="0"/>
          </a:p>
        </p:txBody>
      </p:sp>
      <p:sp>
        <p:nvSpPr>
          <p:cNvPr id="3" name="TextBox 2">
            <a:extLst>
              <a:ext uri="{FF2B5EF4-FFF2-40B4-BE49-F238E27FC236}">
                <a16:creationId xmlns:a16="http://schemas.microsoft.com/office/drawing/2014/main" id="{9276C45F-F950-692F-E04E-6C3E8C414417}"/>
              </a:ext>
            </a:extLst>
          </p:cNvPr>
          <p:cNvSpPr txBox="1"/>
          <p:nvPr/>
        </p:nvSpPr>
        <p:spPr>
          <a:xfrm>
            <a:off x="598516" y="1138844"/>
            <a:ext cx="11139055" cy="944682"/>
          </a:xfrm>
          <a:prstGeom prst="rect">
            <a:avLst/>
          </a:prstGeom>
          <a:noFill/>
        </p:spPr>
        <p:txBody>
          <a:bodyPr wrap="square" rtlCol="0">
            <a:spAutoFit/>
          </a:bodyPr>
          <a:lstStyle/>
          <a:p>
            <a:pPr algn="just">
              <a:lnSpc>
                <a:spcPct val="200000"/>
              </a:lnSpc>
              <a:spcAft>
                <a:spcPts val="800"/>
              </a:spcAft>
            </a:pPr>
            <a:r>
              <a:rPr lang="en-GB" sz="3200" kern="100" dirty="0">
                <a:effectLst/>
                <a:ea typeface="SimHei" panose="02010609060101010101" pitchFamily="49" charset="-122"/>
                <a:cs typeface="Times New Roman" panose="02020603050405020304" pitchFamily="18" charset="0"/>
              </a:rPr>
              <a:t>2.  Owned or Borrowed?</a:t>
            </a:r>
          </a:p>
        </p:txBody>
      </p:sp>
      <p:sp>
        <p:nvSpPr>
          <p:cNvPr id="4" name="TextBox 3">
            <a:extLst>
              <a:ext uri="{FF2B5EF4-FFF2-40B4-BE49-F238E27FC236}">
                <a16:creationId xmlns:a16="http://schemas.microsoft.com/office/drawing/2014/main" id="{DF0C41E5-58CE-D21D-2A06-602960637A78}"/>
              </a:ext>
            </a:extLst>
          </p:cNvPr>
          <p:cNvSpPr txBox="1"/>
          <p:nvPr/>
        </p:nvSpPr>
        <p:spPr>
          <a:xfrm>
            <a:off x="598516" y="2527069"/>
            <a:ext cx="11313622" cy="954107"/>
          </a:xfrm>
          <a:prstGeom prst="rect">
            <a:avLst/>
          </a:prstGeom>
          <a:noFill/>
        </p:spPr>
        <p:txBody>
          <a:bodyPr wrap="square" rtlCol="0">
            <a:spAutoFit/>
          </a:bodyPr>
          <a:lstStyle/>
          <a:p>
            <a:pPr algn="just"/>
            <a:r>
              <a:rPr lang="en-GB" sz="2800" kern="100" dirty="0">
                <a:effectLst/>
                <a:ea typeface="SimHei" panose="02010609060101010101" pitchFamily="49" charset="-122"/>
                <a:cs typeface="Times New Roman" panose="02020603050405020304" pitchFamily="18" charset="0"/>
              </a:rPr>
              <a:t>Owned = words that came over the North Sea from the fifth to the eleventh centuries</a:t>
            </a:r>
            <a:endParaRPr lang="en-GB" dirty="0"/>
          </a:p>
        </p:txBody>
      </p:sp>
      <p:sp>
        <p:nvSpPr>
          <p:cNvPr id="5" name="TextBox 4">
            <a:extLst>
              <a:ext uri="{FF2B5EF4-FFF2-40B4-BE49-F238E27FC236}">
                <a16:creationId xmlns:a16="http://schemas.microsoft.com/office/drawing/2014/main" id="{651FBA3E-48EC-823F-CB20-88C1F0E9F40C}"/>
              </a:ext>
            </a:extLst>
          </p:cNvPr>
          <p:cNvSpPr txBox="1"/>
          <p:nvPr/>
        </p:nvSpPr>
        <p:spPr>
          <a:xfrm>
            <a:off x="627611" y="3924795"/>
            <a:ext cx="8470669" cy="800219"/>
          </a:xfrm>
          <a:prstGeom prst="rect">
            <a:avLst/>
          </a:prstGeom>
          <a:noFill/>
        </p:spPr>
        <p:txBody>
          <a:bodyPr wrap="square" rtlCol="0">
            <a:spAutoFit/>
          </a:bodyPr>
          <a:lstStyle/>
          <a:p>
            <a:r>
              <a:rPr lang="en-GB" sz="2800" kern="100" dirty="0">
                <a:effectLst/>
                <a:ea typeface="SimHei" panose="02010609060101010101" pitchFamily="49" charset="-122"/>
                <a:cs typeface="Times New Roman" panose="02020603050405020304" pitchFamily="18" charset="0"/>
              </a:rPr>
              <a:t>Borrowed = everything else (the vast majority)</a:t>
            </a:r>
          </a:p>
          <a:p>
            <a:endParaRPr lang="en-GB" dirty="0"/>
          </a:p>
        </p:txBody>
      </p:sp>
    </p:spTree>
    <p:extLst>
      <p:ext uri="{BB962C8B-B14F-4D97-AF65-F5344CB8AC3E}">
        <p14:creationId xmlns:p14="http://schemas.microsoft.com/office/powerpoint/2010/main" val="19859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35D8-5AD8-311B-69A5-1CFF5ABB9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06AA2-8F31-3460-C15C-AB7C328DB3D1}"/>
              </a:ext>
            </a:extLst>
          </p:cNvPr>
          <p:cNvSpPr>
            <a:spLocks noGrp="1"/>
          </p:cNvSpPr>
          <p:nvPr>
            <p:ph type="ctrTitle"/>
          </p:nvPr>
        </p:nvSpPr>
        <p:spPr>
          <a:xfrm>
            <a:off x="160713" y="99752"/>
            <a:ext cx="11870573" cy="933018"/>
          </a:xfrm>
        </p:spPr>
        <p:txBody>
          <a:bodyPr/>
          <a:lstStyle/>
          <a:p>
            <a:r>
              <a:rPr lang="en-US" dirty="0"/>
              <a:t>ENGLISH WORDS ARE NOT ENGLISH</a:t>
            </a:r>
            <a:endParaRPr lang="en-GB" dirty="0"/>
          </a:p>
        </p:txBody>
      </p:sp>
      <p:sp>
        <p:nvSpPr>
          <p:cNvPr id="13" name="TextBox 3">
            <a:extLst>
              <a:ext uri="{FF2B5EF4-FFF2-40B4-BE49-F238E27FC236}">
                <a16:creationId xmlns:a16="http://schemas.microsoft.com/office/drawing/2014/main" id="{F693B297-B963-5FD6-2157-8084FC8709F8}"/>
              </a:ext>
            </a:extLst>
          </p:cNvPr>
          <p:cNvSpPr txBox="1"/>
          <p:nvPr/>
        </p:nvSpPr>
        <p:spPr>
          <a:xfrm>
            <a:off x="481099" y="1136362"/>
            <a:ext cx="1058210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 As so many have said!</a:t>
            </a:r>
            <a:endParaRPr lang="en-GB" sz="3200" dirty="0"/>
          </a:p>
        </p:txBody>
      </p:sp>
      <p:sp>
        <p:nvSpPr>
          <p:cNvPr id="14" name="TextBox 13">
            <a:extLst>
              <a:ext uri="{FF2B5EF4-FFF2-40B4-BE49-F238E27FC236}">
                <a16:creationId xmlns:a16="http://schemas.microsoft.com/office/drawing/2014/main" id="{09F424AC-9579-A6CE-AE85-1B6483B8AD81}"/>
              </a:ext>
            </a:extLst>
          </p:cNvPr>
          <p:cNvSpPr txBox="1"/>
          <p:nvPr/>
        </p:nvSpPr>
        <p:spPr>
          <a:xfrm>
            <a:off x="481099" y="1721137"/>
            <a:ext cx="11139055" cy="584775"/>
          </a:xfrm>
          <a:prstGeom prst="rect">
            <a:avLst/>
          </a:prstGeom>
          <a:noFill/>
        </p:spPr>
        <p:txBody>
          <a:bodyPr wrap="square" rtlCol="0">
            <a:spAutoFit/>
          </a:bodyPr>
          <a:lstStyle/>
          <a:p>
            <a:pPr algn="just"/>
            <a:r>
              <a:rPr lang="en-GB" sz="3200" kern="100" dirty="0">
                <a:effectLst/>
                <a:ea typeface="SimHei" panose="02010609060101010101" pitchFamily="49" charset="-122"/>
                <a:cs typeface="Times New Roman" panose="02020603050405020304" pitchFamily="18" charset="0"/>
              </a:rPr>
              <a:t>2. Owned or Borrowed?</a:t>
            </a:r>
          </a:p>
        </p:txBody>
      </p:sp>
      <p:sp>
        <p:nvSpPr>
          <p:cNvPr id="15" name="TextBox 14">
            <a:extLst>
              <a:ext uri="{FF2B5EF4-FFF2-40B4-BE49-F238E27FC236}">
                <a16:creationId xmlns:a16="http://schemas.microsoft.com/office/drawing/2014/main" id="{9BC83B2A-CD2D-8865-6E8B-C2380951D884}"/>
              </a:ext>
            </a:extLst>
          </p:cNvPr>
          <p:cNvSpPr txBox="1"/>
          <p:nvPr/>
        </p:nvSpPr>
        <p:spPr>
          <a:xfrm>
            <a:off x="481099" y="2305912"/>
            <a:ext cx="7007629" cy="584775"/>
          </a:xfrm>
          <a:prstGeom prst="rect">
            <a:avLst/>
          </a:prstGeom>
          <a:noFill/>
        </p:spPr>
        <p:txBody>
          <a:bodyPr wrap="square" rtlCol="0">
            <a:spAutoFit/>
          </a:bodyPr>
          <a:lstStyle/>
          <a:p>
            <a:r>
              <a:rPr lang="en-US" sz="3200" dirty="0">
                <a:solidFill>
                  <a:srgbClr val="FF0000"/>
                </a:solidFill>
              </a:rPr>
              <a:t>3. Owned:  FAIR </a:t>
            </a:r>
            <a:endParaRPr lang="en-GB" sz="3200" dirty="0">
              <a:solidFill>
                <a:srgbClr val="FF0000"/>
              </a:solidFill>
            </a:endParaRPr>
          </a:p>
        </p:txBody>
      </p:sp>
      <p:sp>
        <p:nvSpPr>
          <p:cNvPr id="16" name="TextBox 15">
            <a:extLst>
              <a:ext uri="{FF2B5EF4-FFF2-40B4-BE49-F238E27FC236}">
                <a16:creationId xmlns:a16="http://schemas.microsoft.com/office/drawing/2014/main" id="{1B5A09D8-F5B8-4BB1-F420-49AFD5379B5F}"/>
              </a:ext>
            </a:extLst>
          </p:cNvPr>
          <p:cNvSpPr txBox="1"/>
          <p:nvPr/>
        </p:nvSpPr>
        <p:spPr>
          <a:xfrm>
            <a:off x="481099" y="2844225"/>
            <a:ext cx="7007629" cy="584775"/>
          </a:xfrm>
          <a:prstGeom prst="rect">
            <a:avLst/>
          </a:prstGeom>
          <a:noFill/>
        </p:spPr>
        <p:txBody>
          <a:bodyPr wrap="square" rtlCol="0">
            <a:spAutoFit/>
          </a:bodyPr>
          <a:lstStyle/>
          <a:p>
            <a:r>
              <a:rPr lang="en-US" sz="3200" dirty="0"/>
              <a:t>4. Borrowed I – Latin I</a:t>
            </a:r>
            <a:endParaRPr lang="en-GB" sz="3200" dirty="0"/>
          </a:p>
        </p:txBody>
      </p:sp>
      <p:sp>
        <p:nvSpPr>
          <p:cNvPr id="17" name="TextBox 16">
            <a:extLst>
              <a:ext uri="{FF2B5EF4-FFF2-40B4-BE49-F238E27FC236}">
                <a16:creationId xmlns:a16="http://schemas.microsoft.com/office/drawing/2014/main" id="{59DC8417-0D89-C6E7-492C-3DAA1B1A7925}"/>
              </a:ext>
            </a:extLst>
          </p:cNvPr>
          <p:cNvSpPr txBox="1"/>
          <p:nvPr/>
        </p:nvSpPr>
        <p:spPr>
          <a:xfrm>
            <a:off x="481099" y="3429000"/>
            <a:ext cx="7007629" cy="584775"/>
          </a:xfrm>
          <a:prstGeom prst="rect">
            <a:avLst/>
          </a:prstGeom>
          <a:noFill/>
        </p:spPr>
        <p:txBody>
          <a:bodyPr wrap="square" rtlCol="0">
            <a:spAutoFit/>
          </a:bodyPr>
          <a:lstStyle/>
          <a:p>
            <a:r>
              <a:rPr lang="en-US" sz="3200" dirty="0"/>
              <a:t>5. Borrowed 2 – French (Really??)</a:t>
            </a:r>
            <a:endParaRPr lang="en-GB" sz="3200" dirty="0"/>
          </a:p>
        </p:txBody>
      </p:sp>
      <p:sp>
        <p:nvSpPr>
          <p:cNvPr id="18" name="TextBox 17">
            <a:extLst>
              <a:ext uri="{FF2B5EF4-FFF2-40B4-BE49-F238E27FC236}">
                <a16:creationId xmlns:a16="http://schemas.microsoft.com/office/drawing/2014/main" id="{617B415F-86BD-B179-B9F0-3BB480ACA842}"/>
              </a:ext>
            </a:extLst>
          </p:cNvPr>
          <p:cNvSpPr txBox="1"/>
          <p:nvPr/>
        </p:nvSpPr>
        <p:spPr>
          <a:xfrm>
            <a:off x="481099" y="4004139"/>
            <a:ext cx="7007629" cy="584775"/>
          </a:xfrm>
          <a:prstGeom prst="rect">
            <a:avLst/>
          </a:prstGeom>
          <a:noFill/>
        </p:spPr>
        <p:txBody>
          <a:bodyPr wrap="square" rtlCol="0">
            <a:spAutoFit/>
          </a:bodyPr>
          <a:lstStyle/>
          <a:p>
            <a:r>
              <a:rPr lang="en-US" sz="3200" dirty="0"/>
              <a:t>6. Borrowed 3 – Latin II</a:t>
            </a:r>
            <a:endParaRPr lang="en-GB" sz="3200" dirty="0"/>
          </a:p>
        </p:txBody>
      </p:sp>
      <p:sp>
        <p:nvSpPr>
          <p:cNvPr id="19" name="TextBox 18">
            <a:extLst>
              <a:ext uri="{FF2B5EF4-FFF2-40B4-BE49-F238E27FC236}">
                <a16:creationId xmlns:a16="http://schemas.microsoft.com/office/drawing/2014/main" id="{8171AFAA-B2D4-4E08-3EF6-6D2C0920C5C4}"/>
              </a:ext>
            </a:extLst>
          </p:cNvPr>
          <p:cNvSpPr txBox="1"/>
          <p:nvPr/>
        </p:nvSpPr>
        <p:spPr>
          <a:xfrm>
            <a:off x="481098" y="4588914"/>
            <a:ext cx="7007629" cy="584775"/>
          </a:xfrm>
          <a:prstGeom prst="rect">
            <a:avLst/>
          </a:prstGeom>
          <a:noFill/>
        </p:spPr>
        <p:txBody>
          <a:bodyPr wrap="square" rtlCol="0">
            <a:spAutoFit/>
          </a:bodyPr>
          <a:lstStyle/>
          <a:p>
            <a:r>
              <a:rPr lang="en-US" sz="3200" dirty="0"/>
              <a:t>7. The Backlash  c1500 – c2000</a:t>
            </a:r>
            <a:endParaRPr lang="en-GB" sz="3200" dirty="0"/>
          </a:p>
        </p:txBody>
      </p:sp>
      <p:sp>
        <p:nvSpPr>
          <p:cNvPr id="20" name="TextBox 19">
            <a:extLst>
              <a:ext uri="{FF2B5EF4-FFF2-40B4-BE49-F238E27FC236}">
                <a16:creationId xmlns:a16="http://schemas.microsoft.com/office/drawing/2014/main" id="{A286CAD4-DDA5-EB37-18B1-B04E817DCCB8}"/>
              </a:ext>
            </a:extLst>
          </p:cNvPr>
          <p:cNvSpPr txBox="1"/>
          <p:nvPr/>
        </p:nvSpPr>
        <p:spPr>
          <a:xfrm>
            <a:off x="481098" y="5155691"/>
            <a:ext cx="7007629" cy="584775"/>
          </a:xfrm>
          <a:prstGeom prst="rect">
            <a:avLst/>
          </a:prstGeom>
          <a:noFill/>
        </p:spPr>
        <p:txBody>
          <a:bodyPr wrap="square" rtlCol="0">
            <a:spAutoFit/>
          </a:bodyPr>
          <a:lstStyle/>
          <a:p>
            <a:r>
              <a:rPr lang="en-US" sz="3200" dirty="0"/>
              <a:t>8. Borrowed 4: French again </a:t>
            </a:r>
            <a:endParaRPr lang="en-GB" sz="3200" dirty="0"/>
          </a:p>
        </p:txBody>
      </p:sp>
      <p:sp>
        <p:nvSpPr>
          <p:cNvPr id="21" name="TextBox 20">
            <a:extLst>
              <a:ext uri="{FF2B5EF4-FFF2-40B4-BE49-F238E27FC236}">
                <a16:creationId xmlns:a16="http://schemas.microsoft.com/office/drawing/2014/main" id="{22521802-D14A-BCA2-F9F5-0168F1BF4D20}"/>
              </a:ext>
            </a:extLst>
          </p:cNvPr>
          <p:cNvSpPr txBox="1"/>
          <p:nvPr/>
        </p:nvSpPr>
        <p:spPr>
          <a:xfrm>
            <a:off x="481098" y="5702366"/>
            <a:ext cx="7007629" cy="584775"/>
          </a:xfrm>
          <a:prstGeom prst="rect">
            <a:avLst/>
          </a:prstGeom>
          <a:noFill/>
        </p:spPr>
        <p:txBody>
          <a:bodyPr wrap="square" rtlCol="0">
            <a:spAutoFit/>
          </a:bodyPr>
          <a:lstStyle/>
          <a:p>
            <a:r>
              <a:rPr lang="en-US" sz="3200" dirty="0"/>
              <a:t>9. Borrowed 5: Other languages</a:t>
            </a:r>
            <a:endParaRPr lang="en-GB" sz="3200" dirty="0"/>
          </a:p>
        </p:txBody>
      </p:sp>
      <p:sp>
        <p:nvSpPr>
          <p:cNvPr id="22" name="TextBox 21">
            <a:extLst>
              <a:ext uri="{FF2B5EF4-FFF2-40B4-BE49-F238E27FC236}">
                <a16:creationId xmlns:a16="http://schemas.microsoft.com/office/drawing/2014/main" id="{382E759B-B5A0-8AC8-B543-B6089927CF88}"/>
              </a:ext>
            </a:extLst>
          </p:cNvPr>
          <p:cNvSpPr txBox="1"/>
          <p:nvPr/>
        </p:nvSpPr>
        <p:spPr>
          <a:xfrm>
            <a:off x="412692" y="6231043"/>
            <a:ext cx="10216342" cy="584775"/>
          </a:xfrm>
          <a:prstGeom prst="rect">
            <a:avLst/>
          </a:prstGeom>
          <a:noFill/>
        </p:spPr>
        <p:txBody>
          <a:bodyPr wrap="square" rtlCol="0">
            <a:spAutoFit/>
          </a:bodyPr>
          <a:lstStyle/>
          <a:p>
            <a:r>
              <a:rPr lang="en-US" sz="3200" dirty="0"/>
              <a:t>10.  Well, actually, some English words ARE English!</a:t>
            </a:r>
            <a:endParaRPr lang="en-GB" sz="3200" dirty="0"/>
          </a:p>
        </p:txBody>
      </p:sp>
    </p:spTree>
    <p:extLst>
      <p:ext uri="{BB962C8B-B14F-4D97-AF65-F5344CB8AC3E}">
        <p14:creationId xmlns:p14="http://schemas.microsoft.com/office/powerpoint/2010/main" val="2141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817</TotalTime>
  <Words>2765</Words>
  <Application>Microsoft Office PowerPoint</Application>
  <PresentationFormat>Widescreen</PresentationFormat>
  <Paragraphs>323</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SimHei</vt:lpstr>
      <vt:lpstr>Aptos</vt:lpstr>
      <vt:lpstr>Aptos Display</vt:lpstr>
      <vt:lpstr>Arial</vt:lpstr>
      <vt:lpstr>Palatino Linotype</vt:lpstr>
      <vt:lpstr>Office Theme</vt:lpstr>
      <vt:lpstr>PowerPoint Presentation</vt:lpstr>
      <vt:lpstr>ENGLISH WORDS ARE NOT ENGLISH</vt:lpstr>
      <vt:lpstr>PowerPoint Presentation</vt:lpstr>
      <vt:lpstr>PowerPoint Presentation</vt:lpstr>
      <vt:lpstr>PowerPoint Presentation</vt:lpstr>
      <vt:lpstr>PowerPoint Presentation</vt:lpstr>
      <vt:lpstr>ENGLISH WORDS ARE NOT ENGLISH</vt:lpstr>
      <vt:lpstr>PowerPoint Presentation</vt:lpstr>
      <vt:lpstr>ENGLISH WORDS ARE NOT ENGLISH</vt:lpstr>
      <vt:lpstr>PowerPoint Presentation</vt:lpstr>
      <vt:lpstr>PowerPoint Presentation</vt:lpstr>
      <vt:lpstr>PowerPoint Presentation</vt:lpstr>
      <vt:lpstr>PowerPoint Presentation</vt:lpstr>
      <vt:lpstr>PowerPoint Presentation</vt:lpstr>
      <vt:lpstr>PowerPoint Presentation</vt:lpstr>
      <vt:lpstr>ENGLISH WORDS ARE NOT ENGLISH</vt:lpstr>
      <vt:lpstr>PowerPoint Presentation</vt:lpstr>
      <vt:lpstr>PowerPoint Presentation</vt:lpstr>
      <vt:lpstr>ENGLISH WORDS ARE NOT ENGLISH</vt:lpstr>
      <vt:lpstr>PowerPoint Presentation</vt:lpstr>
      <vt:lpstr>PowerPoint Presentation</vt:lpstr>
      <vt:lpstr>PowerPoint Presentation</vt:lpstr>
      <vt:lpstr>PowerPoint Presentation</vt:lpstr>
      <vt:lpstr>PowerPoint Presentation</vt:lpstr>
      <vt:lpstr>PowerPoint Presentation</vt:lpstr>
      <vt:lpstr>ENGLISH WORDS ARE NOT ENGLISH</vt:lpstr>
      <vt:lpstr>PowerPoint Presentation</vt:lpstr>
      <vt:lpstr>PowerPoint Presentation</vt:lpstr>
      <vt:lpstr>ENGLISH WORDS ARE NOT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WORDS ARE NOT ENGLISH</vt:lpstr>
      <vt:lpstr>PowerPoint Presentation</vt:lpstr>
      <vt:lpstr>PowerPoint Presentation</vt:lpstr>
      <vt:lpstr>PowerPoint Presentation</vt:lpstr>
      <vt:lpstr>ENGLISH WORDS ARE NOT ENGLISH</vt:lpstr>
      <vt:lpstr>PowerPoint Presentation</vt:lpstr>
      <vt:lpstr>PowerPoint Presentation</vt:lpstr>
      <vt:lpstr>ENGLISH WORDS ARE NOT ENGLISH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Roberts</dc:creator>
  <cp:lastModifiedBy>Paul Roberts</cp:lastModifiedBy>
  <cp:revision>72</cp:revision>
  <dcterms:created xsi:type="dcterms:W3CDTF">2024-11-17T11:47:04Z</dcterms:created>
  <dcterms:modified xsi:type="dcterms:W3CDTF">2024-12-21T15:04:58Z</dcterms:modified>
</cp:coreProperties>
</file>