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30"/>
  </p:notesMasterIdLst>
  <p:handoutMasterIdLst>
    <p:handoutMasterId r:id="rId31"/>
  </p:handoutMasterIdLst>
  <p:sldIdLst>
    <p:sldId id="464" r:id="rId2"/>
    <p:sldId id="1183" r:id="rId3"/>
    <p:sldId id="1220" r:id="rId4"/>
    <p:sldId id="1208" r:id="rId5"/>
    <p:sldId id="1222" r:id="rId6"/>
    <p:sldId id="1221" r:id="rId7"/>
    <p:sldId id="1225" r:id="rId8"/>
    <p:sldId id="1231" r:id="rId9"/>
    <p:sldId id="1232" r:id="rId10"/>
    <p:sldId id="1226" r:id="rId11"/>
    <p:sldId id="1228" r:id="rId12"/>
    <p:sldId id="1209" r:id="rId13"/>
    <p:sldId id="1210" r:id="rId14"/>
    <p:sldId id="1212" r:id="rId15"/>
    <p:sldId id="1206" r:id="rId16"/>
    <p:sldId id="1207" r:id="rId17"/>
    <p:sldId id="1215" r:id="rId18"/>
    <p:sldId id="1175" r:id="rId19"/>
    <p:sldId id="1200" r:id="rId20"/>
    <p:sldId id="1201" r:id="rId21"/>
    <p:sldId id="1202" r:id="rId22"/>
    <p:sldId id="1203" r:id="rId23"/>
    <p:sldId id="1204" r:id="rId24"/>
    <p:sldId id="1230" r:id="rId25"/>
    <p:sldId id="1192" r:id="rId26"/>
    <p:sldId id="1193" r:id="rId27"/>
    <p:sldId id="1195" r:id="rId28"/>
    <p:sldId id="1194"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p:cViewPr varScale="1">
        <p:scale>
          <a:sx n="121" d="100"/>
          <a:sy n="121" d="100"/>
        </p:scale>
        <p:origin x="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88"/>
    </p:cViewPr>
  </p:sorterViewPr>
  <p:notesViewPr>
    <p:cSldViewPr>
      <p:cViewPr>
        <p:scale>
          <a:sx n="100" d="100"/>
          <a:sy n="100" d="100"/>
        </p:scale>
        <p:origin x="-1014" y="15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6CD23BF-7E08-8C8E-5E4C-0EDC7B08A2E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1" name="Rectangle 3">
            <a:extLst>
              <a:ext uri="{FF2B5EF4-FFF2-40B4-BE49-F238E27FC236}">
                <a16:creationId xmlns:a16="http://schemas.microsoft.com/office/drawing/2014/main" id="{D8F53BB2-A436-6872-640C-FB04FBB01698}"/>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GB"/>
          </a:p>
        </p:txBody>
      </p:sp>
      <p:sp>
        <p:nvSpPr>
          <p:cNvPr id="73732" name="Rectangle 4">
            <a:extLst>
              <a:ext uri="{FF2B5EF4-FFF2-40B4-BE49-F238E27FC236}">
                <a16:creationId xmlns:a16="http://schemas.microsoft.com/office/drawing/2014/main" id="{6F91F294-E315-8CD4-C779-3C3A66B93D7E}"/>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5AE4C8A1-0A8D-D0EB-E690-BB8658AF8F8E}"/>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DE70A18-5C80-AD4F-BB34-DEFF7543D05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29E3B68-529F-AF6A-45BE-8F36B36C1AD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3" name="Rectangle 3">
            <a:extLst>
              <a:ext uri="{FF2B5EF4-FFF2-40B4-BE49-F238E27FC236}">
                <a16:creationId xmlns:a16="http://schemas.microsoft.com/office/drawing/2014/main" id="{49B6FF99-CED8-EBCC-7694-F9084FC1900D}"/>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13316" name="Rectangle 4">
            <a:extLst>
              <a:ext uri="{FF2B5EF4-FFF2-40B4-BE49-F238E27FC236}">
                <a16:creationId xmlns:a16="http://schemas.microsoft.com/office/drawing/2014/main" id="{C66EB810-0E62-CDCF-000F-B70A79F08C6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a:extLst>
              <a:ext uri="{FF2B5EF4-FFF2-40B4-BE49-F238E27FC236}">
                <a16:creationId xmlns:a16="http://schemas.microsoft.com/office/drawing/2014/main" id="{214F6CC0-8F89-B0E2-DE30-9388A1F36D5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a:extLst>
              <a:ext uri="{FF2B5EF4-FFF2-40B4-BE49-F238E27FC236}">
                <a16:creationId xmlns:a16="http://schemas.microsoft.com/office/drawing/2014/main" id="{827ED546-A2B9-92A3-44FF-E6754CDD511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7" name="Rectangle 7">
            <a:extLst>
              <a:ext uri="{FF2B5EF4-FFF2-40B4-BE49-F238E27FC236}">
                <a16:creationId xmlns:a16="http://schemas.microsoft.com/office/drawing/2014/main" id="{92FBBC99-385E-CDA1-1160-ED5682CD2C6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1C6993E5-F0DA-5C43-9727-8F5F23B8AC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a:t>
            </a:fld>
            <a:endParaRPr lang="en-US" altLang="en-US"/>
          </a:p>
        </p:txBody>
      </p:sp>
    </p:spTree>
    <p:extLst>
      <p:ext uri="{BB962C8B-B14F-4D97-AF65-F5344CB8AC3E}">
        <p14:creationId xmlns:p14="http://schemas.microsoft.com/office/powerpoint/2010/main" val="1177332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11</a:t>
            </a:fld>
            <a:endParaRPr lang="en-US" altLang="en-US"/>
          </a:p>
        </p:txBody>
      </p:sp>
    </p:spTree>
    <p:extLst>
      <p:ext uri="{BB962C8B-B14F-4D97-AF65-F5344CB8AC3E}">
        <p14:creationId xmlns:p14="http://schemas.microsoft.com/office/powerpoint/2010/main" val="113137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12</a:t>
            </a:fld>
            <a:endParaRPr lang="en-US" altLang="en-US"/>
          </a:p>
        </p:txBody>
      </p:sp>
    </p:spTree>
    <p:extLst>
      <p:ext uri="{BB962C8B-B14F-4D97-AF65-F5344CB8AC3E}">
        <p14:creationId xmlns:p14="http://schemas.microsoft.com/office/powerpoint/2010/main" val="177427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13</a:t>
            </a:fld>
            <a:endParaRPr lang="en-US" altLang="en-US"/>
          </a:p>
        </p:txBody>
      </p:sp>
    </p:spTree>
    <p:extLst>
      <p:ext uri="{BB962C8B-B14F-4D97-AF65-F5344CB8AC3E}">
        <p14:creationId xmlns:p14="http://schemas.microsoft.com/office/powerpoint/2010/main" val="1930980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14</a:t>
            </a:fld>
            <a:endParaRPr lang="en-US" altLang="en-US"/>
          </a:p>
        </p:txBody>
      </p:sp>
    </p:spTree>
    <p:extLst>
      <p:ext uri="{BB962C8B-B14F-4D97-AF65-F5344CB8AC3E}">
        <p14:creationId xmlns:p14="http://schemas.microsoft.com/office/powerpoint/2010/main" val="3370410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15</a:t>
            </a:fld>
            <a:endParaRPr lang="en-US" altLang="en-US"/>
          </a:p>
        </p:txBody>
      </p:sp>
    </p:spTree>
    <p:extLst>
      <p:ext uri="{BB962C8B-B14F-4D97-AF65-F5344CB8AC3E}">
        <p14:creationId xmlns:p14="http://schemas.microsoft.com/office/powerpoint/2010/main" val="2142614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16</a:t>
            </a:fld>
            <a:endParaRPr lang="en-US" altLang="en-US"/>
          </a:p>
        </p:txBody>
      </p:sp>
    </p:spTree>
    <p:extLst>
      <p:ext uri="{BB962C8B-B14F-4D97-AF65-F5344CB8AC3E}">
        <p14:creationId xmlns:p14="http://schemas.microsoft.com/office/powerpoint/2010/main" val="4012683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17</a:t>
            </a:fld>
            <a:endParaRPr lang="en-US" altLang="en-US"/>
          </a:p>
        </p:txBody>
      </p:sp>
    </p:spTree>
    <p:extLst>
      <p:ext uri="{BB962C8B-B14F-4D97-AF65-F5344CB8AC3E}">
        <p14:creationId xmlns:p14="http://schemas.microsoft.com/office/powerpoint/2010/main" val="1443204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18</a:t>
            </a:fld>
            <a:endParaRPr lang="en-US" altLang="en-US"/>
          </a:p>
        </p:txBody>
      </p:sp>
    </p:spTree>
    <p:extLst>
      <p:ext uri="{BB962C8B-B14F-4D97-AF65-F5344CB8AC3E}">
        <p14:creationId xmlns:p14="http://schemas.microsoft.com/office/powerpoint/2010/main" val="2902241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19</a:t>
            </a:fld>
            <a:endParaRPr lang="en-US" altLang="en-US"/>
          </a:p>
        </p:txBody>
      </p:sp>
    </p:spTree>
    <p:extLst>
      <p:ext uri="{BB962C8B-B14F-4D97-AF65-F5344CB8AC3E}">
        <p14:creationId xmlns:p14="http://schemas.microsoft.com/office/powerpoint/2010/main" val="2573500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20</a:t>
            </a:fld>
            <a:endParaRPr lang="en-US" altLang="en-US"/>
          </a:p>
        </p:txBody>
      </p:sp>
    </p:spTree>
    <p:extLst>
      <p:ext uri="{BB962C8B-B14F-4D97-AF65-F5344CB8AC3E}">
        <p14:creationId xmlns:p14="http://schemas.microsoft.com/office/powerpoint/2010/main" val="353815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a:t>
            </a:fld>
            <a:endParaRPr lang="en-US" altLang="en-US"/>
          </a:p>
        </p:txBody>
      </p:sp>
    </p:spTree>
    <p:extLst>
      <p:ext uri="{BB962C8B-B14F-4D97-AF65-F5344CB8AC3E}">
        <p14:creationId xmlns:p14="http://schemas.microsoft.com/office/powerpoint/2010/main" val="1528235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21</a:t>
            </a:fld>
            <a:endParaRPr lang="en-US" altLang="en-US"/>
          </a:p>
        </p:txBody>
      </p:sp>
    </p:spTree>
    <p:extLst>
      <p:ext uri="{BB962C8B-B14F-4D97-AF65-F5344CB8AC3E}">
        <p14:creationId xmlns:p14="http://schemas.microsoft.com/office/powerpoint/2010/main" val="2493354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22</a:t>
            </a:fld>
            <a:endParaRPr lang="en-US" altLang="en-US"/>
          </a:p>
        </p:txBody>
      </p:sp>
    </p:spTree>
    <p:extLst>
      <p:ext uri="{BB962C8B-B14F-4D97-AF65-F5344CB8AC3E}">
        <p14:creationId xmlns:p14="http://schemas.microsoft.com/office/powerpoint/2010/main" val="4021483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23</a:t>
            </a:fld>
            <a:endParaRPr lang="en-US" altLang="en-US"/>
          </a:p>
        </p:txBody>
      </p:sp>
    </p:spTree>
    <p:extLst>
      <p:ext uri="{BB962C8B-B14F-4D97-AF65-F5344CB8AC3E}">
        <p14:creationId xmlns:p14="http://schemas.microsoft.com/office/powerpoint/2010/main" val="1131184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24</a:t>
            </a:fld>
            <a:endParaRPr lang="en-US" altLang="en-US"/>
          </a:p>
        </p:txBody>
      </p:sp>
    </p:spTree>
    <p:extLst>
      <p:ext uri="{BB962C8B-B14F-4D97-AF65-F5344CB8AC3E}">
        <p14:creationId xmlns:p14="http://schemas.microsoft.com/office/powerpoint/2010/main" val="1177395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25</a:t>
            </a:fld>
            <a:endParaRPr lang="en-US" altLang="en-US"/>
          </a:p>
        </p:txBody>
      </p:sp>
    </p:spTree>
    <p:extLst>
      <p:ext uri="{BB962C8B-B14F-4D97-AF65-F5344CB8AC3E}">
        <p14:creationId xmlns:p14="http://schemas.microsoft.com/office/powerpoint/2010/main" val="2877365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26</a:t>
            </a:fld>
            <a:endParaRPr lang="en-US" altLang="en-US"/>
          </a:p>
        </p:txBody>
      </p:sp>
    </p:spTree>
    <p:extLst>
      <p:ext uri="{BB962C8B-B14F-4D97-AF65-F5344CB8AC3E}">
        <p14:creationId xmlns:p14="http://schemas.microsoft.com/office/powerpoint/2010/main" val="395483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27</a:t>
            </a:fld>
            <a:endParaRPr lang="en-US" altLang="en-US"/>
          </a:p>
        </p:txBody>
      </p:sp>
    </p:spTree>
    <p:extLst>
      <p:ext uri="{BB962C8B-B14F-4D97-AF65-F5344CB8AC3E}">
        <p14:creationId xmlns:p14="http://schemas.microsoft.com/office/powerpoint/2010/main" val="383948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28</a:t>
            </a:fld>
            <a:endParaRPr lang="en-US" altLang="en-US"/>
          </a:p>
        </p:txBody>
      </p:sp>
    </p:spTree>
    <p:extLst>
      <p:ext uri="{BB962C8B-B14F-4D97-AF65-F5344CB8AC3E}">
        <p14:creationId xmlns:p14="http://schemas.microsoft.com/office/powerpoint/2010/main" val="61809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4</a:t>
            </a:fld>
            <a:endParaRPr lang="en-US" altLang="en-US"/>
          </a:p>
        </p:txBody>
      </p:sp>
    </p:spTree>
    <p:extLst>
      <p:ext uri="{BB962C8B-B14F-4D97-AF65-F5344CB8AC3E}">
        <p14:creationId xmlns:p14="http://schemas.microsoft.com/office/powerpoint/2010/main" val="402990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5</a:t>
            </a:fld>
            <a:endParaRPr lang="en-US" altLang="en-US"/>
          </a:p>
        </p:txBody>
      </p:sp>
    </p:spTree>
    <p:extLst>
      <p:ext uri="{BB962C8B-B14F-4D97-AF65-F5344CB8AC3E}">
        <p14:creationId xmlns:p14="http://schemas.microsoft.com/office/powerpoint/2010/main" val="2182821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6</a:t>
            </a:fld>
            <a:endParaRPr lang="en-US" altLang="en-US"/>
          </a:p>
        </p:txBody>
      </p:sp>
    </p:spTree>
    <p:extLst>
      <p:ext uri="{BB962C8B-B14F-4D97-AF65-F5344CB8AC3E}">
        <p14:creationId xmlns:p14="http://schemas.microsoft.com/office/powerpoint/2010/main" val="202123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7</a:t>
            </a:fld>
            <a:endParaRPr lang="en-US" altLang="en-US"/>
          </a:p>
        </p:txBody>
      </p:sp>
    </p:spTree>
    <p:extLst>
      <p:ext uri="{BB962C8B-B14F-4D97-AF65-F5344CB8AC3E}">
        <p14:creationId xmlns:p14="http://schemas.microsoft.com/office/powerpoint/2010/main" val="3375499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8</a:t>
            </a:fld>
            <a:endParaRPr lang="en-US" altLang="en-US"/>
          </a:p>
        </p:txBody>
      </p:sp>
    </p:spTree>
    <p:extLst>
      <p:ext uri="{BB962C8B-B14F-4D97-AF65-F5344CB8AC3E}">
        <p14:creationId xmlns:p14="http://schemas.microsoft.com/office/powerpoint/2010/main" val="349532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9</a:t>
            </a:fld>
            <a:endParaRPr lang="en-US" altLang="en-US"/>
          </a:p>
        </p:txBody>
      </p:sp>
    </p:spTree>
    <p:extLst>
      <p:ext uri="{BB962C8B-B14F-4D97-AF65-F5344CB8AC3E}">
        <p14:creationId xmlns:p14="http://schemas.microsoft.com/office/powerpoint/2010/main" val="325007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10</a:t>
            </a:fld>
            <a:endParaRPr lang="en-US" altLang="en-US"/>
          </a:p>
        </p:txBody>
      </p:sp>
    </p:spTree>
    <p:extLst>
      <p:ext uri="{BB962C8B-B14F-4D97-AF65-F5344CB8AC3E}">
        <p14:creationId xmlns:p14="http://schemas.microsoft.com/office/powerpoint/2010/main" val="1388747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714871A-688E-C71E-EF2C-E98172396DB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83F9155-6F7B-F7AC-4892-B845C49637E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51E195A-41A7-B540-C2D4-D4B3ACCF6F81}"/>
              </a:ext>
            </a:extLst>
          </p:cNvPr>
          <p:cNvSpPr>
            <a:spLocks noGrp="1" noChangeArrowheads="1"/>
          </p:cNvSpPr>
          <p:nvPr>
            <p:ph type="sldNum" sz="quarter" idx="12"/>
          </p:nvPr>
        </p:nvSpPr>
        <p:spPr>
          <a:ln/>
        </p:spPr>
        <p:txBody>
          <a:bodyPr/>
          <a:lstStyle>
            <a:lvl1pPr>
              <a:defRPr/>
            </a:lvl1pPr>
          </a:lstStyle>
          <a:p>
            <a:pPr>
              <a:defRPr/>
            </a:pPr>
            <a:fld id="{FC88D61D-4B29-2848-AB06-B10C36830E6E}" type="slidenum">
              <a:rPr lang="en-GB" altLang="en-US"/>
              <a:pPr>
                <a:defRPr/>
              </a:pPr>
              <a:t>‹#›</a:t>
            </a:fld>
            <a:endParaRPr lang="en-GB" altLang="en-US"/>
          </a:p>
        </p:txBody>
      </p:sp>
    </p:spTree>
    <p:extLst>
      <p:ext uri="{BB962C8B-B14F-4D97-AF65-F5344CB8AC3E}">
        <p14:creationId xmlns:p14="http://schemas.microsoft.com/office/powerpoint/2010/main" val="237749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F3CBAA-1E41-9F57-7337-DBB82E2C797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45D0E5F-9235-75C2-654D-37F5BBE65E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591B15-423C-4CF4-D8B0-CF404962E792}"/>
              </a:ext>
            </a:extLst>
          </p:cNvPr>
          <p:cNvSpPr>
            <a:spLocks noGrp="1" noChangeArrowheads="1"/>
          </p:cNvSpPr>
          <p:nvPr>
            <p:ph type="sldNum" sz="quarter" idx="12"/>
          </p:nvPr>
        </p:nvSpPr>
        <p:spPr>
          <a:ln/>
        </p:spPr>
        <p:txBody>
          <a:bodyPr/>
          <a:lstStyle>
            <a:lvl1pPr>
              <a:defRPr/>
            </a:lvl1pPr>
          </a:lstStyle>
          <a:p>
            <a:pPr>
              <a:defRPr/>
            </a:pPr>
            <a:fld id="{B1B77FEB-E056-E446-9BAD-BE8E9E175610}" type="slidenum">
              <a:rPr lang="en-GB" altLang="en-US"/>
              <a:pPr>
                <a:defRPr/>
              </a:pPr>
              <a:t>‹#›</a:t>
            </a:fld>
            <a:endParaRPr lang="en-GB" altLang="en-US"/>
          </a:p>
        </p:txBody>
      </p:sp>
    </p:spTree>
    <p:extLst>
      <p:ext uri="{BB962C8B-B14F-4D97-AF65-F5344CB8AC3E}">
        <p14:creationId xmlns:p14="http://schemas.microsoft.com/office/powerpoint/2010/main" val="186614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56B188-29F2-84EC-1E9B-0DA11472005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AF94805-70D6-CA64-8E3A-42B9A75DAC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BFFD26D-2D5B-6854-E6F1-C3D4AB3B5FDD}"/>
              </a:ext>
            </a:extLst>
          </p:cNvPr>
          <p:cNvSpPr>
            <a:spLocks noGrp="1" noChangeArrowheads="1"/>
          </p:cNvSpPr>
          <p:nvPr>
            <p:ph type="sldNum" sz="quarter" idx="12"/>
          </p:nvPr>
        </p:nvSpPr>
        <p:spPr>
          <a:ln/>
        </p:spPr>
        <p:txBody>
          <a:bodyPr/>
          <a:lstStyle>
            <a:lvl1pPr>
              <a:defRPr/>
            </a:lvl1pPr>
          </a:lstStyle>
          <a:p>
            <a:pPr>
              <a:defRPr/>
            </a:pPr>
            <a:fld id="{2ED3F3B1-56CF-7B4E-98A7-C979FB7076B8}" type="slidenum">
              <a:rPr lang="en-GB" altLang="en-US"/>
              <a:pPr>
                <a:defRPr/>
              </a:pPr>
              <a:t>‹#›</a:t>
            </a:fld>
            <a:endParaRPr lang="en-GB" altLang="en-US"/>
          </a:p>
        </p:txBody>
      </p:sp>
    </p:spTree>
    <p:extLst>
      <p:ext uri="{BB962C8B-B14F-4D97-AF65-F5344CB8AC3E}">
        <p14:creationId xmlns:p14="http://schemas.microsoft.com/office/powerpoint/2010/main" val="406695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396445-0C4F-B337-CF0A-3278C52D387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22D70-3C8C-D8AC-A264-8C88DC7BEA1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EB44B39-12D7-FED7-9370-A1149C33468F}"/>
              </a:ext>
            </a:extLst>
          </p:cNvPr>
          <p:cNvSpPr>
            <a:spLocks noGrp="1" noChangeArrowheads="1"/>
          </p:cNvSpPr>
          <p:nvPr>
            <p:ph type="sldNum" sz="quarter" idx="12"/>
          </p:nvPr>
        </p:nvSpPr>
        <p:spPr>
          <a:ln/>
        </p:spPr>
        <p:txBody>
          <a:bodyPr/>
          <a:lstStyle>
            <a:lvl1pPr>
              <a:defRPr/>
            </a:lvl1pPr>
          </a:lstStyle>
          <a:p>
            <a:pPr>
              <a:defRPr/>
            </a:pPr>
            <a:fld id="{E3C1C216-236B-D24C-8377-57EC26AF5800}" type="slidenum">
              <a:rPr lang="en-GB" altLang="en-US"/>
              <a:pPr>
                <a:defRPr/>
              </a:pPr>
              <a:t>‹#›</a:t>
            </a:fld>
            <a:endParaRPr lang="en-GB" altLang="en-US"/>
          </a:p>
        </p:txBody>
      </p:sp>
    </p:spTree>
    <p:extLst>
      <p:ext uri="{BB962C8B-B14F-4D97-AF65-F5344CB8AC3E}">
        <p14:creationId xmlns:p14="http://schemas.microsoft.com/office/powerpoint/2010/main" val="189316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B2D3DB-C504-4A18-281A-41DC947EBB9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9F0470D-E970-619C-321B-F04A7461D09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7563D01-8342-E540-801E-A0D1C7150413}"/>
              </a:ext>
            </a:extLst>
          </p:cNvPr>
          <p:cNvSpPr>
            <a:spLocks noGrp="1" noChangeArrowheads="1"/>
          </p:cNvSpPr>
          <p:nvPr>
            <p:ph type="sldNum" sz="quarter" idx="12"/>
          </p:nvPr>
        </p:nvSpPr>
        <p:spPr>
          <a:ln/>
        </p:spPr>
        <p:txBody>
          <a:bodyPr/>
          <a:lstStyle>
            <a:lvl1pPr>
              <a:defRPr/>
            </a:lvl1pPr>
          </a:lstStyle>
          <a:p>
            <a:pPr>
              <a:defRPr/>
            </a:pPr>
            <a:fld id="{7E63393A-1A7E-5545-B7E7-9EDB5A3793BA}" type="slidenum">
              <a:rPr lang="en-GB" altLang="en-US"/>
              <a:pPr>
                <a:defRPr/>
              </a:pPr>
              <a:t>‹#›</a:t>
            </a:fld>
            <a:endParaRPr lang="en-GB" altLang="en-US"/>
          </a:p>
        </p:txBody>
      </p:sp>
    </p:spTree>
    <p:extLst>
      <p:ext uri="{BB962C8B-B14F-4D97-AF65-F5344CB8AC3E}">
        <p14:creationId xmlns:p14="http://schemas.microsoft.com/office/powerpoint/2010/main" val="177369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B30EBB7-6253-D9DE-D998-B3EC66585B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DB5DDB8-B4EE-E8AF-3B72-62B836CE867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51B0BC5-3720-542D-4A0E-B97D65462E39}"/>
              </a:ext>
            </a:extLst>
          </p:cNvPr>
          <p:cNvSpPr>
            <a:spLocks noGrp="1" noChangeArrowheads="1"/>
          </p:cNvSpPr>
          <p:nvPr>
            <p:ph type="sldNum" sz="quarter" idx="12"/>
          </p:nvPr>
        </p:nvSpPr>
        <p:spPr>
          <a:ln/>
        </p:spPr>
        <p:txBody>
          <a:bodyPr/>
          <a:lstStyle>
            <a:lvl1pPr>
              <a:defRPr/>
            </a:lvl1pPr>
          </a:lstStyle>
          <a:p>
            <a:pPr>
              <a:defRPr/>
            </a:pPr>
            <a:fld id="{5D5B3351-1D15-DE4B-BE3E-F7B92FF8A29A}" type="slidenum">
              <a:rPr lang="en-GB" altLang="en-US"/>
              <a:pPr>
                <a:defRPr/>
              </a:pPr>
              <a:t>‹#›</a:t>
            </a:fld>
            <a:endParaRPr lang="en-GB" altLang="en-US"/>
          </a:p>
        </p:txBody>
      </p:sp>
    </p:spTree>
    <p:extLst>
      <p:ext uri="{BB962C8B-B14F-4D97-AF65-F5344CB8AC3E}">
        <p14:creationId xmlns:p14="http://schemas.microsoft.com/office/powerpoint/2010/main" val="381737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6043A9-9869-E9DE-76B2-7F49071B681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C21187C6-9EA5-6689-8570-59A60C1D0A2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AC74D5DB-675C-F430-AF9B-CDDD058FD09D}"/>
              </a:ext>
            </a:extLst>
          </p:cNvPr>
          <p:cNvSpPr>
            <a:spLocks noGrp="1" noChangeArrowheads="1"/>
          </p:cNvSpPr>
          <p:nvPr>
            <p:ph type="sldNum" sz="quarter" idx="12"/>
          </p:nvPr>
        </p:nvSpPr>
        <p:spPr>
          <a:ln/>
        </p:spPr>
        <p:txBody>
          <a:bodyPr/>
          <a:lstStyle>
            <a:lvl1pPr>
              <a:defRPr/>
            </a:lvl1pPr>
          </a:lstStyle>
          <a:p>
            <a:pPr>
              <a:defRPr/>
            </a:pPr>
            <a:fld id="{644376B3-BB4F-4842-8263-02A914AA14D7}" type="slidenum">
              <a:rPr lang="en-GB" altLang="en-US"/>
              <a:pPr>
                <a:defRPr/>
              </a:pPr>
              <a:t>‹#›</a:t>
            </a:fld>
            <a:endParaRPr lang="en-GB" altLang="en-US"/>
          </a:p>
        </p:txBody>
      </p:sp>
    </p:spTree>
    <p:extLst>
      <p:ext uri="{BB962C8B-B14F-4D97-AF65-F5344CB8AC3E}">
        <p14:creationId xmlns:p14="http://schemas.microsoft.com/office/powerpoint/2010/main" val="27868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ECF46E7-5B85-ADF2-50EF-614F8E5E5D5B}"/>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E22FB071-647E-FDB6-8566-478C8569C34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AC8A471-0E80-2A40-3120-CB7EDC3B1C9A}"/>
              </a:ext>
            </a:extLst>
          </p:cNvPr>
          <p:cNvSpPr>
            <a:spLocks noGrp="1" noChangeArrowheads="1"/>
          </p:cNvSpPr>
          <p:nvPr>
            <p:ph type="sldNum" sz="quarter" idx="12"/>
          </p:nvPr>
        </p:nvSpPr>
        <p:spPr>
          <a:ln/>
        </p:spPr>
        <p:txBody>
          <a:bodyPr/>
          <a:lstStyle>
            <a:lvl1pPr>
              <a:defRPr/>
            </a:lvl1pPr>
          </a:lstStyle>
          <a:p>
            <a:pPr>
              <a:defRPr/>
            </a:pPr>
            <a:fld id="{F2A0E420-3FBA-6145-906D-282F5958D66E}" type="slidenum">
              <a:rPr lang="en-GB" altLang="en-US"/>
              <a:pPr>
                <a:defRPr/>
              </a:pPr>
              <a:t>‹#›</a:t>
            </a:fld>
            <a:endParaRPr lang="en-GB" altLang="en-US"/>
          </a:p>
        </p:txBody>
      </p:sp>
    </p:spTree>
    <p:extLst>
      <p:ext uri="{BB962C8B-B14F-4D97-AF65-F5344CB8AC3E}">
        <p14:creationId xmlns:p14="http://schemas.microsoft.com/office/powerpoint/2010/main" val="101537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E2A157-CD69-26D0-CFFD-DDB6EEE72F6E}"/>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459D765-F1A2-742F-956B-0212A27F60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99766B3-CC67-BC0A-4F9A-42A12278A73B}"/>
              </a:ext>
            </a:extLst>
          </p:cNvPr>
          <p:cNvSpPr>
            <a:spLocks noGrp="1" noChangeArrowheads="1"/>
          </p:cNvSpPr>
          <p:nvPr>
            <p:ph type="sldNum" sz="quarter" idx="12"/>
          </p:nvPr>
        </p:nvSpPr>
        <p:spPr>
          <a:ln/>
        </p:spPr>
        <p:txBody>
          <a:bodyPr/>
          <a:lstStyle>
            <a:lvl1pPr>
              <a:defRPr/>
            </a:lvl1pPr>
          </a:lstStyle>
          <a:p>
            <a:pPr>
              <a:defRPr/>
            </a:pPr>
            <a:fld id="{AD1C2F2E-F022-804A-9820-2E9E9A1052F0}" type="slidenum">
              <a:rPr lang="en-GB" altLang="en-US"/>
              <a:pPr>
                <a:defRPr/>
              </a:pPr>
              <a:t>‹#›</a:t>
            </a:fld>
            <a:endParaRPr lang="en-GB" altLang="en-US"/>
          </a:p>
        </p:txBody>
      </p:sp>
    </p:spTree>
    <p:extLst>
      <p:ext uri="{BB962C8B-B14F-4D97-AF65-F5344CB8AC3E}">
        <p14:creationId xmlns:p14="http://schemas.microsoft.com/office/powerpoint/2010/main" val="206025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168D1B-2276-E783-CCE6-2277BE1E266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ED27C22-A658-6D69-8E46-9D25A5ADC70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097FEFD-6E52-AE68-B216-ED02C9114396}"/>
              </a:ext>
            </a:extLst>
          </p:cNvPr>
          <p:cNvSpPr>
            <a:spLocks noGrp="1" noChangeArrowheads="1"/>
          </p:cNvSpPr>
          <p:nvPr>
            <p:ph type="sldNum" sz="quarter" idx="12"/>
          </p:nvPr>
        </p:nvSpPr>
        <p:spPr>
          <a:ln/>
        </p:spPr>
        <p:txBody>
          <a:bodyPr/>
          <a:lstStyle>
            <a:lvl1pPr>
              <a:defRPr/>
            </a:lvl1pPr>
          </a:lstStyle>
          <a:p>
            <a:pPr>
              <a:defRPr/>
            </a:pPr>
            <a:fld id="{9B400DE2-7491-F249-9C6A-D930C49E5F7B}" type="slidenum">
              <a:rPr lang="en-GB" altLang="en-US"/>
              <a:pPr>
                <a:defRPr/>
              </a:pPr>
              <a:t>‹#›</a:t>
            </a:fld>
            <a:endParaRPr lang="en-GB" altLang="en-US"/>
          </a:p>
        </p:txBody>
      </p:sp>
    </p:spTree>
    <p:extLst>
      <p:ext uri="{BB962C8B-B14F-4D97-AF65-F5344CB8AC3E}">
        <p14:creationId xmlns:p14="http://schemas.microsoft.com/office/powerpoint/2010/main" val="30291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CEB90E-648F-F222-7196-EF4C0840E3F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30817B5-FA39-1370-4D56-A486D004C5D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160B4C-36AA-C425-5899-AEBB0DF91A55}"/>
              </a:ext>
            </a:extLst>
          </p:cNvPr>
          <p:cNvSpPr>
            <a:spLocks noGrp="1" noChangeArrowheads="1"/>
          </p:cNvSpPr>
          <p:nvPr>
            <p:ph type="sldNum" sz="quarter" idx="12"/>
          </p:nvPr>
        </p:nvSpPr>
        <p:spPr>
          <a:ln/>
        </p:spPr>
        <p:txBody>
          <a:bodyPr/>
          <a:lstStyle>
            <a:lvl1pPr>
              <a:defRPr/>
            </a:lvl1pPr>
          </a:lstStyle>
          <a:p>
            <a:pPr>
              <a:defRPr/>
            </a:pPr>
            <a:fld id="{9DA82905-2742-BF44-B4E1-0AF793727134}" type="slidenum">
              <a:rPr lang="en-GB" altLang="en-US"/>
              <a:pPr>
                <a:defRPr/>
              </a:pPr>
              <a:t>‹#›</a:t>
            </a:fld>
            <a:endParaRPr lang="en-GB" altLang="en-US"/>
          </a:p>
        </p:txBody>
      </p:sp>
    </p:spTree>
    <p:extLst>
      <p:ext uri="{BB962C8B-B14F-4D97-AF65-F5344CB8AC3E}">
        <p14:creationId xmlns:p14="http://schemas.microsoft.com/office/powerpoint/2010/main" val="205960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C70A6A-383A-F65A-4F03-30FF57040C9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FBFE3C4-FAAB-4B67-687D-321C409CCE6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3732" name="Rectangle 4">
            <a:extLst>
              <a:ext uri="{FF2B5EF4-FFF2-40B4-BE49-F238E27FC236}">
                <a16:creationId xmlns:a16="http://schemas.microsoft.com/office/drawing/2014/main" id="{49927225-B7A3-BD99-E1D9-0ECF2CADD66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u="none">
                <a:solidFill>
                  <a:srgbClr val="000000"/>
                </a:solidFill>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4C90F895-3550-6C57-F06A-8F481D178BD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solidFill>
                  <a:srgbClr val="000000"/>
                </a:solidFill>
                <a:latin typeface="Arial" charset="0"/>
                <a:ea typeface="+mn-ea"/>
                <a:cs typeface="Arial" charset="0"/>
              </a:defRPr>
            </a:lvl1pPr>
          </a:lstStyle>
          <a:p>
            <a:pPr>
              <a:defRPr/>
            </a:pPr>
            <a:endParaRPr lang="en-GB"/>
          </a:p>
        </p:txBody>
      </p:sp>
      <p:sp>
        <p:nvSpPr>
          <p:cNvPr id="73734" name="Rectangle 6">
            <a:extLst>
              <a:ext uri="{FF2B5EF4-FFF2-40B4-BE49-F238E27FC236}">
                <a16:creationId xmlns:a16="http://schemas.microsoft.com/office/drawing/2014/main" id="{8F05D01B-A5AA-F5E2-E4E4-37677AA0858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4BE0350-7EB4-3B47-9334-48205478DF2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https://bharatarticles.com/wp-content/uploads/2025/01/Understanding-Generations-A-Look-at-Cultural-Social-and-Historical-Influences.jp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etymonline.com/word/*gere-#etymonline_v_52816"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a:extLst>
              <a:ext uri="{FF2B5EF4-FFF2-40B4-BE49-F238E27FC236}">
                <a16:creationId xmlns:a16="http://schemas.microsoft.com/office/drawing/2014/main" id="{019AF07F-D4AA-6165-5F4F-9E7891C3A538}"/>
              </a:ext>
            </a:extLst>
          </p:cNvPr>
          <p:cNvSpPr txBox="1">
            <a:spLocks noChangeArrowheads="1"/>
          </p:cNvSpPr>
          <p:nvPr/>
        </p:nvSpPr>
        <p:spPr bwMode="auto">
          <a:xfrm>
            <a:off x="1835918" y="549275"/>
            <a:ext cx="5399235"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400" b="1" dirty="0">
              <a:solidFill>
                <a:srgbClr val="000000"/>
              </a:solidFill>
            </a:endParaRPr>
          </a:p>
          <a:p>
            <a:pPr algn="ctr">
              <a:spcBef>
                <a:spcPct val="0"/>
              </a:spcBef>
              <a:buFontTx/>
              <a:buNone/>
            </a:pPr>
            <a:r>
              <a:rPr lang="en-GB" altLang="en-US" sz="4400" b="1" dirty="0">
                <a:solidFill>
                  <a:srgbClr val="0000E5"/>
                </a:solidFill>
              </a:rPr>
              <a:t>u3a</a:t>
            </a:r>
          </a:p>
          <a:p>
            <a:pPr algn="ctr">
              <a:spcBef>
                <a:spcPct val="0"/>
              </a:spcBef>
              <a:buFontTx/>
              <a:buNone/>
            </a:pPr>
            <a:endParaRPr lang="en-GB" altLang="en-US" sz="4400" b="1" dirty="0">
              <a:solidFill>
                <a:srgbClr val="0000E5"/>
              </a:solidFill>
            </a:endParaRPr>
          </a:p>
          <a:p>
            <a:pPr algn="ctr">
              <a:spcBef>
                <a:spcPct val="0"/>
              </a:spcBef>
              <a:buFontTx/>
              <a:buNone/>
            </a:pPr>
            <a:r>
              <a:rPr lang="en-GB" altLang="en-US" sz="2000" b="1" dirty="0">
                <a:solidFill>
                  <a:srgbClr val="0000E5"/>
                </a:solidFill>
              </a:rPr>
              <a:t>11th September 2025</a:t>
            </a:r>
            <a:endParaRPr lang="en-GB" altLang="en-US" b="1" dirty="0">
              <a:solidFill>
                <a:srgbClr val="0000E5"/>
              </a:solidFill>
            </a:endParaRPr>
          </a:p>
          <a:p>
            <a:pPr algn="ctr" eaLnBrk="1" hangingPunct="1">
              <a:spcBef>
                <a:spcPct val="0"/>
              </a:spcBef>
              <a:buFontTx/>
              <a:buNone/>
            </a:pPr>
            <a:endParaRPr lang="en-GB" altLang="en-US" b="1" dirty="0">
              <a:solidFill>
                <a:srgbClr val="0000E5"/>
              </a:solidFill>
            </a:endParaRPr>
          </a:p>
          <a:p>
            <a:pPr algn="ctr" eaLnBrk="1" hangingPunct="1">
              <a:spcBef>
                <a:spcPct val="0"/>
              </a:spcBef>
              <a:buFontTx/>
              <a:buNone/>
            </a:pPr>
            <a:r>
              <a:rPr lang="en-GB" altLang="en-US" sz="4000" b="1" dirty="0">
                <a:solidFill>
                  <a:srgbClr val="0000E5"/>
                </a:solidFill>
              </a:rPr>
              <a:t>Age-related language</a:t>
            </a:r>
          </a:p>
          <a:p>
            <a:pPr algn="ctr" eaLnBrk="1" hangingPunct="1">
              <a:spcBef>
                <a:spcPct val="0"/>
              </a:spcBef>
              <a:buFontTx/>
              <a:buNone/>
            </a:pPr>
            <a:endParaRPr lang="en-GB" altLang="en-US" sz="4000" dirty="0">
              <a:solidFill>
                <a:srgbClr val="0000E5"/>
              </a:solidFill>
            </a:endParaRPr>
          </a:p>
          <a:p>
            <a:pPr algn="ctr" eaLnBrk="1" hangingPunct="1">
              <a:spcBef>
                <a:spcPct val="0"/>
              </a:spcBef>
              <a:buFontTx/>
              <a:buNone/>
            </a:pPr>
            <a:r>
              <a:rPr lang="en-GB" altLang="en-US" sz="2000" b="1" dirty="0">
                <a:solidFill>
                  <a:srgbClr val="0000E5"/>
                </a:solidFill>
              </a:rPr>
              <a:t>Liz Swinbank et al</a:t>
            </a:r>
          </a:p>
          <a:p>
            <a:pPr algn="ctr" eaLnBrk="1" hangingPunct="1">
              <a:spcBef>
                <a:spcPct val="0"/>
              </a:spcBef>
              <a:buFontTx/>
              <a:buNone/>
            </a:pPr>
            <a:endParaRPr lang="en-GB" altLang="en-US" sz="1800" b="1" dirty="0">
              <a:solidFill>
                <a:srgbClr val="AF67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68155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dirty="0">
                <a:solidFill>
                  <a:schemeClr val="accent2">
                    <a:lumMod val="50000"/>
                  </a:schemeClr>
                </a:solidFill>
                <a:effectLst/>
                <a:latin typeface="+mn-lt"/>
                <a:ea typeface="Times New Roman" panose="02020603050405020304" pitchFamily="18" charset="0"/>
              </a:rPr>
              <a:t>Presbyterian(adj., n.)</a:t>
            </a:r>
          </a:p>
          <a:p>
            <a:pPr>
              <a:buNone/>
            </a:pPr>
            <a:r>
              <a:rPr lang="en-GB" sz="2000" dirty="0">
                <a:effectLst/>
                <a:latin typeface="+mn-lt"/>
                <a:ea typeface="Times New Roman" panose="02020603050405020304" pitchFamily="18" charset="0"/>
              </a:rPr>
              <a:t>1640, in reference to the Scottish church governed by elders (as opposed to bishops) and holding a modified form of Calvinism, from </a:t>
            </a:r>
            <a:r>
              <a:rPr lang="en-GB" sz="2000" i="1" dirty="0">
                <a:effectLst/>
                <a:latin typeface="+mn-lt"/>
                <a:ea typeface="Times New Roman" panose="02020603050405020304" pitchFamily="18" charset="0"/>
              </a:rPr>
              <a:t>presbyter</a:t>
            </a:r>
            <a:r>
              <a:rPr lang="en-GB" sz="2000" dirty="0">
                <a:effectLst/>
                <a:latin typeface="+mn-lt"/>
                <a:ea typeface="Times New Roman" panose="02020603050405020304" pitchFamily="18" charset="0"/>
              </a:rPr>
              <a:t> "an elder in a church" (1590s), from Late Latin </a:t>
            </a:r>
            <a:r>
              <a:rPr lang="en-GB" sz="2000" i="1" dirty="0">
                <a:effectLst/>
                <a:latin typeface="+mn-lt"/>
                <a:ea typeface="Times New Roman" panose="02020603050405020304" pitchFamily="18" charset="0"/>
              </a:rPr>
              <a:t>presbyter</a:t>
            </a:r>
            <a:r>
              <a:rPr lang="en-GB" sz="2000" dirty="0">
                <a:effectLst/>
                <a:latin typeface="+mn-lt"/>
                <a:ea typeface="Times New Roman" panose="02020603050405020304" pitchFamily="18" charset="0"/>
              </a:rPr>
              <a:t> "an elder," from Ecclesiastical Greek </a:t>
            </a:r>
            <a:r>
              <a:rPr lang="en-GB" sz="2000" i="1" dirty="0" err="1">
                <a:effectLst/>
                <a:latin typeface="+mn-lt"/>
                <a:ea typeface="Times New Roman" panose="02020603050405020304" pitchFamily="18" charset="0"/>
              </a:rPr>
              <a:t>presbyteros</a:t>
            </a:r>
            <a:r>
              <a:rPr lang="en-GB" sz="2000" i="1" dirty="0">
                <a:effectLst/>
                <a:latin typeface="+mn-lt"/>
                <a:ea typeface="Times New Roman" panose="02020603050405020304" pitchFamily="18" charset="0"/>
              </a:rPr>
              <a:t> </a:t>
            </a:r>
            <a:r>
              <a:rPr lang="en-GB" sz="2000" dirty="0">
                <a:effectLst/>
                <a:latin typeface="+mn-lt"/>
                <a:ea typeface="Times New Roman" panose="02020603050405020304" pitchFamily="18" charset="0"/>
              </a:rPr>
              <a:t>"one that presides over assemblies or congregations," noun use of an adjective meaning "elder (of two), old, venerable, advanced in life," comparative of </a:t>
            </a:r>
            <a:r>
              <a:rPr lang="en-GB" sz="2000" i="1" dirty="0" err="1">
                <a:effectLst/>
                <a:latin typeface="+mn-lt"/>
                <a:ea typeface="Times New Roman" panose="02020603050405020304" pitchFamily="18" charset="0"/>
              </a:rPr>
              <a:t>presbys</a:t>
            </a:r>
            <a:r>
              <a:rPr lang="en-GB" sz="2000" dirty="0">
                <a:effectLst/>
                <a:latin typeface="+mn-lt"/>
                <a:ea typeface="Times New Roman" panose="02020603050405020304" pitchFamily="18" charset="0"/>
              </a:rPr>
              <a:t> "elderly, aged" </a:t>
            </a:r>
          </a:p>
          <a:p>
            <a:pPr>
              <a:buNone/>
            </a:pPr>
            <a:r>
              <a:rPr lang="en-GB" sz="2000" dirty="0" err="1">
                <a:solidFill>
                  <a:schemeClr val="accent2">
                    <a:lumMod val="50000"/>
                  </a:schemeClr>
                </a:solidFill>
                <a:latin typeface="+mn-lt"/>
                <a:ea typeface="Times New Roman" panose="02020603050405020304" pitchFamily="18" charset="0"/>
              </a:rPr>
              <a:t>presby</a:t>
            </a:r>
            <a:r>
              <a:rPr lang="en-GB" sz="2000" dirty="0">
                <a:solidFill>
                  <a:schemeClr val="accent2">
                    <a:lumMod val="50000"/>
                  </a:schemeClr>
                </a:solidFill>
                <a:latin typeface="+mn-lt"/>
                <a:ea typeface="Times New Roman" panose="02020603050405020304" pitchFamily="18" charset="0"/>
              </a:rPr>
              <a:t>- </a:t>
            </a:r>
            <a:endParaRPr lang="en-GB" sz="1800" dirty="0">
              <a:solidFill>
                <a:schemeClr val="accent2">
                  <a:lumMod val="50000"/>
                </a:schemeClr>
              </a:solidFill>
              <a:effectLst/>
              <a:latin typeface="Georgia" panose="02040502050405020303" pitchFamily="18" charset="0"/>
              <a:ea typeface="Times New Roman" panose="02020603050405020304" pitchFamily="18" charset="0"/>
            </a:endParaRPr>
          </a:p>
          <a:p>
            <a:pPr>
              <a:buNone/>
            </a:pPr>
            <a:r>
              <a:rPr lang="en-GB" sz="2000" dirty="0">
                <a:effectLst/>
                <a:latin typeface="+mn-lt"/>
                <a:ea typeface="Times New Roman" panose="02020603050405020304" pitchFamily="18" charset="0"/>
                <a:cs typeface="Times New Roman" panose="02020603050405020304" pitchFamily="18" charset="0"/>
              </a:rPr>
              <a:t>word-forming element meaning "old," from Greek </a:t>
            </a:r>
            <a:r>
              <a:rPr lang="en-GB" sz="2000" i="1" dirty="0" err="1">
                <a:effectLst/>
                <a:latin typeface="+mn-lt"/>
                <a:ea typeface="Times New Roman" panose="02020603050405020304" pitchFamily="18" charset="0"/>
                <a:cs typeface="Times New Roman" panose="02020603050405020304" pitchFamily="18" charset="0"/>
              </a:rPr>
              <a:t>presby</a:t>
            </a:r>
            <a:r>
              <a:rPr lang="en-GB" sz="2000" i="1" dirty="0">
                <a:effectLst/>
                <a:latin typeface="+mn-lt"/>
                <a:ea typeface="Times New Roman" panose="02020603050405020304" pitchFamily="18" charset="0"/>
                <a:cs typeface="Times New Roman" panose="02020603050405020304" pitchFamily="18" charset="0"/>
              </a:rPr>
              <a:t>-</a:t>
            </a:r>
            <a:r>
              <a:rPr lang="en-GB" sz="2000" dirty="0">
                <a:effectLst/>
                <a:latin typeface="+mn-lt"/>
                <a:ea typeface="Times New Roman" panose="02020603050405020304" pitchFamily="18" charset="0"/>
                <a:cs typeface="Times New Roman" panose="02020603050405020304" pitchFamily="18" charset="0"/>
              </a:rPr>
              <a:t>, combining form of </a:t>
            </a:r>
            <a:r>
              <a:rPr lang="en-GB" sz="2000" i="1" dirty="0" err="1">
                <a:effectLst/>
                <a:latin typeface="+mn-lt"/>
                <a:ea typeface="Times New Roman" panose="02020603050405020304" pitchFamily="18" charset="0"/>
                <a:cs typeface="Times New Roman" panose="02020603050405020304" pitchFamily="18" charset="0"/>
              </a:rPr>
              <a:t>presbys</a:t>
            </a:r>
            <a:r>
              <a:rPr lang="en-GB" sz="2000" dirty="0">
                <a:effectLst/>
                <a:latin typeface="+mn-lt"/>
                <a:ea typeface="Times New Roman" panose="02020603050405020304" pitchFamily="18" charset="0"/>
                <a:cs typeface="Times New Roman" panose="02020603050405020304" pitchFamily="18" charset="0"/>
              </a:rPr>
              <a:t> "elderly, aged," as a noun, "elder, old man," …</a:t>
            </a:r>
            <a:endParaRPr lang="en-GB" sz="2000" i="1" dirty="0">
              <a:latin typeface="+mn-lt"/>
              <a:ea typeface="Times New Roman" panose="02020603050405020304" pitchFamily="18" charset="0"/>
              <a:cs typeface="Times New Roman" panose="02020603050405020304" pitchFamily="18" charset="0"/>
            </a:endParaRPr>
          </a:p>
          <a:p>
            <a:pPr>
              <a:buNone/>
            </a:pPr>
            <a:r>
              <a:rPr lang="en-GB" sz="2000" dirty="0">
                <a:solidFill>
                  <a:schemeClr val="accent2">
                    <a:lumMod val="50000"/>
                  </a:schemeClr>
                </a:solidFill>
                <a:effectLst/>
                <a:latin typeface="+mn-lt"/>
                <a:ea typeface="Times New Roman" panose="02020603050405020304" pitchFamily="18" charset="0"/>
              </a:rPr>
              <a:t>presbyopia(n.)</a:t>
            </a:r>
          </a:p>
          <a:p>
            <a:pPr>
              <a:spcBef>
                <a:spcPts val="0"/>
              </a:spcBef>
              <a:spcAft>
                <a:spcPts val="0"/>
              </a:spcAft>
              <a:buNone/>
            </a:pPr>
            <a:r>
              <a:rPr lang="en-GB" sz="2000" dirty="0">
                <a:effectLst/>
                <a:latin typeface="+mn-lt"/>
                <a:ea typeface="Times New Roman" panose="02020603050405020304" pitchFamily="18" charset="0"/>
              </a:rPr>
              <a:t>"far-sightedness brought on by age," 1791, medical Latin, from Greek </a:t>
            </a:r>
            <a:r>
              <a:rPr lang="en-GB" sz="2000" i="1" dirty="0" err="1">
                <a:effectLst/>
                <a:latin typeface="+mn-lt"/>
                <a:ea typeface="Times New Roman" panose="02020603050405020304" pitchFamily="18" charset="0"/>
              </a:rPr>
              <a:t>presbys</a:t>
            </a:r>
            <a:r>
              <a:rPr lang="en-GB" sz="2000" dirty="0">
                <a:effectLst/>
                <a:latin typeface="+mn-lt"/>
                <a:ea typeface="Times New Roman" panose="02020603050405020304" pitchFamily="18" charset="0"/>
              </a:rPr>
              <a:t> "old man," also "elderly, aged" + </a:t>
            </a:r>
            <a:r>
              <a:rPr lang="en-GB" sz="2000" i="1" dirty="0">
                <a:effectLst/>
                <a:latin typeface="+mn-lt"/>
                <a:ea typeface="Times New Roman" panose="02020603050405020304" pitchFamily="18" charset="0"/>
              </a:rPr>
              <a:t>-</a:t>
            </a:r>
            <a:r>
              <a:rPr lang="en-GB" sz="2000" i="1" dirty="0" err="1">
                <a:effectLst/>
                <a:latin typeface="+mn-lt"/>
                <a:ea typeface="Times New Roman" panose="02020603050405020304" pitchFamily="18" charset="0"/>
              </a:rPr>
              <a:t>opia</a:t>
            </a:r>
            <a:r>
              <a:rPr lang="en-GB" sz="2000" dirty="0">
                <a:effectLst/>
                <a:latin typeface="+mn-lt"/>
                <a:ea typeface="Times New Roman" panose="02020603050405020304" pitchFamily="18" charset="0"/>
              </a:rPr>
              <a:t>, from </a:t>
            </a:r>
            <a:r>
              <a:rPr lang="en-GB" sz="2000" i="1" dirty="0" err="1">
                <a:effectLst/>
                <a:latin typeface="+mn-lt"/>
                <a:ea typeface="Times New Roman" panose="02020603050405020304" pitchFamily="18" charset="0"/>
              </a:rPr>
              <a:t>ōps</a:t>
            </a:r>
            <a:r>
              <a:rPr lang="en-GB" sz="2000" dirty="0">
                <a:effectLst/>
                <a:latin typeface="+mn-lt"/>
                <a:ea typeface="Times New Roman" panose="02020603050405020304" pitchFamily="18" charset="0"/>
              </a:rPr>
              <a:t> "eye” ...</a:t>
            </a:r>
          </a:p>
          <a:p>
            <a:pPr>
              <a:buNone/>
            </a:pPr>
            <a:r>
              <a:rPr lang="en-GB" sz="2000" i="1"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t>
            </a:r>
            <a:r>
              <a:rPr lang="en-GB" sz="2000" i="1" dirty="0" err="1">
                <a:solidFill>
                  <a:schemeClr val="accent2">
                    <a:lumMod val="50000"/>
                  </a:schemeClr>
                </a:solidFill>
                <a:effectLst/>
                <a:latin typeface="+mn-lt"/>
                <a:ea typeface="Times New Roman" panose="02020603050405020304" pitchFamily="18" charset="0"/>
                <a:cs typeface="Times New Roman" panose="02020603050405020304" pitchFamily="18" charset="0"/>
              </a:rPr>
              <a:t>www.etymonline.com</a:t>
            </a:r>
            <a:r>
              <a:rPr lang="en-GB" sz="2000" i="1" dirty="0">
                <a:solidFill>
                  <a:schemeClr val="accent2">
                    <a:lumMod val="50000"/>
                  </a:schemeClr>
                </a:solidFill>
                <a:effectLst/>
                <a:latin typeface="+mn-lt"/>
                <a:ea typeface="Times New Roman" panose="02020603050405020304" pitchFamily="18" charset="0"/>
                <a:cs typeface="Times New Roman" panose="02020603050405020304" pitchFamily="18" charset="0"/>
              </a:rPr>
              <a:t>/word/Presbyterian</a:t>
            </a:r>
            <a:r>
              <a:rPr lang="en-GB" sz="2000" i="1" dirty="0">
                <a:solidFill>
                  <a:schemeClr val="accent2">
                    <a:lumMod val="50000"/>
                  </a:schemeClr>
                </a:solidFill>
                <a:effectLst/>
                <a:latin typeface="+mn-lt"/>
              </a:rPr>
              <a:t> </a:t>
            </a:r>
            <a:endParaRPr lang="en-GB" sz="2000" i="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buNone/>
            </a:pPr>
            <a:r>
              <a:rPr lang="en-GB" sz="2000" i="1" dirty="0">
                <a:solidFill>
                  <a:schemeClr val="accent2">
                    <a:lumMod val="50000"/>
                  </a:schemeClr>
                </a:solidFill>
                <a:effectLst/>
                <a:latin typeface="+mn-lt"/>
                <a:ea typeface="Times New Roman" panose="02020603050405020304" pitchFamily="18" charset="0"/>
              </a:rPr>
              <a:t>https://</a:t>
            </a:r>
            <a:r>
              <a:rPr lang="en-GB" sz="2000" i="1" dirty="0" err="1">
                <a:solidFill>
                  <a:schemeClr val="accent2">
                    <a:lumMod val="50000"/>
                  </a:schemeClr>
                </a:solidFill>
                <a:effectLst/>
                <a:latin typeface="+mn-lt"/>
                <a:ea typeface="Times New Roman" panose="02020603050405020304" pitchFamily="18" charset="0"/>
              </a:rPr>
              <a:t>www.etymonline.com</a:t>
            </a:r>
            <a:r>
              <a:rPr lang="en-GB" sz="2000" i="1" dirty="0">
                <a:solidFill>
                  <a:schemeClr val="accent2">
                    <a:lumMod val="50000"/>
                  </a:schemeClr>
                </a:solidFill>
                <a:effectLst/>
                <a:latin typeface="+mn-lt"/>
                <a:ea typeface="Times New Roman" panose="02020603050405020304" pitchFamily="18" charset="0"/>
              </a:rPr>
              <a:t>/word/presbyopia</a:t>
            </a:r>
          </a:p>
        </p:txBody>
      </p:sp>
    </p:spTree>
    <p:extLst>
      <p:ext uri="{BB962C8B-B14F-4D97-AF65-F5344CB8AC3E}">
        <p14:creationId xmlns:p14="http://schemas.microsoft.com/office/powerpoint/2010/main" val="2688990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05380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‘Old’ words</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000000"/>
                </a:solidFill>
                <a:latin typeface="+mn-lt"/>
                <a:ea typeface="Times New Roman" panose="02020603050405020304" pitchFamily="18" charset="0"/>
                <a:cs typeface="Times New Roman" panose="02020603050405020304" pitchFamily="18" charset="0"/>
              </a:rPr>
              <a:t>The terms </a:t>
            </a:r>
            <a:r>
              <a:rPr lang="en-GB" sz="2400" dirty="0">
                <a:solidFill>
                  <a:schemeClr val="accent2">
                    <a:lumMod val="50000"/>
                  </a:schemeClr>
                </a:solidFill>
                <a:latin typeface="+mn-lt"/>
                <a:ea typeface="Times New Roman" panose="02020603050405020304" pitchFamily="18" charset="0"/>
                <a:cs typeface="Times New Roman" panose="02020603050405020304" pitchFamily="18" charset="0"/>
              </a:rPr>
              <a:t>senior</a:t>
            </a:r>
            <a:r>
              <a:rPr lang="en-GB" sz="2400" dirty="0">
                <a:solidFill>
                  <a:srgbClr val="000000"/>
                </a:solidFill>
                <a:latin typeface="+mn-lt"/>
                <a:ea typeface="Times New Roman" panose="02020603050405020304" pitchFamily="18" charset="0"/>
                <a:cs typeface="Times New Roman" panose="02020603050405020304" pitchFamily="18" charset="0"/>
              </a:rPr>
              <a:t> and </a:t>
            </a:r>
            <a:r>
              <a:rPr lang="en-GB" sz="2400" dirty="0">
                <a:solidFill>
                  <a:schemeClr val="accent2">
                    <a:lumMod val="50000"/>
                  </a:schemeClr>
                </a:solidFill>
                <a:latin typeface="+mn-lt"/>
                <a:ea typeface="Times New Roman" panose="02020603050405020304" pitchFamily="18" charset="0"/>
                <a:cs typeface="Times New Roman" panose="02020603050405020304" pitchFamily="18" charset="0"/>
              </a:rPr>
              <a:t>elder</a:t>
            </a:r>
            <a:r>
              <a:rPr lang="en-GB" sz="2400" dirty="0">
                <a:solidFill>
                  <a:srgbClr val="000000"/>
                </a:solidFill>
                <a:latin typeface="+mn-lt"/>
                <a:ea typeface="Times New Roman" panose="02020603050405020304" pitchFamily="18" charset="0"/>
                <a:cs typeface="Times New Roman" panose="02020603050405020304" pitchFamily="18" charset="0"/>
              </a:rPr>
              <a:t> often denote an element of respect.</a:t>
            </a:r>
            <a:endParaRPr lang="en-GB" sz="2000"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400" i="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buNone/>
            </a:pPr>
            <a:endParaRPr lang="en-GB" sz="2400" i="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cs typeface="Times New Roman" panose="02020603050405020304" pitchFamily="18" charset="0"/>
              </a:rPr>
              <a:t>In China, the term </a:t>
            </a: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grandpa</a:t>
            </a:r>
            <a:r>
              <a:rPr lang="en-GB" sz="2400" dirty="0">
                <a:solidFill>
                  <a:srgbClr val="000000"/>
                </a:solidFill>
                <a:effectLst/>
                <a:latin typeface="+mn-lt"/>
                <a:ea typeface="Times New Roman" panose="02020603050405020304" pitchFamily="18" charset="0"/>
                <a:cs typeface="Times New Roman" panose="02020603050405020304" pitchFamily="18" charset="0"/>
              </a:rPr>
              <a:t> implies respect, whereas </a:t>
            </a: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old man </a:t>
            </a:r>
            <a:r>
              <a:rPr lang="en-GB" sz="2400" dirty="0">
                <a:solidFill>
                  <a:srgbClr val="000000"/>
                </a:solidFill>
                <a:effectLst/>
                <a:latin typeface="+mn-lt"/>
                <a:ea typeface="Times New Roman" panose="02020603050405020304" pitchFamily="18" charset="0"/>
                <a:cs typeface="Times New Roman" panose="02020603050405020304" pitchFamily="18" charset="0"/>
              </a:rPr>
              <a:t>is regarded as derogatory. </a:t>
            </a:r>
          </a:p>
          <a:p>
            <a:pPr>
              <a:buNone/>
            </a:pPr>
            <a:endParaRPr lang="en-GB" sz="2400" dirty="0">
              <a:solidFill>
                <a:srgbClr val="000000"/>
              </a:solidFill>
              <a:latin typeface="+mn-lt"/>
              <a:ea typeface="Times New Roman" panose="02020603050405020304" pitchFamily="18" charset="0"/>
              <a:cs typeface="Times New Roman" panose="02020603050405020304" pitchFamily="18" charset="0"/>
            </a:endParaRPr>
          </a:p>
          <a:p>
            <a:pPr>
              <a:buNone/>
            </a:pPr>
            <a:endParaRPr lang="en-GB" sz="2400" i="1" dirty="0">
              <a:solidFill>
                <a:schemeClr val="accent2">
                  <a:lumMod val="50000"/>
                </a:schemeClr>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57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53113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‘Old’ words</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cs typeface="Times New Roman" panose="02020603050405020304" pitchFamily="18" charset="0"/>
              </a:rPr>
              <a:t>Names some older people give themselves:-</a:t>
            </a:r>
          </a:p>
          <a:p>
            <a:pPr>
              <a:buNone/>
            </a:pPr>
            <a:endParaRPr lang="en-GB" sz="2400" dirty="0">
              <a:solidFill>
                <a:srgbClr val="000000"/>
              </a:solidFill>
              <a:latin typeface="+mn-lt"/>
              <a:ea typeface="Times New Roman" panose="02020603050405020304" pitchFamily="18" charset="0"/>
              <a:cs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cs typeface="Times New Roman" panose="02020603050405020304" pitchFamily="18" charset="0"/>
              </a:rPr>
              <a:t>Time Lords			The Old Bats </a:t>
            </a:r>
          </a:p>
          <a:p>
            <a:pPr>
              <a:buNone/>
            </a:pPr>
            <a:endParaRPr lang="en-GB" sz="2400" dirty="0">
              <a:solidFill>
                <a:srgbClr val="000000"/>
              </a:solidFill>
              <a:latin typeface="+mn-lt"/>
              <a:ea typeface="Times New Roman" panose="02020603050405020304" pitchFamily="18" charset="0"/>
              <a:cs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cs typeface="Times New Roman" panose="02020603050405020304" pitchFamily="18" charset="0"/>
              </a:rPr>
              <a:t>Crock Monsieur and Crock Madame</a:t>
            </a:r>
            <a:r>
              <a:rPr lang="en-GB" sz="2400" dirty="0">
                <a:effectLst/>
                <a:latin typeface="+mn-lt"/>
              </a:rPr>
              <a:t> </a:t>
            </a:r>
            <a:r>
              <a:rPr lang="en-GB" sz="2400" dirty="0">
                <a:solidFill>
                  <a:srgbClr val="000000"/>
                </a:solidFill>
                <a:effectLst/>
                <a:latin typeface="+mn-lt"/>
                <a:ea typeface="Times New Roman" panose="02020603050405020304" pitchFamily="18" charset="0"/>
                <a:cs typeface="Times New Roman" panose="02020603050405020304" pitchFamily="18" charset="0"/>
              </a:rPr>
              <a:t> </a:t>
            </a:r>
          </a:p>
          <a:p>
            <a:pPr>
              <a:buNone/>
            </a:pPr>
            <a:endParaRPr lang="en-GB" sz="2400" dirty="0">
              <a:solidFill>
                <a:srgbClr val="000000"/>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York u3a </a:t>
            </a:r>
            <a:r>
              <a:rPr lang="en-GB" sz="2400" i="1" dirty="0">
                <a:solidFill>
                  <a:srgbClr val="141823"/>
                </a:solidFill>
                <a:latin typeface="+mn-lt"/>
                <a:ea typeface="Times New Roman" panose="02020603050405020304" pitchFamily="18" charset="0"/>
                <a:cs typeface="Times New Roman" panose="02020603050405020304" pitchFamily="18" charset="0"/>
              </a:rPr>
              <a:t>Over the Hill</a:t>
            </a:r>
            <a:r>
              <a:rPr lang="en-GB" sz="2400" dirty="0">
                <a:solidFill>
                  <a:srgbClr val="141823"/>
                </a:solidFill>
                <a:latin typeface="+mn-lt"/>
                <a:ea typeface="Times New Roman" panose="02020603050405020304" pitchFamily="18" charset="0"/>
                <a:cs typeface="Times New Roman" panose="02020603050405020304" pitchFamily="18" charset="0"/>
              </a:rPr>
              <a:t> walking group</a:t>
            </a: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cs typeface="Times New Roman" panose="02020603050405020304" pitchFamily="18" charset="0"/>
              </a:rPr>
              <a:t>Michael Rosen likes to refer to himself as an </a:t>
            </a:r>
            <a:r>
              <a:rPr lang="en-GB" sz="2400">
                <a:solidFill>
                  <a:srgbClr val="000000"/>
                </a:solidFill>
                <a:effectLst/>
                <a:latin typeface="+mn-lt"/>
                <a:ea typeface="Times New Roman" panose="02020603050405020304" pitchFamily="18" charset="0"/>
                <a:cs typeface="Times New Roman" panose="02020603050405020304" pitchFamily="18" charset="0"/>
              </a:rPr>
              <a:t>old geezer</a:t>
            </a:r>
            <a:endParaRPr lang="en-GB" sz="2400" dirty="0">
              <a:solidFill>
                <a:srgbClr val="000000"/>
              </a:solidFill>
              <a:effectLst/>
              <a:latin typeface="+mn-lt"/>
              <a:ea typeface="Times New Roman" panose="02020603050405020304" pitchFamily="18" charset="0"/>
              <a:cs typeface="Times New Roman" panose="02020603050405020304" pitchFamily="18" charset="0"/>
            </a:endParaRPr>
          </a:p>
          <a:p>
            <a:pPr>
              <a:buNone/>
            </a:pPr>
            <a:endParaRPr lang="en-GB" sz="2400" dirty="0">
              <a:solidFill>
                <a:srgbClr val="000000"/>
              </a:solidFill>
              <a:latin typeface="+mn-lt"/>
              <a:ea typeface="Times New Roman" panose="02020603050405020304" pitchFamily="18" charset="0"/>
              <a:cs typeface="Times New Roman" panose="02020603050405020304" pitchFamily="18" charset="0"/>
            </a:endParaRPr>
          </a:p>
          <a:p>
            <a:pPr>
              <a:buNone/>
            </a:pPr>
            <a:r>
              <a:rPr lang="en-GB" sz="2400" i="1" dirty="0">
                <a:solidFill>
                  <a:srgbClr val="000000"/>
                </a:solidFill>
                <a:latin typeface="+mn-lt"/>
                <a:ea typeface="Times New Roman" panose="02020603050405020304" pitchFamily="18" charset="0"/>
                <a:cs typeface="Times New Roman" panose="02020603050405020304" pitchFamily="18" charset="0"/>
              </a:rPr>
              <a:t>Is there a collective noun for older people?  A crock...?</a:t>
            </a:r>
          </a:p>
        </p:txBody>
      </p:sp>
    </p:spTree>
    <p:extLst>
      <p:ext uri="{BB962C8B-B14F-4D97-AF65-F5344CB8AC3E}">
        <p14:creationId xmlns:p14="http://schemas.microsoft.com/office/powerpoint/2010/main" val="1133288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71823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‘Old’ words</a:t>
            </a: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r>
              <a:rPr lang="en-GB" sz="2400" i="1" dirty="0">
                <a:solidFill>
                  <a:schemeClr val="accent2">
                    <a:lumMod val="50000"/>
                  </a:schemeClr>
                </a:solidFill>
                <a:latin typeface="+mn-lt"/>
                <a:ea typeface="Times New Roman" panose="02020603050405020304" pitchFamily="18" charset="0"/>
                <a:cs typeface="Times New Roman" panose="02020603050405020304" pitchFamily="18" charset="0"/>
              </a:rPr>
              <a:t>The Guardian	12 August 2025</a:t>
            </a:r>
            <a:endParaRPr lang="en-GB" sz="2400" i="1" dirty="0">
              <a:solidFill>
                <a:srgbClr val="141823"/>
              </a:solidFill>
              <a:latin typeface="+mn-lt"/>
              <a:ea typeface="Times New Roman" panose="02020603050405020304" pitchFamily="18" charset="0"/>
              <a:cs typeface="Times New Roman" panose="02020603050405020304" pitchFamily="18" charset="0"/>
            </a:endParaRPr>
          </a:p>
        </p:txBody>
      </p:sp>
      <p:pic>
        <p:nvPicPr>
          <p:cNvPr id="1025" name="Picture 1" descr="page1image55810976">
            <a:extLst>
              <a:ext uri="{FF2B5EF4-FFF2-40B4-BE49-F238E27FC236}">
                <a16:creationId xmlns:a16="http://schemas.microsoft.com/office/drawing/2014/main" id="{8CFD43DE-1129-609F-95B5-F92F2DC87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40768"/>
            <a:ext cx="6616700"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16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66148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‘Old’ words</a:t>
            </a:r>
          </a:p>
          <a:p>
            <a:pPr>
              <a:lnSpc>
                <a:spcPct val="107000"/>
              </a:lnSpc>
              <a:spcAft>
                <a:spcPts val="800"/>
              </a:spcAft>
              <a:buNone/>
            </a:pPr>
            <a:r>
              <a:rPr lang="en-GB" sz="2000" dirty="0">
                <a:solidFill>
                  <a:srgbClr val="000000"/>
                </a:solidFill>
                <a:effectLst/>
                <a:latin typeface="+mn-lt"/>
                <a:ea typeface="Times New Roman" panose="02020603050405020304" pitchFamily="18" charset="0"/>
                <a:cs typeface="Times New Roman" panose="02020603050405020304" pitchFamily="18" charset="0"/>
              </a:rPr>
              <a:t>Some terms used about women don't seem to have an equivalent for men:-</a:t>
            </a:r>
            <a:r>
              <a:rPr lang="en-GB" sz="2000" dirty="0">
                <a:effectLst/>
                <a:latin typeface="+mn-lt"/>
              </a:rPr>
              <a:t> </a:t>
            </a:r>
          </a:p>
          <a:p>
            <a:pPr>
              <a:lnSpc>
                <a:spcPct val="107000"/>
              </a:lnSpc>
              <a:spcAft>
                <a:spcPts val="800"/>
              </a:spcAft>
              <a:buNone/>
            </a:pPr>
            <a:r>
              <a:rPr lang="en-GB" sz="2000" dirty="0">
                <a:effectLst/>
                <a:latin typeface="+mn-lt"/>
              </a:rPr>
              <a:t>Fiercely independent 		Feisty  </a:t>
            </a:r>
            <a:r>
              <a:rPr lang="en-GB" sz="2000" dirty="0">
                <a:latin typeface="+mn-lt"/>
              </a:rPr>
              <a:t>		</a:t>
            </a:r>
            <a:r>
              <a:rPr lang="en-GB" sz="2000" dirty="0">
                <a:effectLst/>
                <a:latin typeface="+mn-lt"/>
              </a:rPr>
              <a:t>Formidable</a:t>
            </a:r>
            <a:endParaRPr lang="en-GB" sz="20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endPar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endParaRPr>
          </a:p>
          <a:p>
            <a:pPr>
              <a:lnSpc>
                <a:spcPct val="107000"/>
              </a:lnSpc>
              <a:spcAft>
                <a:spcPts val="800"/>
              </a:spcAft>
              <a:buNone/>
            </a:pPr>
            <a:r>
              <a:rPr lang="en-GB" sz="2400" i="1" dirty="0">
                <a:solidFill>
                  <a:schemeClr val="accent2">
                    <a:lumMod val="50000"/>
                  </a:schemeClr>
                </a:solidFill>
                <a:latin typeface="+mn-lt"/>
                <a:ea typeface="Times New Roman" panose="02020603050405020304" pitchFamily="18" charset="0"/>
                <a:cs typeface="Times New Roman" panose="02020603050405020304" pitchFamily="18" charset="0"/>
              </a:rPr>
              <a:t>The Guardian	12 August 2025</a:t>
            </a:r>
          </a:p>
        </p:txBody>
      </p:sp>
      <p:pic>
        <p:nvPicPr>
          <p:cNvPr id="2049" name="Picture 1" descr="page1image55726768">
            <a:extLst>
              <a:ext uri="{FF2B5EF4-FFF2-40B4-BE49-F238E27FC236}">
                <a16:creationId xmlns:a16="http://schemas.microsoft.com/office/drawing/2014/main" id="{E939843F-AF1E-7395-0D4C-65F3CD956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564904"/>
            <a:ext cx="6336704"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94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16449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buNone/>
            </a:pPr>
            <a:r>
              <a:rPr lang="en-GB" sz="2800" b="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AI tools used by English councils downplay women’s health issues, study finds</a:t>
            </a:r>
            <a:endParaRPr lang="en-GB" sz="28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fontAlgn="base">
              <a:buNone/>
            </a:pPr>
            <a:endParaRPr lang="en-GB" sz="1800" dirty="0">
              <a:solidFill>
                <a:srgbClr val="121212"/>
              </a:solidFill>
              <a:effectLst/>
              <a:latin typeface="Georgia" panose="02040502050405020303" pitchFamily="18" charset="0"/>
              <a:ea typeface="Times New Roman" panose="02020603050405020304" pitchFamily="18" charset="0"/>
              <a:cs typeface="Times New Roman" panose="02020603050405020304" pitchFamily="18" charset="0"/>
            </a:endParaRPr>
          </a:p>
          <a:p>
            <a:pPr fontAlgn="base">
              <a:buNone/>
            </a:pPr>
            <a:r>
              <a:rPr lang="en-GB" sz="1800" dirty="0">
                <a:solidFill>
                  <a:srgbClr val="121212"/>
                </a:solidFill>
                <a:effectLst/>
                <a:latin typeface="Georgia" panose="02040502050405020303" pitchFamily="18" charset="0"/>
                <a:ea typeface="Times New Roman" panose="02020603050405020304" pitchFamily="18" charset="0"/>
                <a:cs typeface="Times New Roman" panose="02020603050405020304" pitchFamily="18" charset="0"/>
              </a:rPr>
              <a:t>The study found that when using Google’s AI tool “Gemma” to generate and summarise the same case notes, language such as “</a:t>
            </a:r>
            <a:r>
              <a:rPr lang="en-GB" sz="1800" dirty="0">
                <a:solidFill>
                  <a:schemeClr val="accent2">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disabled</a:t>
            </a:r>
            <a:r>
              <a:rPr lang="en-GB" sz="1800" dirty="0">
                <a:solidFill>
                  <a:srgbClr val="121212"/>
                </a:solidFill>
                <a:effectLst/>
                <a:latin typeface="Georgia" panose="02040502050405020303" pitchFamily="18" charset="0"/>
                <a:ea typeface="Times New Roman" panose="02020603050405020304" pitchFamily="18" charset="0"/>
                <a:cs typeface="Times New Roman" panose="02020603050405020304" pitchFamily="18" charset="0"/>
              </a:rPr>
              <a:t>”, “</a:t>
            </a:r>
            <a:r>
              <a:rPr lang="en-GB" sz="1800" dirty="0">
                <a:solidFill>
                  <a:schemeClr val="accent2">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unable</a:t>
            </a:r>
            <a:r>
              <a:rPr lang="en-GB" sz="1800" dirty="0">
                <a:solidFill>
                  <a:srgbClr val="121212"/>
                </a:solidFill>
                <a:effectLst/>
                <a:latin typeface="Georgia" panose="02040502050405020303" pitchFamily="18" charset="0"/>
                <a:ea typeface="Times New Roman" panose="02020603050405020304" pitchFamily="18" charset="0"/>
                <a:cs typeface="Times New Roman" panose="02020603050405020304" pitchFamily="18" charset="0"/>
              </a:rPr>
              <a:t>” and “</a:t>
            </a:r>
            <a:r>
              <a:rPr lang="en-GB" sz="1800" dirty="0">
                <a:solidFill>
                  <a:schemeClr val="accent2">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complex</a:t>
            </a:r>
            <a:r>
              <a:rPr lang="en-GB" sz="1800" dirty="0">
                <a:solidFill>
                  <a:srgbClr val="121212"/>
                </a:solidFill>
                <a:effectLst/>
                <a:latin typeface="Georgia" panose="02040502050405020303" pitchFamily="18" charset="0"/>
                <a:ea typeface="Times New Roman" panose="02020603050405020304" pitchFamily="18" charset="0"/>
                <a:cs typeface="Times New Roman" panose="02020603050405020304" pitchFamily="18" charset="0"/>
              </a:rPr>
              <a:t>” appeared significantly </a:t>
            </a:r>
            <a:r>
              <a:rPr lang="en-GB" sz="1800" dirty="0">
                <a:solidFill>
                  <a:schemeClr val="accent2">
                    <a:lumMod val="50000"/>
                  </a:schemeClr>
                </a:solidFill>
                <a:effectLst/>
                <a:latin typeface="Georgia" panose="02040502050405020303" pitchFamily="18" charset="0"/>
                <a:ea typeface="Times New Roman" panose="02020603050405020304" pitchFamily="18" charset="0"/>
                <a:cs typeface="Times New Roman" panose="02020603050405020304" pitchFamily="18" charset="0"/>
              </a:rPr>
              <a:t>more often in descriptions of men than women</a:t>
            </a:r>
            <a:r>
              <a:rPr lang="en-GB" sz="1800" dirty="0">
                <a:solidFill>
                  <a:srgbClr val="121212"/>
                </a:solidFill>
                <a:effectLst/>
                <a:latin typeface="Georgia" panose="02040502050405020303" pitchFamily="18" charset="0"/>
                <a:ea typeface="Times New Roman" panose="02020603050405020304" pitchFamily="18" charset="0"/>
                <a:cs typeface="Times New Roman" panose="02020603050405020304" pitchFamily="18" charset="0"/>
              </a:rPr>
              <a:t>.</a:t>
            </a:r>
          </a:p>
          <a:p>
            <a:pPr fontAlgn="base">
              <a:buNone/>
            </a:pPr>
            <a:r>
              <a:rPr lang="en-GB" sz="1800" dirty="0">
                <a:effectLst/>
                <a:latin typeface="Georgia" panose="02040502050405020303" pitchFamily="18" charset="0"/>
                <a:ea typeface="Calibri" panose="020F0502020204030204" pitchFamily="34" charset="0"/>
                <a:cs typeface="Times New Roman" panose="02020603050405020304" pitchFamily="18" charset="0"/>
              </a:rPr>
              <a:t>…</a:t>
            </a:r>
          </a:p>
          <a:p>
            <a:pPr fontAlgn="base">
              <a:buNone/>
            </a:pPr>
            <a:r>
              <a:rPr lang="en-GB" sz="1800" dirty="0">
                <a:solidFill>
                  <a:srgbClr val="121212"/>
                </a:solidFill>
                <a:effectLst/>
                <a:latin typeface="Georgia" panose="02040502050405020303" pitchFamily="18" charset="0"/>
                <a:ea typeface="Times New Roman" panose="02020603050405020304" pitchFamily="18" charset="0"/>
              </a:rPr>
              <a:t>In one example, the Gemma model summarised a set of case notes as: “Mr Smith is an 84-year-old man who lives alone and has a complex medical history, no care package and poor mobility.”</a:t>
            </a:r>
            <a:endParaRPr lang="en-GB" sz="1800" dirty="0">
              <a:effectLst/>
              <a:latin typeface="Times New Roman" panose="02020603050405020304" pitchFamily="18" charset="0"/>
              <a:ea typeface="Times New Roman" panose="02020603050405020304" pitchFamily="18" charset="0"/>
            </a:endParaRPr>
          </a:p>
          <a:p>
            <a:pPr algn="l" fontAlgn="base">
              <a:buNone/>
            </a:pPr>
            <a:r>
              <a:rPr lang="en-GB" sz="1800" dirty="0">
                <a:solidFill>
                  <a:srgbClr val="121212"/>
                </a:solidFill>
                <a:effectLst/>
                <a:latin typeface="Georgia" panose="02040502050405020303" pitchFamily="18" charset="0"/>
                <a:ea typeface="Times New Roman" panose="02020603050405020304" pitchFamily="18" charset="0"/>
              </a:rPr>
              <a:t>The same case notes inputted into the same model, with the gender swapped, summarised the case as: “Mrs Smith is an 84-year-old living alone. Despite her limitations, she is independent and able to maintain her personal care.”</a:t>
            </a:r>
          </a:p>
          <a:p>
            <a:pPr fontAlgn="base">
              <a:buNone/>
            </a:pPr>
            <a:endParaRPr lang="en-GB" sz="18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718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954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buNone/>
            </a:pPr>
            <a:r>
              <a:rPr lang="en-GB" sz="2800" b="1" kern="1800" dirty="0">
                <a:solidFill>
                  <a:schemeClr val="accent2">
                    <a:lumMod val="50000"/>
                  </a:schemeClr>
                </a:solidFill>
                <a:effectLst/>
                <a:latin typeface="+mn-lt"/>
                <a:ea typeface="Times New Roman" panose="02020603050405020304" pitchFamily="18" charset="0"/>
                <a:cs typeface="Times New Roman" panose="02020603050405020304" pitchFamily="18" charset="0"/>
              </a:rPr>
              <a:t>AI tools used by English councils downplay women’s health issues, study finds</a:t>
            </a:r>
            <a:endParaRPr lang="en-GB" sz="28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fontAlgn="base">
              <a:buNone/>
            </a:pPr>
            <a:endParaRPr lang="en-GB" sz="1800" dirty="0">
              <a:solidFill>
                <a:srgbClr val="121212"/>
              </a:solidFill>
              <a:effectLst/>
              <a:latin typeface="Georgia" panose="02040502050405020303" pitchFamily="18" charset="0"/>
              <a:ea typeface="Times New Roman" panose="02020603050405020304" pitchFamily="18" charset="0"/>
              <a:cs typeface="Times New Roman" panose="02020603050405020304" pitchFamily="18" charset="0"/>
            </a:endParaRPr>
          </a:p>
          <a:p>
            <a:pPr>
              <a:buNone/>
            </a:pPr>
            <a:r>
              <a:rPr lang="en-GB" sz="1800" dirty="0">
                <a:solidFill>
                  <a:srgbClr val="121212"/>
                </a:solidFill>
                <a:effectLst/>
                <a:latin typeface="Georgia" panose="02040502050405020303" pitchFamily="18" charset="0"/>
                <a:ea typeface="Times New Roman" panose="02020603050405020304" pitchFamily="18" charset="0"/>
                <a:cs typeface="Times New Roman" panose="02020603050405020304" pitchFamily="18" charset="0"/>
              </a:rPr>
              <a:t>In another example, the case summary said Mr Smith was “unable to access </a:t>
            </a:r>
            <a:r>
              <a:rPr lang="en-GB" sz="1800" dirty="0">
                <a:solidFill>
                  <a:srgbClr val="121212"/>
                </a:solidFill>
                <a:effectLst/>
                <a:latin typeface="Georgia" panose="02040502050405020303" pitchFamily="18" charset="0"/>
                <a:ea typeface="Times New Roman" panose="02020603050405020304" pitchFamily="18" charset="0"/>
              </a:rPr>
              <a:t>community”, but Mrs Smith was “able to manage her daily activities”.</a:t>
            </a:r>
          </a:p>
          <a:p>
            <a:pPr algn="l" fontAlgn="base">
              <a:buNone/>
            </a:pPr>
            <a:r>
              <a:rPr lang="en-GB" sz="1800" dirty="0">
                <a:solidFill>
                  <a:srgbClr val="121212"/>
                </a:solidFill>
                <a:latin typeface="Georgia" panose="02040502050405020303" pitchFamily="18" charset="0"/>
                <a:ea typeface="Times New Roman" panose="02020603050405020304" pitchFamily="18" charset="0"/>
              </a:rPr>
              <a:t>…</a:t>
            </a:r>
          </a:p>
          <a:p>
            <a:pPr algn="l" fontAlgn="base">
              <a:buNone/>
            </a:pPr>
            <a:endParaRPr lang="en-GB" sz="1800" dirty="0">
              <a:solidFill>
                <a:srgbClr val="121212"/>
              </a:solidFill>
              <a:latin typeface="Georgia" panose="02040502050405020303" pitchFamily="18" charset="0"/>
              <a:ea typeface="Times New Roman" panose="02020603050405020304" pitchFamily="18" charset="0"/>
            </a:endParaRPr>
          </a:p>
          <a:p>
            <a:pPr>
              <a:buNone/>
            </a:pPr>
            <a:r>
              <a:rPr lang="en-GB" sz="1800" dirty="0">
                <a:solidFill>
                  <a:srgbClr val="121212"/>
                </a:solidFill>
                <a:effectLst/>
                <a:latin typeface="Georgia" panose="02040502050405020303" pitchFamily="18" charset="0"/>
                <a:ea typeface="Times New Roman" panose="02020603050405020304" pitchFamily="18" charset="0"/>
                <a:cs typeface="Times New Roman" panose="02020603050405020304" pitchFamily="18" charset="0"/>
              </a:rPr>
              <a:t>Dr Sam Rickman, the lead author of the report and a researcher in LSE’s Care Policy and Evaluation Centre</a:t>
            </a:r>
            <a:r>
              <a:rPr lang="en-GB" sz="1800">
                <a:solidFill>
                  <a:srgbClr val="121212"/>
                </a:solidFill>
                <a:effectLst/>
                <a:latin typeface="Georgia" panose="02040502050405020303" pitchFamily="18" charset="0"/>
                <a:ea typeface="Times New Roman" panose="02020603050405020304" pitchFamily="18" charset="0"/>
                <a:cs typeface="Times New Roman" panose="02020603050405020304" pitchFamily="18" charset="0"/>
              </a:rPr>
              <a:t>, said:</a:t>
            </a:r>
            <a:r>
              <a:rPr lang="en-GB" sz="180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t>
            </a:r>
          </a:p>
          <a:p>
            <a:pPr>
              <a:buNone/>
            </a:pPr>
            <a:r>
              <a:rPr lang="en-GB" sz="1800"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 because the amount of care you get is determined on the basis of perceived need, this </a:t>
            </a:r>
            <a:r>
              <a:rPr lang="en-GB" sz="1800" dirty="0">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could result in women receiving less care if biased models are used</a:t>
            </a:r>
            <a:r>
              <a:rPr lang="en-GB" sz="1800"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rPr>
              <a:t> in practice. </a:t>
            </a:r>
          </a:p>
          <a:p>
            <a:pPr>
              <a:buNone/>
            </a:pPr>
            <a:r>
              <a:rPr lang="en-GB" sz="1800" dirty="0">
                <a:solidFill>
                  <a:srgbClr val="121212"/>
                </a:solidFill>
                <a:latin typeface="Georgia" panose="02040502050405020303" pitchFamily="18" charset="0"/>
                <a:ea typeface="Calibri" panose="020F0502020204030204" pitchFamily="34" charset="0"/>
                <a:cs typeface="Times New Roman" panose="02020603050405020304" pitchFamily="18" charset="0"/>
              </a:rPr>
              <a:t>…</a:t>
            </a:r>
          </a:p>
          <a:p>
            <a:endParaRPr lang="en-GB" sz="1800" dirty="0">
              <a:solidFill>
                <a:srgbClr val="121212"/>
              </a:solidFill>
              <a:effectLst/>
              <a:latin typeface="Georgia" panose="02040502050405020303" pitchFamily="18" charset="0"/>
              <a:ea typeface="Calibri" panose="020F0502020204030204" pitchFamily="34" charset="0"/>
              <a:cs typeface="Times New Roman" panose="02020603050405020304" pitchFamily="18" charset="0"/>
            </a:endParaRPr>
          </a:p>
          <a:p>
            <a:pPr>
              <a:buNone/>
            </a:pPr>
            <a:endParaRPr lang="en-GB" sz="1800" i="1" dirty="0">
              <a:solidFill>
                <a:schemeClr val="accent2">
                  <a:lumMod val="50000"/>
                </a:schemeClr>
              </a:solidFill>
              <a:latin typeface="+mn-lt"/>
              <a:ea typeface="Calibri" panose="020F0502020204030204" pitchFamily="34" charset="0"/>
              <a:cs typeface="Times New Roman" panose="02020603050405020304" pitchFamily="18" charset="0"/>
            </a:endParaRPr>
          </a:p>
          <a:p>
            <a:pPr>
              <a:buNone/>
            </a:pPr>
            <a:r>
              <a:rPr lang="en-GB" sz="1800" i="1"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t>
            </a:r>
            <a:r>
              <a:rPr lang="en-GB" sz="1800" i="1" dirty="0" err="1">
                <a:solidFill>
                  <a:schemeClr val="accent2">
                    <a:lumMod val="50000"/>
                  </a:schemeClr>
                </a:solidFill>
                <a:effectLst/>
                <a:latin typeface="+mn-lt"/>
                <a:ea typeface="Times New Roman" panose="02020603050405020304" pitchFamily="18" charset="0"/>
                <a:cs typeface="Times New Roman" panose="02020603050405020304" pitchFamily="18" charset="0"/>
              </a:rPr>
              <a:t>www.theguardian.com</a:t>
            </a:r>
            <a:r>
              <a:rPr lang="en-GB" sz="1800" i="1" dirty="0">
                <a:solidFill>
                  <a:schemeClr val="accent2">
                    <a:lumMod val="50000"/>
                  </a:schemeClr>
                </a:solidFill>
                <a:effectLst/>
                <a:latin typeface="+mn-lt"/>
                <a:ea typeface="Times New Roman" panose="02020603050405020304" pitchFamily="18" charset="0"/>
                <a:cs typeface="Times New Roman" panose="02020603050405020304" pitchFamily="18" charset="0"/>
              </a:rPr>
              <a:t>/technology/2025/</a:t>
            </a:r>
            <a:r>
              <a:rPr lang="en-GB" sz="1800" i="1" dirty="0" err="1">
                <a:solidFill>
                  <a:schemeClr val="accent2">
                    <a:lumMod val="50000"/>
                  </a:schemeClr>
                </a:solidFill>
                <a:effectLst/>
                <a:latin typeface="+mn-lt"/>
                <a:ea typeface="Times New Roman" panose="02020603050405020304" pitchFamily="18" charset="0"/>
                <a:cs typeface="Times New Roman" panose="02020603050405020304" pitchFamily="18" charset="0"/>
              </a:rPr>
              <a:t>aug</a:t>
            </a:r>
            <a:r>
              <a:rPr lang="en-GB" sz="1800" i="1" dirty="0">
                <a:solidFill>
                  <a:schemeClr val="accent2">
                    <a:lumMod val="50000"/>
                  </a:schemeClr>
                </a:solidFill>
                <a:effectLst/>
                <a:latin typeface="+mn-lt"/>
                <a:ea typeface="Times New Roman" panose="02020603050405020304" pitchFamily="18" charset="0"/>
                <a:cs typeface="Times New Roman" panose="02020603050405020304" pitchFamily="18" charset="0"/>
              </a:rPr>
              <a:t>/11/ai-tools-used-by-english-councils-downplay-womens-health-issues-study-finds</a:t>
            </a:r>
            <a:r>
              <a:rPr lang="en-GB" sz="1100" i="1" dirty="0">
                <a:solidFill>
                  <a:schemeClr val="accent2">
                    <a:lumMod val="50000"/>
                  </a:schemeClr>
                </a:solidFill>
                <a:effectLst/>
                <a:latin typeface="+mn-lt"/>
              </a:rPr>
              <a:t> </a:t>
            </a:r>
            <a:endParaRPr lang="en-GB" sz="1800" i="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lgn="l" fontAlgn="base"/>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506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7432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‘Young’ words</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Child			Young person</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a:t>
            </a:r>
            <a:r>
              <a:rPr lang="en-GB" sz="2400" dirty="0" err="1">
                <a:solidFill>
                  <a:srgbClr val="141823"/>
                </a:solidFill>
                <a:latin typeface="+mn-lt"/>
                <a:ea typeface="Times New Roman" panose="02020603050405020304" pitchFamily="18" charset="0"/>
                <a:cs typeface="Times New Roman" panose="02020603050405020304" pitchFamily="18" charset="0"/>
              </a:rPr>
              <a:t>Yoof</a:t>
            </a:r>
            <a:r>
              <a:rPr lang="en-GB" sz="2400" dirty="0">
                <a:solidFill>
                  <a:srgbClr val="141823"/>
                </a:solidFill>
                <a:latin typeface="+mn-lt"/>
                <a:ea typeface="Times New Roman" panose="02020603050405020304" pitchFamily="18" charset="0"/>
                <a:cs typeface="Times New Roman" panose="02020603050405020304" pitchFamily="18" charset="0"/>
              </a:rPr>
              <a:t>					Kid	Kiddie</a:t>
            </a: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Teenager		 Barely out of short trousers</a:t>
            </a: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Young whipper-snapper		</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Juvenile					Pubescent</a:t>
            </a: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Adolescent		Teeny bopper</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Millennial</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Immature</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Wet behind the ears			Youngster</a:t>
            </a:r>
          </a:p>
        </p:txBody>
      </p:sp>
    </p:spTree>
    <p:extLst>
      <p:ext uri="{BB962C8B-B14F-4D97-AF65-F5344CB8AC3E}">
        <p14:creationId xmlns:p14="http://schemas.microsoft.com/office/powerpoint/2010/main" val="2689266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7067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Naming g</a:t>
            </a: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enerations</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Generation Y						</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Generation Beta	</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a:t>
            </a:r>
            <a:r>
              <a:rPr lang="en-GB" sz="2400" dirty="0" err="1">
                <a:solidFill>
                  <a:srgbClr val="141823"/>
                </a:solidFill>
                <a:latin typeface="+mn-lt"/>
                <a:ea typeface="Times New Roman" panose="02020603050405020304" pitchFamily="18" charset="0"/>
                <a:cs typeface="Times New Roman" panose="02020603050405020304" pitchFamily="18" charset="0"/>
              </a:rPr>
              <a:t>iGen</a:t>
            </a: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Millennials				</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GI Generation		</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Baby Boomers	</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Generation Alpha	</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The Greatest Generation</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The Silent Generation	</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Generation Z</a:t>
            </a:r>
          </a:p>
          <a:p>
            <a:pPr>
              <a:buNone/>
            </a:pPr>
            <a:r>
              <a:rPr lang="en-GB" sz="2400">
                <a:solidFill>
                  <a:srgbClr val="141823"/>
                </a:solidFill>
                <a:latin typeface="+mn-lt"/>
                <a:ea typeface="Times New Roman" panose="02020603050405020304" pitchFamily="18" charset="0"/>
                <a:cs typeface="Times New Roman" panose="02020603050405020304" pitchFamily="18" charset="0"/>
              </a:rPr>
              <a:t>		Generation </a:t>
            </a:r>
            <a:r>
              <a:rPr lang="en-GB" sz="2400" dirty="0">
                <a:solidFill>
                  <a:srgbClr val="141823"/>
                </a:solidFill>
                <a:latin typeface="+mn-lt"/>
                <a:ea typeface="Times New Roman" panose="02020603050405020304" pitchFamily="18" charset="0"/>
                <a:cs typeface="Times New Roman" panose="02020603050405020304" pitchFamily="18" charset="0"/>
              </a:rPr>
              <a:t>X	 	</a:t>
            </a:r>
            <a:br>
              <a:rPr lang="en-GB" sz="2000" dirty="0">
                <a:solidFill>
                  <a:srgbClr val="141823"/>
                </a:solidFill>
                <a:effectLst/>
                <a:latin typeface="+mn-lt"/>
                <a:ea typeface="Times New Roman" panose="02020603050405020304" pitchFamily="18" charset="0"/>
                <a:cs typeface="Times New Roman" panose="02020603050405020304" pitchFamily="18" charset="0"/>
              </a:rPr>
            </a:br>
            <a:endParaRPr lang="en-GB"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941681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14583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Naming g</a:t>
            </a: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enerations</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The Greatest Generation 			</a:t>
            </a:r>
            <a:br>
              <a:rPr lang="en-GB" sz="2400" dirty="0">
                <a:solidFill>
                  <a:srgbClr val="141823"/>
                </a:solidFill>
                <a:effectLst/>
                <a:latin typeface="+mn-lt"/>
                <a:ea typeface="Times New Roman" panose="02020603050405020304" pitchFamily="18" charset="0"/>
                <a:cs typeface="Times New Roman" panose="02020603050405020304" pitchFamily="18" charset="0"/>
              </a:rPr>
            </a:br>
            <a:r>
              <a:rPr lang="en-GB" sz="2400" dirty="0">
                <a:solidFill>
                  <a:srgbClr val="141823"/>
                </a:solidFill>
                <a:effectLst/>
                <a:latin typeface="+mn-lt"/>
                <a:ea typeface="Times New Roman" panose="02020603050405020304" pitchFamily="18" charset="0"/>
                <a:cs typeface="Times New Roman" panose="02020603050405020304" pitchFamily="18" charset="0"/>
              </a:rPr>
              <a:t>     or GI Generation			</a:t>
            </a:r>
            <a:r>
              <a:rPr lang="en-GB" sz="2400" dirty="0">
                <a:solidFill>
                  <a:srgbClr val="141823"/>
                </a:solidFill>
                <a:latin typeface="+mn-lt"/>
                <a:ea typeface="Times New Roman" panose="02020603050405020304" pitchFamily="18" charset="0"/>
                <a:cs typeface="Times New Roman" panose="02020603050405020304" pitchFamily="18" charset="0"/>
              </a:rPr>
              <a:t>Born 1901-1927</a:t>
            </a:r>
            <a:endParaRPr lang="en-GB" sz="2400" dirty="0">
              <a:solidFill>
                <a:srgbClr val="141823"/>
              </a:solidFill>
              <a:effectLst/>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The Silent Generation		Born 1928-1945</a:t>
            </a:r>
          </a:p>
          <a:p>
            <a:pPr>
              <a:buNone/>
            </a:pPr>
            <a:r>
              <a:rPr lang="en-GB" sz="2400" dirty="0">
                <a:solidFill>
                  <a:srgbClr val="141823"/>
                </a:solidFill>
                <a:effectLst/>
                <a:latin typeface="+mn-lt"/>
                <a:ea typeface="Times New Roman" panose="02020603050405020304" pitchFamily="18" charset="0"/>
                <a:cs typeface="Times New Roman" panose="02020603050405020304" pitchFamily="18" charset="0"/>
              </a:rPr>
              <a:t>Baby Boom Generation		Born 1946-1964</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Generation X				Born 1965-1980</a:t>
            </a:r>
          </a:p>
          <a:p>
            <a:pPr>
              <a:buNone/>
            </a:pPr>
            <a:r>
              <a:rPr lang="en-GB" sz="2400" dirty="0">
                <a:solidFill>
                  <a:srgbClr val="141823"/>
                </a:solidFill>
                <a:effectLst/>
                <a:latin typeface="+mn-lt"/>
                <a:ea typeface="Times New Roman" panose="02020603050405020304" pitchFamily="18" charset="0"/>
                <a:cs typeface="Times New Roman" panose="02020603050405020304" pitchFamily="18" charset="0"/>
              </a:rPr>
              <a:t>Millennial Generation</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o</a:t>
            </a:r>
            <a:r>
              <a:rPr lang="en-GB" sz="2400" dirty="0">
                <a:solidFill>
                  <a:srgbClr val="141823"/>
                </a:solidFill>
                <a:effectLst/>
                <a:latin typeface="+mn-lt"/>
                <a:ea typeface="Times New Roman" panose="02020603050405020304" pitchFamily="18" charset="0"/>
                <a:cs typeface="Times New Roman" panose="02020603050405020304" pitchFamily="18" charset="0"/>
              </a:rPr>
              <a:t>r Generation Y			Born 1981-1996</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Generation Z or </a:t>
            </a:r>
            <a:r>
              <a:rPr lang="en-GB" sz="2400" dirty="0" err="1">
                <a:solidFill>
                  <a:srgbClr val="141823"/>
                </a:solidFill>
                <a:latin typeface="+mn-lt"/>
                <a:ea typeface="Times New Roman" panose="02020603050405020304" pitchFamily="18" charset="0"/>
                <a:cs typeface="Times New Roman" panose="02020603050405020304" pitchFamily="18" charset="0"/>
              </a:rPr>
              <a:t>iGen</a:t>
            </a:r>
            <a:r>
              <a:rPr lang="en-GB" sz="2400" dirty="0">
                <a:solidFill>
                  <a:srgbClr val="141823"/>
                </a:solidFill>
                <a:latin typeface="+mn-lt"/>
                <a:ea typeface="Times New Roman" panose="02020603050405020304" pitchFamily="18" charset="0"/>
                <a:cs typeface="Times New Roman" panose="02020603050405020304" pitchFamily="18" charset="0"/>
              </a:rPr>
              <a:t>		Born 1997-2010</a:t>
            </a:r>
          </a:p>
          <a:p>
            <a:pPr>
              <a:buNone/>
            </a:pPr>
            <a:r>
              <a:rPr lang="en-GB" sz="2400" dirty="0">
                <a:solidFill>
                  <a:srgbClr val="141823"/>
                </a:solidFill>
                <a:effectLst/>
                <a:latin typeface="+mn-lt"/>
                <a:ea typeface="Times New Roman" panose="02020603050405020304" pitchFamily="18" charset="0"/>
                <a:cs typeface="Times New Roman" panose="02020603050405020304" pitchFamily="18" charset="0"/>
              </a:rPr>
              <a:t>Generation Alpha			Born 20</a:t>
            </a:r>
            <a:r>
              <a:rPr lang="en-GB" sz="2400" dirty="0">
                <a:solidFill>
                  <a:srgbClr val="141823"/>
                </a:solidFill>
                <a:latin typeface="+mn-lt"/>
                <a:ea typeface="Times New Roman" panose="02020603050405020304" pitchFamily="18" charset="0"/>
                <a:cs typeface="Times New Roman" panose="02020603050405020304" pitchFamily="18" charset="0"/>
              </a:rPr>
              <a:t>10-2024</a:t>
            </a:r>
          </a:p>
          <a:p>
            <a:pPr>
              <a:buNone/>
            </a:pPr>
            <a:r>
              <a:rPr lang="en-GB" sz="2400" dirty="0">
                <a:solidFill>
                  <a:srgbClr val="141823"/>
                </a:solidFill>
                <a:effectLst/>
                <a:latin typeface="+mn-lt"/>
                <a:ea typeface="Times New Roman" panose="02020603050405020304" pitchFamily="18" charset="0"/>
                <a:cs typeface="Times New Roman" panose="02020603050405020304" pitchFamily="18" charset="0"/>
              </a:rPr>
              <a:t>Generation Beta			Born 2025-2039</a:t>
            </a:r>
            <a:endParaRPr lang="en-GB"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30079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34366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Michael Rosen and Dr Lucy Pollock</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800" dirty="0">
                <a:solidFill>
                  <a:srgbClr val="141823"/>
                </a:solidFill>
                <a:latin typeface="+mn-lt"/>
                <a:ea typeface="Times New Roman" panose="02020603050405020304" pitchFamily="18" charset="0"/>
                <a:cs typeface="Times New Roman" panose="02020603050405020304" pitchFamily="18" charset="0"/>
              </a:rPr>
              <a:t>The words we use about getting older and why they matter</a:t>
            </a: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a:t>
            </a:r>
            <a:br>
              <a:rPr lang="en-GB" sz="2400" dirty="0">
                <a:solidFill>
                  <a:srgbClr val="141823"/>
                </a:solidFill>
                <a:effectLst/>
                <a:latin typeface="+mn-lt"/>
                <a:ea typeface="Times New Roman" panose="02020603050405020304" pitchFamily="18" charset="0"/>
                <a:cs typeface="Times New Roman" panose="02020603050405020304" pitchFamily="18" charset="0"/>
              </a:rPr>
            </a:br>
            <a:r>
              <a:rPr lang="en-GB" sz="2000" i="1"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t>
            </a:r>
            <a:r>
              <a:rPr lang="en-GB" sz="2000" i="1" dirty="0" err="1">
                <a:solidFill>
                  <a:schemeClr val="accent2">
                    <a:lumMod val="50000"/>
                  </a:schemeClr>
                </a:solidFill>
                <a:effectLst/>
                <a:latin typeface="+mn-lt"/>
                <a:ea typeface="Times New Roman" panose="02020603050405020304" pitchFamily="18" charset="0"/>
                <a:cs typeface="Times New Roman" panose="02020603050405020304" pitchFamily="18" charset="0"/>
              </a:rPr>
              <a:t>www.bbc.co.uk</a:t>
            </a:r>
            <a:r>
              <a:rPr lang="en-GB" sz="2000" i="1" dirty="0">
                <a:solidFill>
                  <a:schemeClr val="accent2">
                    <a:lumMod val="50000"/>
                  </a:schemeClr>
                </a:solidFill>
                <a:effectLst/>
                <a:latin typeface="+mn-lt"/>
                <a:ea typeface="Times New Roman" panose="02020603050405020304" pitchFamily="18" charset="0"/>
                <a:cs typeface="Times New Roman" panose="02020603050405020304" pitchFamily="18" charset="0"/>
              </a:rPr>
              <a:t>/programmes/m0022cm5</a:t>
            </a:r>
            <a:r>
              <a:rPr lang="en-GB" sz="2000" i="1" dirty="0">
                <a:solidFill>
                  <a:schemeClr val="accent2">
                    <a:lumMod val="50000"/>
                  </a:schemeClr>
                </a:solidFill>
                <a:effectLst/>
                <a:latin typeface="+mn-lt"/>
              </a:rPr>
              <a:t> 	1 September 2024</a:t>
            </a:r>
            <a:endParaRPr lang="en-GB" sz="2000" i="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0A59E91-C26D-C4FE-B7A3-B7BC1AD7A909}"/>
              </a:ext>
            </a:extLst>
          </p:cNvPr>
          <p:cNvPicPr>
            <a:picLocks noChangeAspect="1"/>
          </p:cNvPicPr>
          <p:nvPr/>
        </p:nvPicPr>
        <p:blipFill>
          <a:blip r:embed="rId3"/>
          <a:stretch>
            <a:fillRect/>
          </a:stretch>
        </p:blipFill>
        <p:spPr>
          <a:xfrm>
            <a:off x="2987824" y="1844824"/>
            <a:ext cx="4392488" cy="4392488"/>
          </a:xfrm>
          <a:prstGeom prst="rect">
            <a:avLst/>
          </a:prstGeom>
        </p:spPr>
      </p:pic>
    </p:spTree>
    <p:extLst>
      <p:ext uri="{BB962C8B-B14F-4D97-AF65-F5344CB8AC3E}">
        <p14:creationId xmlns:p14="http://schemas.microsoft.com/office/powerpoint/2010/main" val="2816689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123091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latin typeface="+mn-lt"/>
                <a:ea typeface="Calibri" panose="020F0502020204030204" pitchFamily="34" charset="0"/>
                <a:cs typeface="Times New Roman" panose="02020603050405020304" pitchFamily="18" charset="0"/>
              </a:rPr>
              <a:t>Naming g</a:t>
            </a: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enerations</a:t>
            </a:r>
          </a:p>
          <a:p>
            <a:pPr>
              <a:buNone/>
            </a:pPr>
            <a:endParaRPr lang="en-GB" sz="2400" dirty="0">
              <a:effectLst/>
              <a:latin typeface="+mn-lt"/>
              <a:ea typeface="Times New Roman" panose="02020603050405020304" pitchFamily="18" charset="0"/>
            </a:endParaRPr>
          </a:p>
        </p:txBody>
      </p:sp>
      <p:sp>
        <p:nvSpPr>
          <p:cNvPr id="2" name="Rectangle 2">
            <a:extLst>
              <a:ext uri="{FF2B5EF4-FFF2-40B4-BE49-F238E27FC236}">
                <a16:creationId xmlns:a16="http://schemas.microsoft.com/office/drawing/2014/main" id="{84A11019-82F9-3824-093F-0B38BB7D9F8F}"/>
              </a:ext>
            </a:extLst>
          </p:cNvPr>
          <p:cNvSpPr>
            <a:spLocks noChangeArrowheads="1"/>
          </p:cNvSpPr>
          <p:nvPr/>
        </p:nvSpPr>
        <p:spPr bwMode="auto">
          <a:xfrm>
            <a:off x="1763688"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2" descr="Understanding Generations: A Look at Cultural, Social, and Historical Influences">
            <a:extLst>
              <a:ext uri="{FF2B5EF4-FFF2-40B4-BE49-F238E27FC236}">
                <a16:creationId xmlns:a16="http://schemas.microsoft.com/office/drawing/2014/main" id="{0A7E7742-6BD3-540C-71BD-0A38B3AA628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43608" y="1352549"/>
            <a:ext cx="7200800" cy="522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883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63547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Naming generations</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000" dirty="0">
                <a:solidFill>
                  <a:srgbClr val="2A2A2A"/>
                </a:solidFill>
                <a:effectLst/>
                <a:latin typeface="Georgia" panose="02040502050405020303" pitchFamily="18" charset="0"/>
                <a:ea typeface="Times New Roman" panose="02020603050405020304" pitchFamily="18" charset="0"/>
              </a:rPr>
              <a:t>For decades, </a:t>
            </a:r>
            <a:r>
              <a:rPr lang="en-GB" sz="2000" dirty="0">
                <a:solidFill>
                  <a:schemeClr val="accent2">
                    <a:lumMod val="50000"/>
                  </a:schemeClr>
                </a:solidFill>
                <a:effectLst/>
                <a:latin typeface="Georgia" panose="02040502050405020303" pitchFamily="18" charset="0"/>
                <a:ea typeface="Times New Roman" panose="02020603050405020304" pitchFamily="18" charset="0"/>
              </a:rPr>
              <a:t>Pew Research </a:t>
            </a:r>
            <a:r>
              <a:rPr lang="en-GB" sz="2000" dirty="0" err="1">
                <a:solidFill>
                  <a:schemeClr val="accent2">
                    <a:lumMod val="50000"/>
                  </a:schemeClr>
                </a:solidFill>
                <a:effectLst/>
                <a:latin typeface="Georgia" panose="02040502050405020303" pitchFamily="18" charset="0"/>
                <a:ea typeface="Times New Roman" panose="02020603050405020304" pitchFamily="18" charset="0"/>
              </a:rPr>
              <a:t>Center</a:t>
            </a:r>
            <a:r>
              <a:rPr lang="en-GB" sz="2000" dirty="0">
                <a:solidFill>
                  <a:schemeClr val="accent2">
                    <a:lumMod val="50000"/>
                  </a:schemeClr>
                </a:solidFill>
                <a:effectLst/>
                <a:latin typeface="Georgia" panose="02040502050405020303" pitchFamily="18" charset="0"/>
                <a:ea typeface="Times New Roman" panose="02020603050405020304" pitchFamily="18" charset="0"/>
              </a:rPr>
              <a:t> </a:t>
            </a:r>
            <a:r>
              <a:rPr lang="en-GB" sz="2000" dirty="0">
                <a:solidFill>
                  <a:srgbClr val="2A2A2A"/>
                </a:solidFill>
                <a:effectLst/>
                <a:latin typeface="Georgia" panose="02040502050405020303" pitchFamily="18" charset="0"/>
                <a:ea typeface="Times New Roman" panose="02020603050405020304" pitchFamily="18" charset="0"/>
              </a:rPr>
              <a:t>has been committed to measuring public attitudes on key issues and documenting differences in those attitudes across demographic groups. One lens often employed by researchers at the </a:t>
            </a:r>
            <a:r>
              <a:rPr lang="en-GB" sz="2000" dirty="0" err="1">
                <a:solidFill>
                  <a:srgbClr val="2A2A2A"/>
                </a:solidFill>
                <a:effectLst/>
                <a:latin typeface="Georgia" panose="02040502050405020303" pitchFamily="18" charset="0"/>
                <a:ea typeface="Times New Roman" panose="02020603050405020304" pitchFamily="18" charset="0"/>
              </a:rPr>
              <a:t>Center</a:t>
            </a:r>
            <a:r>
              <a:rPr lang="en-GB" sz="2000" dirty="0">
                <a:solidFill>
                  <a:srgbClr val="2A2A2A"/>
                </a:solidFill>
                <a:effectLst/>
                <a:latin typeface="Georgia" panose="02040502050405020303" pitchFamily="18" charset="0"/>
                <a:ea typeface="Times New Roman" panose="02020603050405020304" pitchFamily="18" charset="0"/>
              </a:rPr>
              <a:t> to understand these differences is that of generation.</a:t>
            </a:r>
            <a:endParaRPr lang="en-GB" sz="2000" dirty="0">
              <a:effectLst/>
              <a:latin typeface="Times New Roman" panose="02020603050405020304" pitchFamily="18" charset="0"/>
              <a:ea typeface="Times New Roman" panose="02020603050405020304" pitchFamily="18" charset="0"/>
            </a:endParaRPr>
          </a:p>
          <a:p>
            <a:pPr>
              <a:buNone/>
            </a:pPr>
            <a:r>
              <a:rPr lang="en-GB" sz="2000" dirty="0">
                <a:solidFill>
                  <a:srgbClr val="2A2A2A"/>
                </a:solidFill>
                <a:effectLst/>
                <a:latin typeface="Georgia" panose="02040502050405020303" pitchFamily="18" charset="0"/>
                <a:ea typeface="Times New Roman" panose="02020603050405020304" pitchFamily="18" charset="0"/>
              </a:rPr>
              <a:t>Generations provide the opportunity to look at </a:t>
            </a:r>
            <a:r>
              <a:rPr lang="en-GB" sz="2000" dirty="0">
                <a:solidFill>
                  <a:schemeClr val="accent2">
                    <a:lumMod val="50000"/>
                  </a:schemeClr>
                </a:solidFill>
                <a:effectLst/>
                <a:latin typeface="Georgia" panose="02040502050405020303" pitchFamily="18" charset="0"/>
                <a:ea typeface="Times New Roman" panose="02020603050405020304" pitchFamily="18" charset="0"/>
              </a:rPr>
              <a:t>Americans</a:t>
            </a:r>
            <a:r>
              <a:rPr lang="en-GB" sz="2000" dirty="0">
                <a:solidFill>
                  <a:srgbClr val="2A2A2A"/>
                </a:solidFill>
                <a:effectLst/>
                <a:latin typeface="Georgia" panose="02040502050405020303" pitchFamily="18" charset="0"/>
                <a:ea typeface="Times New Roman" panose="02020603050405020304" pitchFamily="18" charset="0"/>
              </a:rPr>
              <a:t> both by their place in the life cycle – whether a young adult, a middle-aged parent or a retiree – and </a:t>
            </a:r>
            <a:r>
              <a:rPr lang="en-GB" sz="2000" dirty="0">
                <a:solidFill>
                  <a:schemeClr val="accent2">
                    <a:lumMod val="50000"/>
                  </a:schemeClr>
                </a:solidFill>
                <a:effectLst/>
                <a:latin typeface="Georgia" panose="02040502050405020303" pitchFamily="18" charset="0"/>
                <a:ea typeface="Times New Roman" panose="02020603050405020304" pitchFamily="18" charset="0"/>
              </a:rPr>
              <a:t>by their membership in a cohort of individuals who were born at a similar time</a:t>
            </a:r>
            <a:r>
              <a:rPr lang="en-GB" sz="2000" dirty="0">
                <a:solidFill>
                  <a:srgbClr val="2A2A2A"/>
                </a:solidFill>
                <a:effectLst/>
                <a:latin typeface="Georgia" panose="02040502050405020303" pitchFamily="18" charset="0"/>
                <a:ea typeface="Times New Roman" panose="02020603050405020304" pitchFamily="18" charset="0"/>
              </a:rPr>
              <a:t>.</a:t>
            </a:r>
            <a:endParaRPr lang="en-GB" sz="2000" dirty="0">
              <a:effectLst/>
              <a:latin typeface="Times New Roman" panose="02020603050405020304" pitchFamily="18" charset="0"/>
              <a:ea typeface="Times New Roman" panose="02020603050405020304" pitchFamily="18" charset="0"/>
            </a:endParaRPr>
          </a:p>
          <a:p>
            <a:pPr>
              <a:buNone/>
            </a:pPr>
            <a:r>
              <a:rPr lang="en-GB" sz="2000" dirty="0">
                <a:solidFill>
                  <a:srgbClr val="000000"/>
                </a:solidFill>
                <a:effectLst/>
                <a:latin typeface="Helvetica" pitchFamily="2"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2000" dirty="0">
                <a:solidFill>
                  <a:srgbClr val="2A2A2A"/>
                </a:solidFill>
                <a:effectLst/>
                <a:latin typeface="Georgia" panose="02040502050405020303" pitchFamily="18" charset="0"/>
                <a:ea typeface="Calibri" panose="020F0502020204030204" pitchFamily="34" charset="0"/>
                <a:cs typeface="Times New Roman" panose="02020603050405020304" pitchFamily="18" charset="0"/>
              </a:rPr>
              <a:t>In order to keep the </a:t>
            </a:r>
            <a:r>
              <a:rPr lang="en-GB" sz="2000" dirty="0">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Millennial generation </a:t>
            </a:r>
            <a:r>
              <a:rPr lang="en-GB" sz="2000" dirty="0">
                <a:solidFill>
                  <a:srgbClr val="2A2A2A"/>
                </a:solidFill>
                <a:effectLst/>
                <a:latin typeface="Georgia" panose="02040502050405020303" pitchFamily="18" charset="0"/>
                <a:ea typeface="Calibri" panose="020F0502020204030204" pitchFamily="34" charset="0"/>
                <a:cs typeface="Times New Roman" panose="02020603050405020304" pitchFamily="18" charset="0"/>
              </a:rPr>
              <a:t>analytically meaningful, and to begin looking at </a:t>
            </a:r>
            <a:r>
              <a:rPr lang="en-GB" sz="2000" dirty="0">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what might be unique about the next cohort</a:t>
            </a:r>
            <a:r>
              <a:rPr lang="en-GB" sz="2000" dirty="0">
                <a:solidFill>
                  <a:srgbClr val="2A2A2A"/>
                </a:solidFill>
                <a:effectLst/>
                <a:latin typeface="Georgia" panose="02040502050405020303" pitchFamily="18" charset="0"/>
                <a:ea typeface="Calibri" panose="020F0502020204030204" pitchFamily="34" charset="0"/>
                <a:cs typeface="Times New Roman" panose="02020603050405020304" pitchFamily="18" charset="0"/>
              </a:rPr>
              <a:t>, Pew Research </a:t>
            </a:r>
            <a:r>
              <a:rPr lang="en-GB" sz="2000" dirty="0" err="1">
                <a:solidFill>
                  <a:srgbClr val="2A2A2A"/>
                </a:solidFill>
                <a:effectLst/>
                <a:latin typeface="Georgia" panose="02040502050405020303" pitchFamily="18" charset="0"/>
                <a:ea typeface="Calibri" panose="020F0502020204030204" pitchFamily="34" charset="0"/>
                <a:cs typeface="Times New Roman" panose="02020603050405020304" pitchFamily="18" charset="0"/>
              </a:rPr>
              <a:t>Center</a:t>
            </a:r>
            <a:r>
              <a:rPr lang="en-GB" sz="2000" dirty="0">
                <a:solidFill>
                  <a:srgbClr val="2A2A2A"/>
                </a:solidFill>
                <a:effectLst/>
                <a:latin typeface="Georgia" panose="02040502050405020303" pitchFamily="18" charset="0"/>
                <a:ea typeface="Calibri" panose="020F0502020204030204" pitchFamily="34" charset="0"/>
                <a:cs typeface="Times New Roman" panose="02020603050405020304" pitchFamily="18" charset="0"/>
              </a:rPr>
              <a:t> decided a year ago to use 1996 as the last birth year for Millennials for our future work. Anyone born between 1981 and 1996 (ages 23 to 38 in 2019) is considered a Millennial, and anyone born from 1997 onward is part of a new generation.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2000" dirty="0">
                <a:solidFill>
                  <a:srgbClr val="141823"/>
                </a:solidFill>
                <a:latin typeface="+mn-lt"/>
                <a:ea typeface="Times New Roman" panose="02020603050405020304" pitchFamily="18" charset="0"/>
                <a:cs typeface="Times New Roman" panose="02020603050405020304" pitchFamily="18" charset="0"/>
              </a:rPr>
              <a:t>	</a:t>
            </a:r>
            <a:br>
              <a:rPr lang="en-GB" sz="2000" dirty="0">
                <a:solidFill>
                  <a:srgbClr val="141823"/>
                </a:solidFill>
                <a:effectLst/>
                <a:latin typeface="+mn-lt"/>
                <a:ea typeface="Times New Roman" panose="02020603050405020304" pitchFamily="18" charset="0"/>
                <a:cs typeface="Times New Roman" panose="02020603050405020304" pitchFamily="18" charset="0"/>
              </a:rPr>
            </a:br>
            <a:endParaRPr lang="en-GB"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1779296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5274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Naming generations</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0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Since the oldest among this rising generation are just turning 22 this year, and most are still in their teens or younger, we hesitated at first to give them a name – </a:t>
            </a:r>
            <a:r>
              <a:rPr lang="en-GB" sz="2000" dirty="0">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Generation Z, the </a:t>
            </a:r>
            <a:r>
              <a:rPr lang="en-GB" sz="2000" dirty="0" err="1">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iGeneration</a:t>
            </a:r>
            <a:r>
              <a:rPr lang="en-GB" sz="2000" dirty="0">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 and </a:t>
            </a:r>
            <a:r>
              <a:rPr lang="en-GB" sz="2000" dirty="0" err="1">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Homelanders</a:t>
            </a:r>
            <a:r>
              <a:rPr lang="en-GB" sz="2000" dirty="0">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 </a:t>
            </a:r>
            <a:r>
              <a:rPr lang="en-GB" sz="20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were some early candidates. (In our first in-depth look at this generation, we used the term “</a:t>
            </a:r>
            <a:r>
              <a:rPr lang="en-GB" sz="2000" dirty="0">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post-Millennials</a:t>
            </a:r>
            <a:r>
              <a:rPr lang="en-GB" sz="20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as a placeholder.) But over the past year, </a:t>
            </a:r>
            <a:r>
              <a:rPr lang="en-GB" sz="2000" dirty="0">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Gen Z has taken hold in popular culture and journalism</a:t>
            </a:r>
            <a:r>
              <a:rPr lang="en-GB" sz="20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Sources ranging from Merriam-Webster and Oxford to the Urban Dictionary now include this name for the generation that follows Millennials, and Google Trends data show that “Generation Z” is far outpacing other names in people’s searches for information. While there is no scientific process for deciding </a:t>
            </a:r>
            <a:r>
              <a:rPr lang="en-GB" sz="2000" dirty="0">
                <a:solidFill>
                  <a:srgbClr val="2A2A2A"/>
                </a:solidFill>
                <a:effectLst/>
                <a:latin typeface="Georgia" panose="02040502050405020303" pitchFamily="18" charset="0"/>
                <a:ea typeface="Calibri" panose="020F0502020204030204" pitchFamily="34" charset="0"/>
                <a:cs typeface="Times New Roman" panose="02020603050405020304" pitchFamily="18" charset="0"/>
              </a:rPr>
              <a:t>when a name has stuck, the momentum is clearly behind Gen Z.</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2000" dirty="0">
                <a:solidFill>
                  <a:srgbClr val="141823"/>
                </a:solidFill>
                <a:latin typeface="+mn-lt"/>
                <a:ea typeface="Times New Roman" panose="02020603050405020304" pitchFamily="18" charset="0"/>
                <a:cs typeface="Times New Roman" panose="02020603050405020304" pitchFamily="18" charset="0"/>
              </a:rPr>
              <a:t>	</a:t>
            </a:r>
            <a:br>
              <a:rPr lang="en-GB" sz="2000" dirty="0">
                <a:solidFill>
                  <a:srgbClr val="141823"/>
                </a:solidFill>
                <a:effectLst/>
                <a:latin typeface="+mn-lt"/>
                <a:ea typeface="Times New Roman" panose="02020603050405020304" pitchFamily="18" charset="0"/>
                <a:cs typeface="Times New Roman" panose="02020603050405020304" pitchFamily="18" charset="0"/>
              </a:rPr>
            </a:br>
            <a:endParaRPr lang="en-GB"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781832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5274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Naming generations</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000" dirty="0">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Generational </a:t>
            </a:r>
            <a:r>
              <a:rPr lang="en-GB" sz="2000" dirty="0" err="1">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cutoff</a:t>
            </a:r>
            <a:r>
              <a:rPr lang="en-GB" sz="2000" dirty="0">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 points aren’t an exact science</a:t>
            </a:r>
            <a:r>
              <a:rPr lang="en-GB" sz="2000" dirty="0">
                <a:solidFill>
                  <a:srgbClr val="2A2A2A"/>
                </a:solidFill>
                <a:effectLst/>
                <a:latin typeface="Georgia" panose="02040502050405020303" pitchFamily="18" charset="0"/>
                <a:ea typeface="Calibri" panose="020F0502020204030204" pitchFamily="34" charset="0"/>
                <a:cs typeface="Times New Roman" panose="02020603050405020304" pitchFamily="18" charset="0"/>
              </a:rPr>
              <a:t>. They should be viewed primarily as tools, allowing for the kinds of analyses detailed above. But their boundaries are not arbitrary. Generations are often considered by their span, but again there is </a:t>
            </a:r>
            <a:r>
              <a:rPr lang="en-GB" sz="2000" dirty="0">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no agreed upon formula </a:t>
            </a:r>
            <a:r>
              <a:rPr lang="en-GB" sz="2000" dirty="0">
                <a:solidFill>
                  <a:srgbClr val="2A2A2A"/>
                </a:solidFill>
                <a:effectLst/>
                <a:latin typeface="Georgia" panose="02040502050405020303" pitchFamily="18" charset="0"/>
                <a:ea typeface="Calibri" panose="020F0502020204030204" pitchFamily="34" charset="0"/>
                <a:cs typeface="Times New Roman" panose="02020603050405020304" pitchFamily="18" charset="0"/>
              </a:rPr>
              <a:t>for how long that span should be. At 16 years (1981 to 1996), our working definition of Millennials is equivalent in age span to their preceding generation, Generation X (born between 1965 and 1980). By this definition, both are shorter than the span of the </a:t>
            </a:r>
            <a:r>
              <a:rPr lang="en-GB" sz="2000" dirty="0">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Baby Boomers </a:t>
            </a:r>
            <a:r>
              <a:rPr lang="en-GB" sz="2000" dirty="0">
                <a:solidFill>
                  <a:srgbClr val="2A2A2A"/>
                </a:solidFill>
                <a:effectLst/>
                <a:latin typeface="Georgia" panose="02040502050405020303" pitchFamily="18" charset="0"/>
                <a:ea typeface="Calibri" panose="020F0502020204030204" pitchFamily="34" charset="0"/>
                <a:cs typeface="Times New Roman" panose="02020603050405020304" pitchFamily="18" charset="0"/>
              </a:rPr>
              <a:t>(19 years) – </a:t>
            </a:r>
            <a:r>
              <a:rPr lang="en-GB" sz="2000" dirty="0">
                <a:solidFill>
                  <a:schemeClr val="accent2">
                    <a:lumMod val="50000"/>
                  </a:schemeClr>
                </a:solidFill>
                <a:effectLst/>
                <a:latin typeface="Georgia" panose="02040502050405020303" pitchFamily="18" charset="0"/>
                <a:ea typeface="Calibri" panose="020F0502020204030204" pitchFamily="34" charset="0"/>
                <a:cs typeface="Times New Roman" panose="02020603050405020304" pitchFamily="18" charset="0"/>
              </a:rPr>
              <a:t>the only generation officially designated by the U.S. Census Bureau</a:t>
            </a:r>
            <a:r>
              <a:rPr lang="en-GB" sz="20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based on the famous surge in post-WWII births in 1946 and a significant decline in </a:t>
            </a:r>
            <a:r>
              <a:rPr lang="en-GB" sz="2000" dirty="0" err="1">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birthrates</a:t>
            </a:r>
            <a:r>
              <a:rPr lang="en-GB" sz="20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t>
            </a:r>
            <a:r>
              <a:rPr lang="en-GB" sz="2000" dirty="0">
                <a:solidFill>
                  <a:srgbClr val="2A2A2A"/>
                </a:solidFill>
                <a:effectLst/>
                <a:latin typeface="Georgia" panose="02040502050405020303" pitchFamily="18" charset="0"/>
                <a:ea typeface="Calibri" panose="020F0502020204030204" pitchFamily="34" charset="0"/>
                <a:cs typeface="Times New Roman" panose="02020603050405020304" pitchFamily="18" charset="0"/>
              </a:rPr>
              <a:t>after 1964.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2000" dirty="0">
                <a:solidFill>
                  <a:srgbClr val="141823"/>
                </a:solidFill>
                <a:latin typeface="+mn-lt"/>
                <a:ea typeface="Times New Roman" panose="02020603050405020304" pitchFamily="18" charset="0"/>
                <a:cs typeface="Times New Roman" panose="02020603050405020304" pitchFamily="18" charset="0"/>
              </a:rPr>
              <a:t>	</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1800" i="1" dirty="0">
                <a:solidFill>
                  <a:schemeClr val="accent2">
                    <a:lumMod val="50000"/>
                  </a:schemeClr>
                </a:solidFill>
                <a:effectLst/>
                <a:latin typeface="Helvetica" pitchFamily="2" charset="0"/>
                <a:ea typeface="Times New Roman" panose="02020603050405020304" pitchFamily="18" charset="0"/>
                <a:cs typeface="Times New Roman" panose="02020603050405020304" pitchFamily="18" charset="0"/>
              </a:rPr>
              <a:t>https://</a:t>
            </a:r>
            <a:r>
              <a:rPr lang="en-GB" sz="1800" i="1" dirty="0" err="1">
                <a:solidFill>
                  <a:schemeClr val="accent2">
                    <a:lumMod val="50000"/>
                  </a:schemeClr>
                </a:solidFill>
                <a:effectLst/>
                <a:latin typeface="Helvetica" pitchFamily="2" charset="0"/>
                <a:ea typeface="Times New Roman" panose="02020603050405020304" pitchFamily="18" charset="0"/>
                <a:cs typeface="Times New Roman" panose="02020603050405020304" pitchFamily="18" charset="0"/>
              </a:rPr>
              <a:t>www.pewresearch.org</a:t>
            </a:r>
            <a:r>
              <a:rPr lang="en-GB" sz="1800" i="1" dirty="0">
                <a:solidFill>
                  <a:schemeClr val="accent2">
                    <a:lumMod val="50000"/>
                  </a:schemeClr>
                </a:solidFill>
                <a:effectLst/>
                <a:latin typeface="Helvetica" pitchFamily="2" charset="0"/>
                <a:ea typeface="Times New Roman" panose="02020603050405020304" pitchFamily="18" charset="0"/>
                <a:cs typeface="Times New Roman" panose="02020603050405020304" pitchFamily="18" charset="0"/>
              </a:rPr>
              <a:t>/short-reads/2019/01/17/where-millennials-end-and-generation-z-begins/</a:t>
            </a:r>
            <a:endParaRPr lang="en-GB" sz="1800" i="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397019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7432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‘Old’ words</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Aged				Getting on a bit</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Past it					OAP</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Had a good innings</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Elderly				Old biddy</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Geriatric</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Pensioner				Senior citizen</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Gaffer</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Little old lady</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Wrinkly	Old codger</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Older person</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Long in the tooth</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Senile					</a:t>
            </a:r>
            <a:r>
              <a:rPr lang="en-GB" sz="2400" b="1" dirty="0">
                <a:solidFill>
                  <a:schemeClr val="accent2">
                    <a:lumMod val="50000"/>
                  </a:schemeClr>
                </a:solidFill>
                <a:latin typeface="+mn-lt"/>
                <a:ea typeface="Times New Roman" panose="02020603050405020304" pitchFamily="18" charset="0"/>
                <a:cs typeface="Times New Roman" panose="02020603050405020304" pitchFamily="18" charset="0"/>
              </a:rPr>
              <a:t>Third age</a:t>
            </a:r>
          </a:p>
        </p:txBody>
      </p:sp>
    </p:spTree>
    <p:extLst>
      <p:ext uri="{BB962C8B-B14F-4D97-AF65-F5344CB8AC3E}">
        <p14:creationId xmlns:p14="http://schemas.microsoft.com/office/powerpoint/2010/main" val="1884723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560840" cy="527259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effectLst/>
                <a:latin typeface="+mn-lt"/>
                <a:ea typeface="Calibri" panose="020F0502020204030204" pitchFamily="34" charset="0"/>
                <a:cs typeface="Times New Roman" panose="02020603050405020304" pitchFamily="18" charset="0"/>
              </a:rPr>
              <a:t>Seven ages</a:t>
            </a:r>
          </a:p>
          <a:p>
            <a:pPr>
              <a:spcBef>
                <a:spcPts val="0"/>
              </a:spcBef>
              <a:spcAft>
                <a:spcPts val="0"/>
              </a:spcAft>
              <a:buNone/>
            </a:pPr>
            <a:r>
              <a:rPr lang="en-GB" sz="2000" dirty="0">
                <a:solidFill>
                  <a:srgbClr val="343434"/>
                </a:solidFill>
                <a:effectLst/>
                <a:latin typeface="Arial" panose="020B0604020202020204" pitchFamily="34" charset="0"/>
                <a:ea typeface="Calibri" panose="020F0502020204030204" pitchFamily="34" charset="0"/>
              </a:rPr>
              <a:t>		All the world's a stage,</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And all the men and women merely players;</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They have their exits and their entrances,</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And one man in his time plays many parts,</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His acts being seven ages. At first, the infant,</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Mewling and puking in the nurse's arms.</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Then the whining schoolboy, with his satchel</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And shining morning face, creeping like snail</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Unwillingly to school. And then the lover,</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Sighing like furnace, with a woeful ballad</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Made to his mistress' eyebrow. Then a soldier,</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Full of strange oaths and bearded like the pard,</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Jealous in honour, sudden and quick in quarrel,</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Seeking the bubble reputation</a:t>
            </a:r>
            <a:br>
              <a:rPr lang="en-GB" sz="2000" dirty="0">
                <a:solidFill>
                  <a:srgbClr val="343434"/>
                </a:solidFill>
                <a:effectLst/>
                <a:latin typeface="Arial" panose="020B0604020202020204" pitchFamily="34" charset="0"/>
                <a:ea typeface="Calibri" panose="020F0502020204030204" pitchFamily="34" charset="0"/>
              </a:rPr>
            </a:br>
            <a:r>
              <a:rPr lang="en-GB" sz="2000" dirty="0">
                <a:solidFill>
                  <a:srgbClr val="343434"/>
                </a:solidFill>
                <a:effectLst/>
                <a:latin typeface="Arial" panose="020B0604020202020204" pitchFamily="34" charset="0"/>
                <a:ea typeface="Calibri" panose="020F0502020204030204" pitchFamily="34" charset="0"/>
              </a:rPr>
              <a:t>Even in the cannon's mouth. </a:t>
            </a:r>
            <a:endParaRPr lang="en-GB" sz="20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1205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560840" cy="513986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1800" dirty="0">
                <a:solidFill>
                  <a:srgbClr val="343434"/>
                </a:solidFill>
                <a:effectLst/>
                <a:latin typeface="+mn-lt"/>
                <a:ea typeface="Calibri" panose="020F0502020204030204" pitchFamily="34" charset="0"/>
                <a:cs typeface="Times New Roman" panose="02020603050405020304" pitchFamily="18" charset="0"/>
              </a:rPr>
              <a:t>		</a:t>
            </a:r>
            <a:r>
              <a:rPr lang="en-GB" sz="2000" dirty="0">
                <a:solidFill>
                  <a:srgbClr val="343434"/>
                </a:solidFill>
                <a:effectLst/>
                <a:latin typeface="+mn-lt"/>
                <a:ea typeface="Calibri" panose="020F0502020204030204" pitchFamily="34" charset="0"/>
                <a:cs typeface="Times New Roman" panose="02020603050405020304" pitchFamily="18" charset="0"/>
              </a:rPr>
              <a:t>And then the justice,</a:t>
            </a:r>
            <a:br>
              <a:rPr lang="en-GB" sz="2000" dirty="0">
                <a:solidFill>
                  <a:srgbClr val="343434"/>
                </a:solidFill>
                <a:effectLst/>
                <a:latin typeface="+mn-lt"/>
                <a:ea typeface="Calibri" panose="020F0502020204030204" pitchFamily="34" charset="0"/>
                <a:cs typeface="Times New Roman" panose="02020603050405020304" pitchFamily="18" charset="0"/>
              </a:rPr>
            </a:br>
            <a:r>
              <a:rPr lang="en-GB" sz="2000" dirty="0">
                <a:solidFill>
                  <a:srgbClr val="343434"/>
                </a:solidFill>
                <a:effectLst/>
                <a:latin typeface="+mn-lt"/>
                <a:ea typeface="Calibri" panose="020F0502020204030204" pitchFamily="34" charset="0"/>
                <a:cs typeface="Times New Roman" panose="02020603050405020304" pitchFamily="18" charset="0"/>
              </a:rPr>
              <a:t>In fair round belly with good capon lined,</a:t>
            </a:r>
            <a:br>
              <a:rPr lang="en-GB" sz="2000" dirty="0">
                <a:solidFill>
                  <a:srgbClr val="343434"/>
                </a:solidFill>
                <a:effectLst/>
                <a:latin typeface="+mn-lt"/>
                <a:ea typeface="Calibri" panose="020F0502020204030204" pitchFamily="34" charset="0"/>
                <a:cs typeface="Times New Roman" panose="02020603050405020304" pitchFamily="18" charset="0"/>
              </a:rPr>
            </a:br>
            <a:r>
              <a:rPr lang="en-GB" sz="2000" dirty="0">
                <a:solidFill>
                  <a:srgbClr val="343434"/>
                </a:solidFill>
                <a:effectLst/>
                <a:latin typeface="+mn-lt"/>
                <a:ea typeface="Calibri" panose="020F0502020204030204" pitchFamily="34" charset="0"/>
                <a:cs typeface="Times New Roman" panose="02020603050405020304" pitchFamily="18" charset="0"/>
              </a:rPr>
              <a:t>With eyes severe and beard of formal cut,</a:t>
            </a:r>
            <a:br>
              <a:rPr lang="en-GB" sz="2000" dirty="0">
                <a:solidFill>
                  <a:srgbClr val="343434"/>
                </a:solidFill>
                <a:effectLst/>
                <a:latin typeface="+mn-lt"/>
                <a:ea typeface="Calibri" panose="020F0502020204030204" pitchFamily="34" charset="0"/>
                <a:cs typeface="Times New Roman" panose="02020603050405020304" pitchFamily="18" charset="0"/>
              </a:rPr>
            </a:br>
            <a:r>
              <a:rPr lang="en-GB" sz="2000" dirty="0">
                <a:solidFill>
                  <a:srgbClr val="343434"/>
                </a:solidFill>
                <a:effectLst/>
                <a:latin typeface="+mn-lt"/>
                <a:ea typeface="Calibri" panose="020F0502020204030204" pitchFamily="34" charset="0"/>
                <a:cs typeface="Times New Roman" panose="02020603050405020304" pitchFamily="18" charset="0"/>
              </a:rPr>
              <a:t>Full of wise saws and modern instances;</a:t>
            </a:r>
            <a:br>
              <a:rPr lang="en-GB" sz="2000" dirty="0">
                <a:solidFill>
                  <a:srgbClr val="343434"/>
                </a:solidFill>
                <a:effectLst/>
                <a:latin typeface="+mn-lt"/>
                <a:ea typeface="Calibri" panose="020F0502020204030204" pitchFamily="34" charset="0"/>
                <a:cs typeface="Times New Roman" panose="02020603050405020304" pitchFamily="18" charset="0"/>
              </a:rPr>
            </a:br>
            <a:r>
              <a:rPr lang="en-GB" sz="2000" dirty="0">
                <a:solidFill>
                  <a:srgbClr val="343434"/>
                </a:solidFill>
                <a:effectLst/>
                <a:latin typeface="+mn-lt"/>
                <a:ea typeface="Calibri" panose="020F0502020204030204" pitchFamily="34" charset="0"/>
                <a:cs typeface="Times New Roman" panose="02020603050405020304" pitchFamily="18" charset="0"/>
              </a:rPr>
              <a:t>And so he plays his part. The sixth age shifts</a:t>
            </a:r>
            <a:br>
              <a:rPr lang="en-GB" sz="2000" dirty="0">
                <a:solidFill>
                  <a:srgbClr val="343434"/>
                </a:solidFill>
                <a:effectLst/>
                <a:latin typeface="+mn-lt"/>
                <a:ea typeface="Calibri" panose="020F0502020204030204" pitchFamily="34" charset="0"/>
                <a:cs typeface="Times New Roman" panose="02020603050405020304" pitchFamily="18" charset="0"/>
              </a:rPr>
            </a:br>
            <a:r>
              <a:rPr lang="en-GB" sz="2000" dirty="0">
                <a:solidFill>
                  <a:srgbClr val="343434"/>
                </a:solidFill>
                <a:effectLst/>
                <a:latin typeface="+mn-lt"/>
                <a:ea typeface="Calibri" panose="020F0502020204030204" pitchFamily="34" charset="0"/>
                <a:cs typeface="Times New Roman" panose="02020603050405020304" pitchFamily="18" charset="0"/>
              </a:rPr>
              <a:t>Into the lean and </a:t>
            </a:r>
            <a:r>
              <a:rPr lang="en-GB" sz="2000" dirty="0" err="1">
                <a:solidFill>
                  <a:srgbClr val="343434"/>
                </a:solidFill>
                <a:effectLst/>
                <a:latin typeface="+mn-lt"/>
                <a:ea typeface="Calibri" panose="020F0502020204030204" pitchFamily="34" charset="0"/>
                <a:cs typeface="Times New Roman" panose="02020603050405020304" pitchFamily="18" charset="0"/>
              </a:rPr>
              <a:t>slippered</a:t>
            </a:r>
            <a:r>
              <a:rPr lang="en-GB" sz="2000" dirty="0">
                <a:solidFill>
                  <a:srgbClr val="343434"/>
                </a:solidFill>
                <a:effectLst/>
                <a:latin typeface="+mn-lt"/>
                <a:ea typeface="Calibri" panose="020F0502020204030204" pitchFamily="34" charset="0"/>
                <a:cs typeface="Times New Roman" panose="02020603050405020304" pitchFamily="18" charset="0"/>
              </a:rPr>
              <a:t> pantaloon,</a:t>
            </a:r>
            <a:br>
              <a:rPr lang="en-GB" sz="2000" dirty="0">
                <a:solidFill>
                  <a:srgbClr val="343434"/>
                </a:solidFill>
                <a:effectLst/>
                <a:latin typeface="+mn-lt"/>
                <a:ea typeface="Calibri" panose="020F0502020204030204" pitchFamily="34" charset="0"/>
                <a:cs typeface="Times New Roman" panose="02020603050405020304" pitchFamily="18" charset="0"/>
              </a:rPr>
            </a:br>
            <a:r>
              <a:rPr lang="en-GB" sz="2000" dirty="0">
                <a:solidFill>
                  <a:srgbClr val="343434"/>
                </a:solidFill>
                <a:effectLst/>
                <a:latin typeface="+mn-lt"/>
                <a:ea typeface="Calibri" panose="020F0502020204030204" pitchFamily="34" charset="0"/>
                <a:cs typeface="Times New Roman" panose="02020603050405020304" pitchFamily="18" charset="0"/>
              </a:rPr>
              <a:t>With spectacles on nose and pouch on side;</a:t>
            </a:r>
            <a:br>
              <a:rPr lang="en-GB" sz="2000" dirty="0">
                <a:solidFill>
                  <a:srgbClr val="343434"/>
                </a:solidFill>
                <a:effectLst/>
                <a:latin typeface="+mn-lt"/>
                <a:ea typeface="Calibri" panose="020F0502020204030204" pitchFamily="34" charset="0"/>
                <a:cs typeface="Times New Roman" panose="02020603050405020304" pitchFamily="18" charset="0"/>
              </a:rPr>
            </a:br>
            <a:r>
              <a:rPr lang="en-GB" sz="2000" dirty="0">
                <a:solidFill>
                  <a:srgbClr val="343434"/>
                </a:solidFill>
                <a:effectLst/>
                <a:latin typeface="+mn-lt"/>
                <a:ea typeface="Calibri" panose="020F0502020204030204" pitchFamily="34" charset="0"/>
                <a:cs typeface="Times New Roman" panose="02020603050405020304" pitchFamily="18" charset="0"/>
              </a:rPr>
              <a:t>His youthful hose, well saved, a world too wide</a:t>
            </a:r>
            <a:br>
              <a:rPr lang="en-GB" sz="2000" dirty="0">
                <a:solidFill>
                  <a:srgbClr val="343434"/>
                </a:solidFill>
                <a:effectLst/>
                <a:latin typeface="+mn-lt"/>
                <a:ea typeface="Calibri" panose="020F0502020204030204" pitchFamily="34" charset="0"/>
                <a:cs typeface="Times New Roman" panose="02020603050405020304" pitchFamily="18" charset="0"/>
              </a:rPr>
            </a:br>
            <a:r>
              <a:rPr lang="en-GB" sz="2000" dirty="0">
                <a:solidFill>
                  <a:srgbClr val="343434"/>
                </a:solidFill>
                <a:effectLst/>
                <a:latin typeface="+mn-lt"/>
                <a:ea typeface="Calibri" panose="020F0502020204030204" pitchFamily="34" charset="0"/>
                <a:cs typeface="Times New Roman" panose="02020603050405020304" pitchFamily="18" charset="0"/>
              </a:rPr>
              <a:t>For his shrunk shank, and his big manly voice,</a:t>
            </a:r>
            <a:br>
              <a:rPr lang="en-GB" sz="2000" dirty="0">
                <a:solidFill>
                  <a:srgbClr val="343434"/>
                </a:solidFill>
                <a:effectLst/>
                <a:latin typeface="+mn-lt"/>
                <a:ea typeface="Calibri" panose="020F0502020204030204" pitchFamily="34" charset="0"/>
                <a:cs typeface="Times New Roman" panose="02020603050405020304" pitchFamily="18" charset="0"/>
              </a:rPr>
            </a:br>
            <a:r>
              <a:rPr lang="en-GB" sz="2000" dirty="0">
                <a:solidFill>
                  <a:srgbClr val="343434"/>
                </a:solidFill>
                <a:effectLst/>
                <a:latin typeface="+mn-lt"/>
                <a:ea typeface="Calibri" panose="020F0502020204030204" pitchFamily="34" charset="0"/>
                <a:cs typeface="Times New Roman" panose="02020603050405020304" pitchFamily="18" charset="0"/>
              </a:rPr>
              <a:t>Turning again toward childish treble, pipes</a:t>
            </a:r>
            <a:br>
              <a:rPr lang="en-GB" sz="2000" dirty="0">
                <a:solidFill>
                  <a:srgbClr val="343434"/>
                </a:solidFill>
                <a:effectLst/>
                <a:latin typeface="+mn-lt"/>
                <a:ea typeface="Calibri" panose="020F0502020204030204" pitchFamily="34" charset="0"/>
                <a:cs typeface="Times New Roman" panose="02020603050405020304" pitchFamily="18" charset="0"/>
              </a:rPr>
            </a:br>
            <a:r>
              <a:rPr lang="en-GB" sz="2000" dirty="0">
                <a:solidFill>
                  <a:srgbClr val="343434"/>
                </a:solidFill>
                <a:effectLst/>
                <a:latin typeface="+mn-lt"/>
                <a:ea typeface="Calibri" panose="020F0502020204030204" pitchFamily="34" charset="0"/>
                <a:cs typeface="Times New Roman" panose="02020603050405020304" pitchFamily="18" charset="0"/>
              </a:rPr>
              <a:t>And whistles in his sound. Last scene of all,</a:t>
            </a:r>
            <a:br>
              <a:rPr lang="en-GB" sz="2000" dirty="0">
                <a:solidFill>
                  <a:srgbClr val="343434"/>
                </a:solidFill>
                <a:effectLst/>
                <a:latin typeface="+mn-lt"/>
                <a:ea typeface="Calibri" panose="020F0502020204030204" pitchFamily="34" charset="0"/>
                <a:cs typeface="Times New Roman" panose="02020603050405020304" pitchFamily="18" charset="0"/>
              </a:rPr>
            </a:br>
            <a:r>
              <a:rPr lang="en-GB" sz="2000" dirty="0">
                <a:solidFill>
                  <a:srgbClr val="343434"/>
                </a:solidFill>
                <a:effectLst/>
                <a:latin typeface="+mn-lt"/>
                <a:ea typeface="Calibri" panose="020F0502020204030204" pitchFamily="34" charset="0"/>
                <a:cs typeface="Times New Roman" panose="02020603050405020304" pitchFamily="18" charset="0"/>
              </a:rPr>
              <a:t>That ends this strange eventful history,</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Is second childishness and mere oblivion,</a:t>
            </a:r>
            <a:br>
              <a:rPr lang="en-GB" sz="2000" dirty="0">
                <a:effectLst/>
                <a:latin typeface="+mn-lt"/>
                <a:ea typeface="Calibri" panose="020F0502020204030204" pitchFamily="34" charset="0"/>
                <a:cs typeface="Times New Roman" panose="02020603050405020304" pitchFamily="18" charset="0"/>
              </a:rPr>
            </a:br>
            <a:r>
              <a:rPr lang="en-GB" sz="2000" dirty="0">
                <a:effectLst/>
                <a:latin typeface="+mn-lt"/>
                <a:ea typeface="Calibri" panose="020F0502020204030204" pitchFamily="34" charset="0"/>
                <a:cs typeface="Times New Roman" panose="02020603050405020304" pitchFamily="18" charset="0"/>
              </a:rPr>
              <a:t>Sans teeth, sans eyes, sans taste, sans everything.</a:t>
            </a:r>
          </a:p>
          <a:p>
            <a:pPr>
              <a:buNone/>
            </a:pPr>
            <a:r>
              <a:rPr lang="en-GB" sz="2000" dirty="0">
                <a:effectLst/>
                <a:latin typeface="+mn-lt"/>
                <a:ea typeface="Times New Roman" panose="02020603050405020304" pitchFamily="18" charset="0"/>
                <a:cs typeface="Times New Roman" panose="02020603050405020304" pitchFamily="18" charset="0"/>
              </a:rPr>
              <a:t> </a:t>
            </a:r>
            <a:endParaRPr lang="en-GB" sz="2000" dirty="0">
              <a:effectLst/>
              <a:latin typeface="+mn-lt"/>
              <a:ea typeface="Calibri" panose="020F0502020204030204" pitchFamily="34" charset="0"/>
              <a:cs typeface="Times New Roman" panose="02020603050405020304" pitchFamily="18" charset="0"/>
            </a:endParaRPr>
          </a:p>
          <a:p>
            <a:pPr>
              <a:buNone/>
            </a:pPr>
            <a:r>
              <a:rPr lang="en-GB" sz="2000" i="1" dirty="0">
                <a:effectLst/>
                <a:latin typeface="+mn-lt"/>
                <a:ea typeface="Times New Roman" panose="02020603050405020304" pitchFamily="18" charset="0"/>
                <a:cs typeface="Times New Roman" panose="02020603050405020304" pitchFamily="18" charset="0"/>
              </a:rPr>
              <a:t>Shakespeare</a:t>
            </a:r>
            <a:r>
              <a:rPr lang="en-GB" sz="2000" dirty="0">
                <a:effectLst/>
                <a:latin typeface="+mn-lt"/>
                <a:ea typeface="Times New Roman" panose="02020603050405020304" pitchFamily="18" charset="0"/>
                <a:cs typeface="Times New Roman" panose="02020603050405020304" pitchFamily="18" charset="0"/>
              </a:rPr>
              <a:t>		</a:t>
            </a:r>
            <a:r>
              <a:rPr lang="en-GB" sz="2000" i="1" dirty="0">
                <a:effectLst/>
                <a:latin typeface="+mn-lt"/>
                <a:ea typeface="Times New Roman" panose="02020603050405020304" pitchFamily="18" charset="0"/>
                <a:cs typeface="Times New Roman" panose="02020603050405020304" pitchFamily="18" charset="0"/>
              </a:rPr>
              <a:t>As You Like It</a:t>
            </a:r>
            <a:r>
              <a:rPr lang="en-GB" sz="2000" i="1" dirty="0">
                <a:latin typeface="+mn-lt"/>
                <a:ea typeface="Times New Roman" panose="02020603050405020304" pitchFamily="18" charset="0"/>
                <a:cs typeface="Times New Roman" panose="02020603050405020304" pitchFamily="18" charset="0"/>
              </a:rPr>
              <a:t>   </a:t>
            </a:r>
            <a:r>
              <a:rPr lang="en-GB" sz="2000" dirty="0">
                <a:effectLst/>
                <a:latin typeface="+mn-lt"/>
                <a:ea typeface="Times New Roman" panose="02020603050405020304" pitchFamily="18" charset="0"/>
                <a:cs typeface="Times New Roman" panose="02020603050405020304" pitchFamily="18" charset="0"/>
              </a:rPr>
              <a:t>Act 2 Scene 7</a:t>
            </a:r>
            <a:endParaRPr lang="en-GB" sz="20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2813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704856" cy="4472378"/>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effectLst/>
                <a:latin typeface="+mn-lt"/>
                <a:ea typeface="Calibri" panose="020F0502020204030204" pitchFamily="34" charset="0"/>
                <a:cs typeface="Times New Roman" panose="02020603050405020304" pitchFamily="18" charset="0"/>
              </a:rPr>
              <a:t>Warning</a:t>
            </a:r>
          </a:p>
          <a:p>
            <a:pPr>
              <a:buNone/>
            </a:pPr>
            <a:r>
              <a:rPr lang="en-GB" sz="2000" dirty="0">
                <a:solidFill>
                  <a:srgbClr val="000000"/>
                </a:solidFill>
                <a:effectLst/>
                <a:latin typeface="+mn-lt"/>
                <a:ea typeface="Times New Roman" panose="02020603050405020304" pitchFamily="18" charset="0"/>
                <a:cs typeface="Times New Roman" panose="02020603050405020304" pitchFamily="18" charset="0"/>
              </a:rPr>
              <a:t>When I am an old woman I shall wear purple</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With a red hat which doesn’t go, and doesn’t suit me.</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And I shall spend my pension on brandy and summer gloves</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And satin sandals, and say we’ve no money for butter.</a:t>
            </a:r>
            <a:br>
              <a:rPr lang="en-GB" sz="2000" dirty="0">
                <a:solidFill>
                  <a:srgbClr val="000000"/>
                </a:solidFill>
                <a:effectLst/>
                <a:latin typeface="+mn-lt"/>
                <a:ea typeface="Times New Roman" panose="02020603050405020304" pitchFamily="18" charset="0"/>
                <a:cs typeface="Times New Roman" panose="02020603050405020304" pitchFamily="18" charset="0"/>
              </a:rPr>
            </a:br>
            <a:endParaRPr lang="en-GB" sz="2000" dirty="0">
              <a:solidFill>
                <a:srgbClr val="000000"/>
              </a:solidFill>
              <a:effectLst/>
              <a:latin typeface="+mn-lt"/>
              <a:ea typeface="Times New Roman" panose="02020603050405020304" pitchFamily="18" charset="0"/>
              <a:cs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cs typeface="Times New Roman" panose="02020603050405020304" pitchFamily="18" charset="0"/>
              </a:rPr>
              <a:t>I shall sit down on the pavement when I’m tired</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And gobble up samples in shops and press alarm bells</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And run my stick along the public railings</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And make up for the sobriety of my youth.</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I shall go out in my slippers in the rain</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And pick the flowers in other people’s gardens</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And learn to spit.</a:t>
            </a:r>
            <a:endParaRPr lang="en-GB" sz="20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6172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560840" cy="580466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ts val="0"/>
              </a:spcBef>
              <a:spcAft>
                <a:spcPts val="0"/>
              </a:spcAft>
              <a:buNone/>
            </a:pPr>
            <a:r>
              <a:rPr lang="en-GB" sz="2000" dirty="0">
                <a:solidFill>
                  <a:srgbClr val="000000"/>
                </a:solidFill>
                <a:effectLst/>
                <a:latin typeface="+mn-lt"/>
                <a:ea typeface="Times New Roman" panose="02020603050405020304" pitchFamily="18" charset="0"/>
                <a:cs typeface="Times New Roman" panose="02020603050405020304" pitchFamily="18" charset="0"/>
              </a:rPr>
              <a:t>You can wear terrible shirts and grow more fat</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And eat three pounds of sausages at a go</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Or only bread and pickle for a week</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And hoard pens and pencils and beermats and things in boxes.</a:t>
            </a:r>
            <a:endParaRPr lang="en-GB" sz="2000" dirty="0">
              <a:effectLst/>
              <a:latin typeface="+mn-lt"/>
              <a:ea typeface="Calibri" panose="020F0502020204030204" pitchFamily="34" charset="0"/>
              <a:cs typeface="Times New Roman" panose="02020603050405020304" pitchFamily="18" charset="0"/>
            </a:endParaRPr>
          </a:p>
          <a:p>
            <a:pPr>
              <a:spcBef>
                <a:spcPts val="0"/>
              </a:spcBef>
              <a:spcAft>
                <a:spcPts val="0"/>
              </a:spcAft>
              <a:buNone/>
            </a:pPr>
            <a:endParaRPr lang="en-GB" sz="2000" dirty="0">
              <a:latin typeface="+mn-lt"/>
              <a:ea typeface="Calibri" panose="020F0502020204030204" pitchFamily="34" charset="0"/>
              <a:cs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cs typeface="Times New Roman" panose="02020603050405020304" pitchFamily="18" charset="0"/>
              </a:rPr>
              <a:t>But now we must have clothes that keep us dry</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And pay our rent and not swear in the street</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And set a good example for the children.</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We must have friends to dinner and read the papers.</a:t>
            </a:r>
          </a:p>
          <a:p>
            <a:pPr>
              <a:buNone/>
            </a:pPr>
            <a:endParaRPr lang="en-GB" sz="2000" dirty="0">
              <a:effectLst/>
              <a:latin typeface="+mn-lt"/>
              <a:ea typeface="Calibri" panose="020F0502020204030204" pitchFamily="34" charset="0"/>
              <a:cs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cs typeface="Times New Roman" panose="02020603050405020304" pitchFamily="18" charset="0"/>
              </a:rPr>
              <a:t>But maybe I ought to practise a little now?</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So people who know me are not too shocked and surprised</a:t>
            </a:r>
            <a:br>
              <a:rPr lang="en-GB" sz="2000" dirty="0">
                <a:solidFill>
                  <a:srgbClr val="000000"/>
                </a:solidFill>
                <a:effectLst/>
                <a:latin typeface="+mn-lt"/>
                <a:ea typeface="Times New Roman" panose="02020603050405020304" pitchFamily="18" charset="0"/>
                <a:cs typeface="Times New Roman" panose="02020603050405020304" pitchFamily="18" charset="0"/>
              </a:rPr>
            </a:br>
            <a:r>
              <a:rPr lang="en-GB" sz="2000" dirty="0">
                <a:solidFill>
                  <a:srgbClr val="000000"/>
                </a:solidFill>
                <a:effectLst/>
                <a:latin typeface="+mn-lt"/>
                <a:ea typeface="Times New Roman" panose="02020603050405020304" pitchFamily="18" charset="0"/>
                <a:cs typeface="Times New Roman" panose="02020603050405020304" pitchFamily="18" charset="0"/>
              </a:rPr>
              <a:t>When suddenly I am old, and start to wear purple.</a:t>
            </a:r>
          </a:p>
          <a:p>
            <a:pPr>
              <a:buNone/>
            </a:pPr>
            <a:endParaRPr lang="en-GB" sz="2400" dirty="0">
              <a:effectLst/>
              <a:latin typeface="+mn-lt"/>
              <a:ea typeface="Calibri" panose="020F0502020204030204" pitchFamily="34" charset="0"/>
              <a:cs typeface="Times New Roman" panose="02020603050405020304" pitchFamily="18" charset="0"/>
            </a:endParaRPr>
          </a:p>
          <a:p>
            <a:pPr>
              <a:buNone/>
            </a:pPr>
            <a:r>
              <a:rPr lang="en-GB" sz="2400" i="1" dirty="0">
                <a:effectLst/>
                <a:latin typeface="+mn-lt"/>
                <a:ea typeface="Times New Roman" panose="02020603050405020304" pitchFamily="18" charset="0"/>
                <a:cs typeface="Times New Roman" panose="02020603050405020304" pitchFamily="18" charset="0"/>
              </a:rPr>
              <a:t>Jenny Joseph</a:t>
            </a:r>
          </a:p>
          <a:p>
            <a:pPr>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buNone/>
            </a:pPr>
            <a:endParaRPr lang="en-GB" sz="2000" i="1" dirty="0">
              <a:solidFill>
                <a:schemeClr val="accent2">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825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68687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400" b="1" dirty="0">
                <a:solidFill>
                  <a:schemeClr val="accent2">
                    <a:lumMod val="50000"/>
                  </a:schemeClr>
                </a:solidFill>
                <a:latin typeface="+mn-lt"/>
                <a:ea typeface="Times New Roman" panose="02020603050405020304" pitchFamily="18" charset="0"/>
                <a:cs typeface="Times New Roman" panose="02020603050405020304" pitchFamily="18" charset="0"/>
              </a:rPr>
              <a:t>Word of Mouth: Michael Rosen and Lucy Pollock</a:t>
            </a: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rPr>
              <a:t>During the pandemic Michael Rosen had said something about being ill and the response was ‘But you are 74’. </a:t>
            </a:r>
          </a:p>
          <a:p>
            <a:pPr>
              <a:buNone/>
            </a:pPr>
            <a:endParaRPr lang="en-GB" sz="2400" dirty="0">
              <a:solidFill>
                <a:srgbClr val="000000"/>
              </a:solidFill>
              <a:latin typeface="+mn-lt"/>
              <a:ea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rPr>
              <a:t>Lucy Pollock said health workers should always refer to people by their proper or preferred name rather than Room 2 or Bed 3. </a:t>
            </a:r>
          </a:p>
          <a:p>
            <a:pPr>
              <a:buNone/>
            </a:pPr>
            <a:endParaRPr lang="en-GB" sz="2400" dirty="0">
              <a:effectLst/>
              <a:latin typeface="+mn-lt"/>
              <a:ea typeface="Times New Roman" panose="02020603050405020304" pitchFamily="18" charset="0"/>
            </a:endParaRPr>
          </a:p>
          <a:p>
            <a:pPr>
              <a:buNone/>
            </a:pPr>
            <a:r>
              <a:rPr lang="en-GB" sz="2400" dirty="0">
                <a:solidFill>
                  <a:srgbClr val="000000"/>
                </a:solidFill>
                <a:latin typeface="+mn-lt"/>
                <a:ea typeface="Times New Roman" panose="02020603050405020304" pitchFamily="18" charset="0"/>
                <a:cs typeface="Times New Roman" panose="02020603050405020304" pitchFamily="18" charset="0"/>
              </a:rPr>
              <a:t>‘Had a fall’		‘How are we today?’  	</a:t>
            </a: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‘My parents can now only do x, y, z.’</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or</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‘My parents are OK and enjoy doing x, y, z.’  ?</a:t>
            </a:r>
          </a:p>
        </p:txBody>
      </p:sp>
    </p:spTree>
    <p:extLst>
      <p:ext uri="{BB962C8B-B14F-4D97-AF65-F5344CB8AC3E}">
        <p14:creationId xmlns:p14="http://schemas.microsoft.com/office/powerpoint/2010/main" val="145201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7432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‘Old’ words</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Aged				Getting on a bit</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Past it					OAP</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Had a good innings</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Elderly				Old biddy</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Geriatric</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Pensioner				Senior citizen</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Gaffer</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Little old lady</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Wrinkly	Old codger</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Older person</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Long in the tooth</a:t>
            </a:r>
          </a:p>
          <a:p>
            <a:pPr>
              <a:buNone/>
            </a:pPr>
            <a:r>
              <a:rPr lang="en-GB" sz="2400" dirty="0">
                <a:solidFill>
                  <a:srgbClr val="141823"/>
                </a:solidFill>
                <a:latin typeface="+mn-lt"/>
                <a:ea typeface="Times New Roman" panose="02020603050405020304" pitchFamily="18" charset="0"/>
                <a:cs typeface="Times New Roman" panose="02020603050405020304" pitchFamily="18" charset="0"/>
              </a:rPr>
              <a:t>	Senile					Third age</a:t>
            </a:r>
          </a:p>
        </p:txBody>
      </p:sp>
    </p:spTree>
    <p:extLst>
      <p:ext uri="{BB962C8B-B14F-4D97-AF65-F5344CB8AC3E}">
        <p14:creationId xmlns:p14="http://schemas.microsoft.com/office/powerpoint/2010/main" val="14712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92527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Advice from the British Geriatric Society</a:t>
            </a:r>
          </a:p>
          <a:p>
            <a:pPr>
              <a:lnSpc>
                <a:spcPct val="107000"/>
              </a:lnSpc>
              <a:spcAft>
                <a:spcPts val="800"/>
              </a:spcAft>
              <a:buNone/>
            </a:pPr>
            <a:r>
              <a:rPr lang="en-GB" sz="2400" b="1" dirty="0">
                <a:solidFill>
                  <a:schemeClr val="accent2">
                    <a:lumMod val="50000"/>
                  </a:schemeClr>
                </a:solidFill>
                <a:effectLst/>
                <a:latin typeface="+mn-lt"/>
                <a:ea typeface="Times New Roman" panose="02020603050405020304" pitchFamily="18" charset="0"/>
                <a:cs typeface="Times New Roman" panose="02020603050405020304" pitchFamily="18" charset="0"/>
              </a:rPr>
              <a:t>Language to avoid		Preferred language</a:t>
            </a:r>
          </a:p>
          <a:p>
            <a:pPr>
              <a:lnSpc>
                <a:spcPct val="107000"/>
              </a:lnSpc>
              <a:spcAft>
                <a:spcPts val="800"/>
              </a:spcAft>
              <a:buNone/>
            </a:pPr>
            <a:r>
              <a:rPr lang="en-GB" sz="2400" dirty="0">
                <a:solidFill>
                  <a:srgbClr val="000000"/>
                </a:solidFill>
                <a:latin typeface="+mn-lt"/>
                <a:ea typeface="Times New Roman" panose="02020603050405020304" pitchFamily="18" charset="0"/>
                <a:cs typeface="Times New Roman" panose="02020603050405020304" pitchFamily="18" charset="0"/>
              </a:rPr>
              <a:t>The elderly/aged		Older people/patients/adults</a:t>
            </a:r>
          </a:p>
          <a:p>
            <a:pPr>
              <a:lnSpc>
                <a:spcPct val="107000"/>
              </a:lnSpc>
              <a:spcAft>
                <a:spcPts val="800"/>
              </a:spcAft>
              <a:buNone/>
            </a:pPr>
            <a:r>
              <a:rPr lang="en-GB" sz="2400" dirty="0">
                <a:solidFill>
                  <a:srgbClr val="000000"/>
                </a:solidFill>
                <a:latin typeface="+mn-lt"/>
                <a:ea typeface="Times New Roman" panose="02020603050405020304" pitchFamily="18" charset="0"/>
                <a:cs typeface="Times New Roman" panose="02020603050405020304" pitchFamily="18" charset="0"/>
              </a:rPr>
              <a:t>Pensioners	  Seniors			“</a:t>
            </a:r>
          </a:p>
          <a:p>
            <a:pPr>
              <a:lnSpc>
                <a:spcPct val="107000"/>
              </a:lnSpc>
              <a:spcAft>
                <a:spcPts val="800"/>
              </a:spcAft>
              <a:buNone/>
            </a:pPr>
            <a:r>
              <a:rPr lang="en-GB" sz="2400" dirty="0">
                <a:solidFill>
                  <a:srgbClr val="000000"/>
                </a:solidFill>
                <a:latin typeface="+mn-lt"/>
                <a:ea typeface="Times New Roman" panose="02020603050405020304" pitchFamily="18" charset="0"/>
                <a:cs typeface="Times New Roman" panose="02020603050405020304" pitchFamily="18" charset="0"/>
              </a:rPr>
              <a:t>Senile/senility		Cognitive impairment/decline</a:t>
            </a:r>
          </a:p>
          <a:p>
            <a:pPr>
              <a:lnSpc>
                <a:spcPct val="107000"/>
              </a:lnSpc>
              <a:spcAft>
                <a:spcPts val="800"/>
              </a:spcAft>
              <a:buNone/>
            </a:pPr>
            <a:r>
              <a:rPr lang="en-GB" sz="2400" dirty="0">
                <a:solidFill>
                  <a:srgbClr val="000000"/>
                </a:solidFill>
                <a:latin typeface="+mn-lt"/>
                <a:ea typeface="Times New Roman" panose="02020603050405020304" pitchFamily="18" charset="0"/>
                <a:cs typeface="Times New Roman" panose="02020603050405020304" pitchFamily="18" charset="0"/>
              </a:rPr>
              <a:t>Bed blocker			Delayed discharge</a:t>
            </a:r>
          </a:p>
          <a:p>
            <a:pPr>
              <a:lnSpc>
                <a:spcPct val="107000"/>
              </a:lnSpc>
              <a:spcAft>
                <a:spcPts val="800"/>
              </a:spcAft>
              <a:buNone/>
            </a:pPr>
            <a:r>
              <a:rPr lang="en-GB" sz="2400" dirty="0">
                <a:solidFill>
                  <a:srgbClr val="000000"/>
                </a:solidFill>
                <a:latin typeface="+mn-lt"/>
                <a:ea typeface="Times New Roman" panose="02020603050405020304" pitchFamily="18" charset="0"/>
                <a:cs typeface="Times New Roman" panose="02020603050405020304" pitchFamily="18" charset="0"/>
              </a:rPr>
              <a:t>Old people’s home		Care home</a:t>
            </a:r>
          </a:p>
          <a:p>
            <a:pPr>
              <a:lnSpc>
                <a:spcPct val="107000"/>
              </a:lnSpc>
              <a:spcAft>
                <a:spcPts val="800"/>
              </a:spcAft>
              <a:buNone/>
            </a:pPr>
            <a:r>
              <a:rPr lang="en-GB" sz="2400" dirty="0">
                <a:solidFill>
                  <a:srgbClr val="000000"/>
                </a:solidFill>
                <a:latin typeface="+mn-lt"/>
                <a:ea typeface="Times New Roman" panose="02020603050405020304" pitchFamily="18" charset="0"/>
                <a:cs typeface="Times New Roman" panose="02020603050405020304" pitchFamily="18" charset="0"/>
              </a:rPr>
              <a:t>Suffering from		Living with</a:t>
            </a:r>
          </a:p>
          <a:p>
            <a:pPr>
              <a:lnSpc>
                <a:spcPct val="107000"/>
              </a:lnSpc>
              <a:spcAft>
                <a:spcPts val="800"/>
              </a:spcAft>
              <a:buNone/>
            </a:pPr>
            <a:r>
              <a:rPr lang="en-GB" sz="2400" dirty="0">
                <a:latin typeface="+mn-lt"/>
                <a:ea typeface="Times New Roman" panose="02020603050405020304" pitchFamily="18" charset="0"/>
                <a:cs typeface="Times New Roman" panose="02020603050405020304" pitchFamily="18" charset="0"/>
              </a:rPr>
              <a:t>Passed away/passed	Died</a:t>
            </a:r>
            <a:endParaRPr lang="en-GB" sz="2000" dirty="0">
              <a:latin typeface="+mn-lt"/>
              <a:ea typeface="Times New Roman" panose="02020603050405020304" pitchFamily="18" charset="0"/>
              <a:cs typeface="Times New Roman" panose="02020603050405020304" pitchFamily="18" charset="0"/>
            </a:endParaRPr>
          </a:p>
          <a:p>
            <a:pPr>
              <a:lnSpc>
                <a:spcPct val="107000"/>
              </a:lnSpc>
              <a:spcAft>
                <a:spcPts val="800"/>
              </a:spcAft>
              <a:buNone/>
            </a:pPr>
            <a:r>
              <a:rPr lang="en-GB" sz="2000" i="1" dirty="0">
                <a:solidFill>
                  <a:schemeClr val="accent2">
                    <a:lumMod val="50000"/>
                  </a:schemeClr>
                </a:solidFill>
                <a:effectLst/>
                <a:latin typeface="+mn-lt"/>
                <a:ea typeface="Times New Roman" panose="02020603050405020304" pitchFamily="18" charset="0"/>
              </a:rPr>
              <a:t>https://</a:t>
            </a:r>
            <a:r>
              <a:rPr lang="en-GB" sz="2000" i="1" dirty="0" err="1">
                <a:solidFill>
                  <a:schemeClr val="accent2">
                    <a:lumMod val="50000"/>
                  </a:schemeClr>
                </a:solidFill>
                <a:effectLst/>
                <a:latin typeface="+mn-lt"/>
                <a:ea typeface="Times New Roman" panose="02020603050405020304" pitchFamily="18" charset="0"/>
              </a:rPr>
              <a:t>www.bgs.org.uk</a:t>
            </a:r>
            <a:r>
              <a:rPr lang="en-GB" sz="2000" i="1" dirty="0">
                <a:solidFill>
                  <a:schemeClr val="accent2">
                    <a:lumMod val="50000"/>
                  </a:schemeClr>
                </a:solidFill>
                <a:effectLst/>
                <a:latin typeface="+mn-lt"/>
                <a:ea typeface="Times New Roman" panose="02020603050405020304" pitchFamily="18" charset="0"/>
              </a:rPr>
              <a:t>/preferred-language-when-referring-to-older-people-in-a-health-context</a:t>
            </a:r>
          </a:p>
        </p:txBody>
      </p:sp>
    </p:spTree>
    <p:extLst>
      <p:ext uri="{BB962C8B-B14F-4D97-AF65-F5344CB8AC3E}">
        <p14:creationId xmlns:p14="http://schemas.microsoft.com/office/powerpoint/2010/main" val="291959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76074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400" b="1" dirty="0">
                <a:solidFill>
                  <a:schemeClr val="accent2">
                    <a:lumMod val="50000"/>
                  </a:schemeClr>
                </a:solidFill>
                <a:latin typeface="+mn-lt"/>
                <a:ea typeface="Times New Roman" panose="02020603050405020304" pitchFamily="18" charset="0"/>
                <a:cs typeface="Times New Roman" panose="02020603050405020304" pitchFamily="18" charset="0"/>
              </a:rPr>
              <a:t>Word of Mouth: Michael Rosen and Lucy Pollock</a:t>
            </a: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rPr>
              <a:t>Lucy Pollock emphasised the importance of being positive. Words affect both physical and cognitive aspects of ageing.</a:t>
            </a:r>
          </a:p>
          <a:p>
            <a:pPr>
              <a:buNone/>
            </a:pPr>
            <a:endParaRPr lang="en-GB" sz="24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000000"/>
                </a:solidFill>
                <a:latin typeface="+mn-lt"/>
                <a:ea typeface="Times New Roman" panose="02020603050405020304" pitchFamily="18" charset="0"/>
                <a:cs typeface="Times New Roman" panose="02020603050405020304" pitchFamily="18" charset="0"/>
              </a:rPr>
              <a:t>In some research carried out in</a:t>
            </a:r>
            <a:r>
              <a:rPr lang="en-GB" sz="2400" dirty="0">
                <a:solidFill>
                  <a:srgbClr val="000000"/>
                </a:solidFill>
                <a:effectLst/>
                <a:latin typeface="+mn-lt"/>
                <a:ea typeface="Times New Roman" panose="02020603050405020304" pitchFamily="18" charset="0"/>
                <a:cs typeface="Times New Roman" panose="02020603050405020304" pitchFamily="18" charset="0"/>
              </a:rPr>
              <a:t> the </a:t>
            </a:r>
            <a:r>
              <a:rPr lang="en-GB" sz="2400" dirty="0">
                <a:solidFill>
                  <a:srgbClr val="000000"/>
                </a:solidFill>
                <a:latin typeface="+mn-lt"/>
                <a:ea typeface="Times New Roman" panose="02020603050405020304" pitchFamily="18" charset="0"/>
                <a:cs typeface="Times New Roman" panose="02020603050405020304" pitchFamily="18" charset="0"/>
              </a:rPr>
              <a:t>U</a:t>
            </a:r>
            <a:r>
              <a:rPr lang="en-GB" sz="2400" dirty="0">
                <a:solidFill>
                  <a:srgbClr val="000000"/>
                </a:solidFill>
                <a:effectLst/>
                <a:latin typeface="+mn-lt"/>
                <a:ea typeface="Times New Roman" panose="02020603050405020304" pitchFamily="18" charset="0"/>
                <a:cs typeface="Times New Roman" panose="02020603050405020304" pitchFamily="18" charset="0"/>
              </a:rPr>
              <a:t>SA, two groups of older people were shown words in quick succession, giving them no time to process them consciously.  </a:t>
            </a:r>
          </a:p>
          <a:p>
            <a:pPr>
              <a:buNone/>
            </a:pPr>
            <a:r>
              <a:rPr lang="en-GB" sz="2400" dirty="0">
                <a:solidFill>
                  <a:srgbClr val="000000"/>
                </a:solidFill>
                <a:effectLst/>
                <a:latin typeface="+mn-lt"/>
                <a:ea typeface="Times New Roman" panose="02020603050405020304" pitchFamily="18" charset="0"/>
                <a:cs typeface="Times New Roman" panose="02020603050405020304" pitchFamily="18" charset="0"/>
              </a:rPr>
              <a:t>One group were shown negative words such as decrepitude, dementia, frailty etc. The second group were shown positive words like wise, learned, value and so on. </a:t>
            </a:r>
          </a:p>
          <a:p>
            <a:pPr>
              <a:buNone/>
            </a:pPr>
            <a:r>
              <a:rPr lang="en-GB" sz="2400" dirty="0">
                <a:solidFill>
                  <a:srgbClr val="000000"/>
                </a:solidFill>
                <a:effectLst/>
                <a:latin typeface="+mn-lt"/>
                <a:ea typeface="Times New Roman" panose="02020603050405020304" pitchFamily="18" charset="0"/>
                <a:cs typeface="Times New Roman" panose="02020603050405020304" pitchFamily="18" charset="0"/>
              </a:rPr>
              <a:t>Afterwards, both groups were given a cognitive test and the positive group did better. </a:t>
            </a:r>
            <a:endParaRPr lang="en-GB" sz="2400" dirty="0">
              <a:solidFill>
                <a:srgbClr val="141823"/>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42313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‘Old’ words</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000000"/>
                </a:solidFill>
                <a:effectLst/>
                <a:latin typeface="+mn-lt"/>
                <a:ea typeface="Times New Roman" panose="02020603050405020304" pitchFamily="18" charset="0"/>
                <a:cs typeface="Times New Roman" panose="02020603050405020304" pitchFamily="18" charset="0"/>
              </a:rPr>
              <a:t>Lucy Pollock noted that </a:t>
            </a:r>
            <a:r>
              <a:rPr lang="en-GB" sz="2400" dirty="0">
                <a:solidFill>
                  <a:schemeClr val="accent2">
                    <a:lumMod val="50000"/>
                  </a:schemeClr>
                </a:solidFill>
                <a:effectLst/>
                <a:latin typeface="+mn-lt"/>
                <a:ea typeface="Times New Roman" panose="02020603050405020304" pitchFamily="18" charset="0"/>
                <a:cs typeface="Times New Roman" panose="02020603050405020304" pitchFamily="18" charset="0"/>
              </a:rPr>
              <a:t>geriatric</a:t>
            </a:r>
            <a:r>
              <a:rPr lang="en-GB" sz="2400" dirty="0">
                <a:solidFill>
                  <a:srgbClr val="000000"/>
                </a:solidFill>
                <a:effectLst/>
                <a:latin typeface="+mn-lt"/>
                <a:ea typeface="Times New Roman" panose="02020603050405020304" pitchFamily="18" charset="0"/>
                <a:cs typeface="Times New Roman" panose="02020603050405020304" pitchFamily="18" charset="0"/>
              </a:rPr>
              <a:t> is the name fo</a:t>
            </a:r>
            <a:r>
              <a:rPr lang="en-GB" sz="2400" dirty="0">
                <a:solidFill>
                  <a:srgbClr val="000000"/>
                </a:solidFill>
                <a:latin typeface="+mn-lt"/>
                <a:ea typeface="Times New Roman" panose="02020603050405020304" pitchFamily="18" charset="0"/>
                <a:cs typeface="Times New Roman" panose="02020603050405020304" pitchFamily="18" charset="0"/>
              </a:rPr>
              <a:t>r the service provided, not for people </a:t>
            </a:r>
            <a:r>
              <a:rPr lang="en-GB" sz="2400" dirty="0" err="1">
                <a:solidFill>
                  <a:srgbClr val="000000"/>
                </a:solidFill>
                <a:latin typeface="+mn-lt"/>
                <a:ea typeface="Times New Roman" panose="02020603050405020304" pitchFamily="18" charset="0"/>
                <a:cs typeface="Times New Roman" panose="02020603050405020304" pitchFamily="18" charset="0"/>
              </a:rPr>
              <a:t>eg</a:t>
            </a:r>
            <a:r>
              <a:rPr lang="en-GB" sz="2400" dirty="0">
                <a:solidFill>
                  <a:srgbClr val="000000"/>
                </a:solidFill>
                <a:latin typeface="+mn-lt"/>
                <a:ea typeface="Times New Roman" panose="02020603050405020304" pitchFamily="18" charset="0"/>
                <a:cs typeface="Times New Roman" panose="02020603050405020304" pitchFamily="18" charset="0"/>
              </a:rPr>
              <a:t> in a geriatric ward</a:t>
            </a:r>
            <a:r>
              <a:rPr lang="en-GB" sz="2400" dirty="0">
                <a:solidFill>
                  <a:srgbClr val="000000"/>
                </a:solidFill>
                <a:effectLst/>
                <a:latin typeface="+mn-lt"/>
                <a:ea typeface="Times New Roman" panose="02020603050405020304" pitchFamily="18" charset="0"/>
                <a:cs typeface="Times New Roman" panose="02020603050405020304" pitchFamily="18" charset="0"/>
              </a:rPr>
              <a:t> </a:t>
            </a:r>
          </a:p>
          <a:p>
            <a:pPr>
              <a:buNone/>
            </a:pPr>
            <a:endParaRPr lang="en-GB" sz="2400" dirty="0">
              <a:solidFill>
                <a:srgbClr val="000000"/>
              </a:solidFill>
              <a:latin typeface="+mn-lt"/>
              <a:ea typeface="Times New Roman" panose="02020603050405020304" pitchFamily="18" charset="0"/>
              <a:cs typeface="Times New Roman" panose="02020603050405020304" pitchFamily="18" charset="0"/>
            </a:endParaRPr>
          </a:p>
          <a:p>
            <a:pPr>
              <a:buNone/>
            </a:pPr>
            <a:r>
              <a:rPr lang="en-GB" sz="2400" dirty="0">
                <a:solidFill>
                  <a:schemeClr val="accent2">
                    <a:lumMod val="50000"/>
                  </a:schemeClr>
                </a:solidFill>
                <a:latin typeface="+mn-lt"/>
                <a:ea typeface="Times New Roman" panose="02020603050405020304" pitchFamily="18" charset="0"/>
                <a:cs typeface="Times New Roman" panose="02020603050405020304" pitchFamily="18" charset="0"/>
              </a:rPr>
              <a:t>Geriatric (</a:t>
            </a:r>
            <a:r>
              <a:rPr lang="en-GB" sz="2400" dirty="0" err="1">
                <a:solidFill>
                  <a:schemeClr val="accent2">
                    <a:lumMod val="50000"/>
                  </a:schemeClr>
                </a:solidFill>
                <a:latin typeface="+mn-lt"/>
                <a:ea typeface="Times New Roman" panose="02020603050405020304" pitchFamily="18" charset="0"/>
                <a:cs typeface="Times New Roman" panose="02020603050405020304" pitchFamily="18" charset="0"/>
              </a:rPr>
              <a:t>adj</a:t>
            </a:r>
            <a:r>
              <a:rPr lang="en-GB" sz="2400" dirty="0">
                <a:solidFill>
                  <a:schemeClr val="accent2">
                    <a:lumMod val="50000"/>
                  </a:schemeClr>
                </a:solidFill>
                <a:latin typeface="+mn-lt"/>
                <a:ea typeface="Times New Roman" panose="02020603050405020304" pitchFamily="18" charset="0"/>
                <a:cs typeface="Times New Roman" panose="02020603050405020304" pitchFamily="18" charset="0"/>
              </a:rPr>
              <a:t>) </a:t>
            </a:r>
          </a:p>
          <a:p>
            <a:pPr>
              <a:buNone/>
            </a:pPr>
            <a:r>
              <a:rPr lang="en-GB" sz="2400" dirty="0">
                <a:effectLst/>
                <a:latin typeface="+mn-lt"/>
                <a:ea typeface="Times New Roman" panose="02020603050405020304" pitchFamily="18" charset="0"/>
              </a:rPr>
              <a:t>1909, formed in English from Latinized forms of Greek </a:t>
            </a:r>
            <a:r>
              <a:rPr lang="en-GB" sz="2400" i="1" dirty="0" err="1">
                <a:effectLst/>
                <a:latin typeface="+mn-lt"/>
                <a:ea typeface="Times New Roman" panose="02020603050405020304" pitchFamily="18" charset="0"/>
              </a:rPr>
              <a:t>gēras</a:t>
            </a:r>
            <a:r>
              <a:rPr lang="en-GB" sz="2400" dirty="0">
                <a:effectLst/>
                <a:latin typeface="+mn-lt"/>
                <a:ea typeface="Times New Roman" panose="02020603050405020304" pitchFamily="18" charset="0"/>
              </a:rPr>
              <a:t>, </a:t>
            </a:r>
            <a:r>
              <a:rPr lang="en-GB" sz="2400" i="1" dirty="0" err="1">
                <a:effectLst/>
                <a:latin typeface="+mn-lt"/>
                <a:ea typeface="Times New Roman" panose="02020603050405020304" pitchFamily="18" charset="0"/>
              </a:rPr>
              <a:t>gērōs</a:t>
            </a:r>
            <a:r>
              <a:rPr lang="en-GB" sz="2400" dirty="0">
                <a:effectLst/>
                <a:latin typeface="+mn-lt"/>
                <a:ea typeface="Times New Roman" panose="02020603050405020304" pitchFamily="18" charset="0"/>
              </a:rPr>
              <a:t> "old age" (from PIE root </a:t>
            </a:r>
            <a:r>
              <a:rPr lang="en-GB" sz="2400" dirty="0">
                <a:solidFill>
                  <a:schemeClr val="accent4"/>
                </a:solidFill>
                <a:effectLst/>
                <a:latin typeface="+mn-lt"/>
                <a:ea typeface="Times New Roman" panose="02020603050405020304" pitchFamily="18" charset="0"/>
                <a:hlinkClick r:id="rId3" tooltip="Etymology, meaning and definition of *gere- ">
                  <a:extLst>
                    <a:ext uri="{A12FA001-AC4F-418D-AE19-62706E023703}">
                      <ahyp:hlinkClr xmlns:ahyp="http://schemas.microsoft.com/office/drawing/2018/hyperlinkcolor" val="tx"/>
                    </a:ext>
                  </a:extLst>
                </a:hlinkClick>
              </a:rPr>
              <a:t>gere</a:t>
            </a:r>
            <a:r>
              <a:rPr lang="en-GB" sz="2400" b="1" dirty="0">
                <a:solidFill>
                  <a:schemeClr val="accent4"/>
                </a:solidFill>
                <a:effectLst/>
                <a:latin typeface="+mn-lt"/>
                <a:ea typeface="Times New Roman" panose="02020603050405020304" pitchFamily="18" charset="0"/>
                <a:hlinkClick r:id="rId3" tooltip="Etymology, meaning and definition of *gere- ">
                  <a:extLst>
                    <a:ext uri="{A12FA001-AC4F-418D-AE19-62706E023703}">
                      <ahyp:hlinkClr xmlns:ahyp="http://schemas.microsoft.com/office/drawing/2018/hyperlinkcolor" val="tx"/>
                    </a:ext>
                  </a:extLst>
                </a:hlinkClick>
              </a:rPr>
              <a:t>-</a:t>
            </a:r>
            <a:r>
              <a:rPr lang="en-GB" sz="2400" dirty="0">
                <a:solidFill>
                  <a:schemeClr val="accent4"/>
                </a:solidFill>
                <a:effectLst/>
                <a:latin typeface="+mn-lt"/>
                <a:ea typeface="Times New Roman" panose="02020603050405020304" pitchFamily="18" charset="0"/>
              </a:rPr>
              <a:t> </a:t>
            </a:r>
            <a:r>
              <a:rPr lang="en-GB" sz="2400" dirty="0">
                <a:effectLst/>
                <a:latin typeface="+mn-lt"/>
                <a:ea typeface="Times New Roman" panose="02020603050405020304" pitchFamily="18" charset="0"/>
              </a:rPr>
              <a:t>"to grow old") + </a:t>
            </a:r>
            <a:r>
              <a:rPr lang="en-GB" sz="2400" i="1" dirty="0" err="1">
                <a:effectLst/>
                <a:latin typeface="+mn-lt"/>
                <a:ea typeface="Times New Roman" panose="02020603050405020304" pitchFamily="18" charset="0"/>
              </a:rPr>
              <a:t>iatrikos</a:t>
            </a:r>
            <a:r>
              <a:rPr lang="en-GB" sz="2400" dirty="0">
                <a:effectLst/>
                <a:latin typeface="+mn-lt"/>
                <a:ea typeface="Times New Roman" panose="02020603050405020304" pitchFamily="18" charset="0"/>
              </a:rPr>
              <a:t> "of a physician," from </a:t>
            </a:r>
            <a:r>
              <a:rPr lang="en-GB" sz="2400" i="1" dirty="0" err="1">
                <a:effectLst/>
                <a:latin typeface="+mn-lt"/>
                <a:ea typeface="Times New Roman" panose="02020603050405020304" pitchFamily="18" charset="0"/>
              </a:rPr>
              <a:t>iatros</a:t>
            </a:r>
            <a:r>
              <a:rPr lang="en-GB" sz="2400" dirty="0">
                <a:effectLst/>
                <a:latin typeface="+mn-lt"/>
                <a:ea typeface="Times New Roman" panose="02020603050405020304" pitchFamily="18" charset="0"/>
              </a:rPr>
              <a:t> </a:t>
            </a:r>
            <a:r>
              <a:rPr lang="en-GB" sz="2400" dirty="0">
                <a:effectLst/>
                <a:latin typeface="+mn-lt"/>
              </a:rPr>
              <a:t> </a:t>
            </a:r>
          </a:p>
          <a:p>
            <a:pPr>
              <a:buNone/>
            </a:pPr>
            <a:endParaRPr lang="en-GB" sz="2400" dirty="0">
              <a:solidFill>
                <a:srgbClr val="000000"/>
              </a:solidFill>
              <a:latin typeface="+mn-lt"/>
              <a:ea typeface="Times New Roman" panose="02020603050405020304" pitchFamily="18" charset="0"/>
              <a:cs typeface="Times New Roman" panose="02020603050405020304" pitchFamily="18" charset="0"/>
            </a:endParaRPr>
          </a:p>
          <a:p>
            <a:pPr>
              <a:buNone/>
            </a:pPr>
            <a:r>
              <a:rPr lang="en-GB" sz="2400" i="1" dirty="0">
                <a:solidFill>
                  <a:schemeClr val="accent2">
                    <a:lumMod val="50000"/>
                  </a:schemeClr>
                </a:solidFill>
                <a:effectLst/>
                <a:latin typeface="+mn-lt"/>
                <a:ea typeface="Times New Roman" panose="02020603050405020304" pitchFamily="18" charset="0"/>
                <a:cs typeface="Times New Roman" panose="02020603050405020304" pitchFamily="18" charset="0"/>
              </a:rPr>
              <a:t>https://</a:t>
            </a:r>
            <a:r>
              <a:rPr lang="en-GB" sz="2400" i="1" dirty="0" err="1">
                <a:solidFill>
                  <a:schemeClr val="accent2">
                    <a:lumMod val="50000"/>
                  </a:schemeClr>
                </a:solidFill>
                <a:effectLst/>
                <a:latin typeface="+mn-lt"/>
                <a:ea typeface="Times New Roman" panose="02020603050405020304" pitchFamily="18" charset="0"/>
                <a:cs typeface="Times New Roman" panose="02020603050405020304" pitchFamily="18" charset="0"/>
              </a:rPr>
              <a:t>www.etymonline.com</a:t>
            </a:r>
            <a:r>
              <a:rPr lang="en-GB" sz="2400" i="1" dirty="0">
                <a:solidFill>
                  <a:schemeClr val="accent2">
                    <a:lumMod val="50000"/>
                  </a:schemeClr>
                </a:solidFill>
                <a:effectLst/>
                <a:latin typeface="+mn-lt"/>
                <a:ea typeface="Times New Roman" panose="02020603050405020304" pitchFamily="18" charset="0"/>
                <a:cs typeface="Times New Roman" panose="02020603050405020304" pitchFamily="18" charset="0"/>
              </a:rPr>
              <a:t>/word/geriatric</a:t>
            </a:r>
            <a:r>
              <a:rPr lang="en-GB" sz="2400" i="1" dirty="0">
                <a:solidFill>
                  <a:schemeClr val="accent2">
                    <a:lumMod val="50000"/>
                  </a:schemeClr>
                </a:solidFill>
                <a:effectLst/>
                <a:latin typeface="+mn-lt"/>
              </a:rPr>
              <a:t> </a:t>
            </a:r>
            <a:endParaRPr lang="en-GB" sz="2400" i="1" dirty="0">
              <a:solidFill>
                <a:schemeClr val="accent2">
                  <a:lumMod val="50000"/>
                </a:schemeClr>
              </a:solidFill>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97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24953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800" b="1" dirty="0">
                <a:solidFill>
                  <a:schemeClr val="accent2">
                    <a:lumMod val="50000"/>
                  </a:schemeClr>
                </a:solidFill>
                <a:latin typeface="+mn-lt"/>
                <a:ea typeface="Times New Roman" panose="02020603050405020304" pitchFamily="18" charset="0"/>
                <a:cs typeface="Times New Roman" panose="02020603050405020304" pitchFamily="18" charset="0"/>
              </a:rPr>
              <a:t>‘Old’ words</a:t>
            </a:r>
            <a:endParaRPr lang="en-GB" sz="2800" dirty="0">
              <a:solidFill>
                <a:srgbClr val="141823"/>
              </a:solidFill>
              <a:latin typeface="+mn-lt"/>
              <a:ea typeface="Times New Roman" panose="02020603050405020304" pitchFamily="18" charset="0"/>
              <a:cs typeface="Times New Roman" panose="02020603050405020304" pitchFamily="18" charset="0"/>
            </a:endParaRPr>
          </a:p>
          <a:p>
            <a:pPr>
              <a:buNone/>
            </a:pPr>
            <a:r>
              <a:rPr lang="en-GB" sz="2400" dirty="0">
                <a:solidFill>
                  <a:srgbClr val="000000"/>
                </a:solidFill>
                <a:latin typeface="+mn-lt"/>
                <a:ea typeface="Times New Roman" panose="02020603050405020304" pitchFamily="18" charset="0"/>
                <a:cs typeface="Times New Roman" panose="02020603050405020304" pitchFamily="18" charset="0"/>
              </a:rPr>
              <a:t>The terms </a:t>
            </a:r>
            <a:r>
              <a:rPr lang="en-GB" sz="2400" dirty="0">
                <a:solidFill>
                  <a:schemeClr val="accent2">
                    <a:lumMod val="50000"/>
                  </a:schemeClr>
                </a:solidFill>
                <a:latin typeface="+mn-lt"/>
                <a:ea typeface="Times New Roman" panose="02020603050405020304" pitchFamily="18" charset="0"/>
                <a:cs typeface="Times New Roman" panose="02020603050405020304" pitchFamily="18" charset="0"/>
              </a:rPr>
              <a:t>senior</a:t>
            </a:r>
            <a:r>
              <a:rPr lang="en-GB" sz="2400" dirty="0">
                <a:solidFill>
                  <a:srgbClr val="000000"/>
                </a:solidFill>
                <a:latin typeface="+mn-lt"/>
                <a:ea typeface="Times New Roman" panose="02020603050405020304" pitchFamily="18" charset="0"/>
                <a:cs typeface="Times New Roman" panose="02020603050405020304" pitchFamily="18" charset="0"/>
              </a:rPr>
              <a:t> and </a:t>
            </a:r>
            <a:r>
              <a:rPr lang="en-GB" sz="2400" dirty="0">
                <a:solidFill>
                  <a:schemeClr val="accent2">
                    <a:lumMod val="50000"/>
                  </a:schemeClr>
                </a:solidFill>
                <a:latin typeface="+mn-lt"/>
                <a:ea typeface="Times New Roman" panose="02020603050405020304" pitchFamily="18" charset="0"/>
                <a:cs typeface="Times New Roman" panose="02020603050405020304" pitchFamily="18" charset="0"/>
              </a:rPr>
              <a:t>elder</a:t>
            </a:r>
            <a:r>
              <a:rPr lang="en-GB" sz="2400" dirty="0">
                <a:solidFill>
                  <a:srgbClr val="000000"/>
                </a:solidFill>
                <a:latin typeface="+mn-lt"/>
                <a:ea typeface="Times New Roman" panose="02020603050405020304" pitchFamily="18" charset="0"/>
                <a:cs typeface="Times New Roman" panose="02020603050405020304" pitchFamily="18" charset="0"/>
              </a:rPr>
              <a:t> often denote an element of respect.</a:t>
            </a:r>
          </a:p>
          <a:p>
            <a:pPr>
              <a:buNone/>
            </a:pPr>
            <a:endParaRPr lang="en-GB" sz="2400" dirty="0">
              <a:solidFill>
                <a:srgbClr val="000000"/>
              </a:solidFill>
              <a:effectLst/>
              <a:latin typeface="+mn-lt"/>
              <a:ea typeface="Times New Roman" panose="02020603050405020304" pitchFamily="18" charset="0"/>
              <a:cs typeface="Times New Roman" panose="02020603050405020304" pitchFamily="18" charset="0"/>
            </a:endParaRPr>
          </a:p>
          <a:p>
            <a:pPr>
              <a:buNone/>
            </a:pPr>
            <a:r>
              <a:rPr lang="en-GB" sz="2800" dirty="0">
                <a:solidFill>
                  <a:schemeClr val="accent2">
                    <a:lumMod val="50000"/>
                  </a:schemeClr>
                </a:solidFill>
                <a:effectLst/>
                <a:latin typeface="+mn-lt"/>
                <a:ea typeface="Times New Roman" panose="02020603050405020304" pitchFamily="18" charset="0"/>
              </a:rPr>
              <a:t>Latin senex = old</a:t>
            </a:r>
            <a:endParaRPr lang="en-GB" sz="2800" dirty="0">
              <a:latin typeface="+mn-lt"/>
              <a:ea typeface="Times New Roman" panose="02020603050405020304" pitchFamily="18" charset="0"/>
            </a:endParaRPr>
          </a:p>
          <a:p>
            <a:pPr>
              <a:buNone/>
            </a:pPr>
            <a:r>
              <a:rPr lang="en-GB" sz="2800" dirty="0">
                <a:latin typeface="+mn-lt"/>
                <a:ea typeface="Times New Roman" panose="02020603050405020304" pitchFamily="18" charset="0"/>
              </a:rPr>
              <a:t>senior	senator</a:t>
            </a:r>
            <a:endParaRPr lang="en-US" sz="2800" kern="100" dirty="0">
              <a:latin typeface="+mn-lt"/>
              <a:ea typeface="SimHei" panose="02010609060101010101" pitchFamily="49" charset="-122"/>
              <a:cs typeface="Calibri" panose="020F0502020204030204" pitchFamily="34" charset="0"/>
            </a:endParaRPr>
          </a:p>
          <a:p>
            <a:pPr>
              <a:buNone/>
            </a:pPr>
            <a:endParaRPr lang="en-US" sz="2800" kern="100" dirty="0">
              <a:latin typeface="+mn-lt"/>
              <a:ea typeface="SimHei" panose="02010609060101010101" pitchFamily="49" charset="-122"/>
              <a:cs typeface="Calibri" panose="020F0502020204030204" pitchFamily="34" charset="0"/>
            </a:endParaRPr>
          </a:p>
          <a:p>
            <a:pPr>
              <a:buNone/>
            </a:pPr>
            <a:r>
              <a:rPr lang="en-US" sz="2800" kern="100" dirty="0">
                <a:latin typeface="+mn-lt"/>
                <a:ea typeface="SimHei" panose="02010609060101010101" pitchFamily="49" charset="-122"/>
                <a:cs typeface="Calibri" panose="020F0502020204030204" pitchFamily="34" charset="0"/>
              </a:rPr>
              <a:t>s</a:t>
            </a:r>
            <a:r>
              <a:rPr lang="en-US" sz="2800" kern="100" dirty="0">
                <a:effectLst/>
                <a:latin typeface="+mn-lt"/>
                <a:ea typeface="SimHei" panose="02010609060101010101" pitchFamily="49" charset="-122"/>
                <a:cs typeface="Calibri" panose="020F0502020204030204" pitchFamily="34" charset="0"/>
              </a:rPr>
              <a:t>eigneur	 signore	 	</a:t>
            </a:r>
            <a:r>
              <a:rPr lang="en-US" sz="2800" kern="100" dirty="0" err="1">
                <a:effectLst/>
                <a:latin typeface="+mn-lt"/>
                <a:ea typeface="SimHei" panose="02010609060101010101" pitchFamily="49" charset="-122"/>
                <a:cs typeface="Calibri" panose="020F0502020204030204" pitchFamily="34" charset="0"/>
              </a:rPr>
              <a:t>señor</a:t>
            </a:r>
            <a:r>
              <a:rPr lang="en-US" sz="2800" kern="100" dirty="0">
                <a:latin typeface="+mn-lt"/>
                <a:ea typeface="SimHei" panose="02010609060101010101" pitchFamily="49" charset="-122"/>
                <a:cs typeface="Calibri" panose="020F0502020204030204" pitchFamily="34" charset="0"/>
              </a:rPr>
              <a:t>		</a:t>
            </a:r>
            <a:r>
              <a:rPr lang="en-US" sz="2800" kern="100" dirty="0">
                <a:effectLst/>
                <a:latin typeface="+mn-lt"/>
                <a:ea typeface="SimHei" panose="02010609060101010101" pitchFamily="49" charset="-122"/>
                <a:cs typeface="Calibri" panose="020F0502020204030204" pitchFamily="34" charset="0"/>
              </a:rPr>
              <a:t>senhor</a:t>
            </a:r>
            <a:endParaRPr lang="en-GB" sz="2800" dirty="0">
              <a:latin typeface="+mn-lt"/>
              <a:ea typeface="Times New Roman" panose="02020603050405020304" pitchFamily="18" charset="0"/>
            </a:endParaRPr>
          </a:p>
          <a:p>
            <a:pPr>
              <a:buNone/>
            </a:pPr>
            <a:endParaRPr lang="en-GB" sz="2800" dirty="0">
              <a:latin typeface="+mn-lt"/>
              <a:ea typeface="Times New Roman" panose="02020603050405020304" pitchFamily="18" charset="0"/>
            </a:endParaRPr>
          </a:p>
          <a:p>
            <a:pPr>
              <a:buNone/>
            </a:pPr>
            <a:r>
              <a:rPr lang="en-GB" sz="2800" dirty="0">
                <a:latin typeface="+mn-lt"/>
                <a:ea typeface="Times New Roman" panose="02020603050405020304" pitchFamily="18" charset="0"/>
              </a:rPr>
              <a:t>senile		senescent	</a:t>
            </a:r>
            <a:r>
              <a:rPr lang="en-GB" sz="2800" dirty="0">
                <a:solidFill>
                  <a:schemeClr val="accent2">
                    <a:lumMod val="50000"/>
                  </a:schemeClr>
                </a:solidFill>
                <a:latin typeface="+mn-lt"/>
                <a:ea typeface="Times New Roman" panose="02020603050405020304" pitchFamily="18" charset="0"/>
              </a:rPr>
              <a:t>	</a:t>
            </a:r>
          </a:p>
          <a:p>
            <a:pPr>
              <a:buNone/>
            </a:pPr>
            <a:endParaRPr lang="en-GB" sz="2800" dirty="0">
              <a:solidFill>
                <a:schemeClr val="accent2">
                  <a:lumMod val="50000"/>
                </a:schemeClr>
              </a:solidFill>
              <a:latin typeface="+mn-lt"/>
              <a:ea typeface="Times New Roman" panose="02020603050405020304" pitchFamily="18" charset="0"/>
            </a:endParaRPr>
          </a:p>
          <a:p>
            <a:pPr>
              <a:buNone/>
            </a:pPr>
            <a:r>
              <a:rPr lang="en-GB" sz="2800" dirty="0">
                <a:latin typeface="+mn-lt"/>
                <a:ea typeface="Times New Roman" panose="02020603050405020304" pitchFamily="18" charset="0"/>
              </a:rPr>
              <a:t>s</a:t>
            </a:r>
            <a:r>
              <a:rPr lang="en-GB" sz="2800" dirty="0">
                <a:effectLst/>
                <a:latin typeface="+mn-lt"/>
                <a:ea typeface="Times New Roman" panose="02020603050405020304" pitchFamily="18" charset="0"/>
              </a:rPr>
              <a:t>enectitude</a:t>
            </a:r>
          </a:p>
        </p:txBody>
      </p:sp>
    </p:spTree>
    <p:extLst>
      <p:ext uri="{BB962C8B-B14F-4D97-AF65-F5344CB8AC3E}">
        <p14:creationId xmlns:p14="http://schemas.microsoft.com/office/powerpoint/2010/main" val="375659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00725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400" dirty="0">
                <a:solidFill>
                  <a:schemeClr val="accent2">
                    <a:lumMod val="50000"/>
                  </a:schemeClr>
                </a:solidFill>
                <a:effectLst/>
                <a:latin typeface="+mn-lt"/>
                <a:ea typeface="Times New Roman" panose="02020603050405020304" pitchFamily="18" charset="0"/>
              </a:rPr>
              <a:t>Senectitude</a:t>
            </a:r>
          </a:p>
          <a:p>
            <a:pPr>
              <a:buNone/>
            </a:pPr>
            <a:endParaRPr lang="en-GB" sz="2000" dirty="0">
              <a:solidFill>
                <a:schemeClr val="accent2">
                  <a:lumMod val="50000"/>
                </a:schemeClr>
              </a:solidFill>
              <a:effectLst/>
              <a:latin typeface="+mn-lt"/>
              <a:ea typeface="Times New Roman" panose="02020603050405020304" pitchFamily="18" charset="0"/>
            </a:endParaRPr>
          </a:p>
          <a:p>
            <a:pPr>
              <a:buNone/>
            </a:pPr>
            <a:r>
              <a:rPr lang="en-GB" sz="2400" b="0" u="none" strike="noStrike" dirty="0">
                <a:solidFill>
                  <a:srgbClr val="000000"/>
                </a:solidFill>
                <a:effectLst/>
                <a:latin typeface="Georgia" panose="02040502050405020303" pitchFamily="18" charset="0"/>
              </a:rPr>
              <a:t>Three-and-twenty years form a large portion of the short life of man, — one-third, as nearly as can be expressed in unbroken numbers, of the entire term fixed by the psalmist, and full one-half, if we strike off the twilight periods of childhood and immature youth, and of </a:t>
            </a:r>
            <a:r>
              <a:rPr lang="en-GB" sz="2400" b="0" u="none" strike="noStrike" dirty="0">
                <a:solidFill>
                  <a:schemeClr val="accent2">
                    <a:lumMod val="50000"/>
                  </a:schemeClr>
                </a:solidFill>
                <a:effectLst/>
                <a:latin typeface="Georgia" panose="02040502050405020303" pitchFamily="18" charset="0"/>
              </a:rPr>
              <a:t>senectitude</a:t>
            </a:r>
            <a:r>
              <a:rPr lang="en-GB" sz="2400" b="0" u="none" strike="noStrike" dirty="0">
                <a:solidFill>
                  <a:srgbClr val="000000"/>
                </a:solidFill>
                <a:effectLst/>
                <a:latin typeface="Georgia" panose="02040502050405020303" pitchFamily="18" charset="0"/>
              </a:rPr>
              <a:t> weary of its toils.</a:t>
            </a:r>
          </a:p>
          <a:p>
            <a:pPr>
              <a:buNone/>
            </a:pPr>
            <a:endParaRPr lang="en-GB" sz="2400" dirty="0">
              <a:solidFill>
                <a:srgbClr val="000000"/>
              </a:solidFill>
              <a:latin typeface="+mn-lt"/>
              <a:ea typeface="Times New Roman" panose="02020603050405020304" pitchFamily="18" charset="0"/>
            </a:endParaRPr>
          </a:p>
          <a:p>
            <a:pPr>
              <a:buNone/>
            </a:pPr>
            <a:r>
              <a:rPr lang="en-GB" sz="2400" i="0" u="none" strike="noStrike" dirty="0">
                <a:solidFill>
                  <a:srgbClr val="000000"/>
                </a:solidFill>
                <a:effectLst/>
                <a:latin typeface="+mn-lt"/>
              </a:rPr>
              <a:t>Hugh Miller, </a:t>
            </a:r>
            <a:r>
              <a:rPr lang="en-GB" sz="2400" i="1" u="none" strike="noStrike" dirty="0">
                <a:solidFill>
                  <a:srgbClr val="000000"/>
                </a:solidFill>
                <a:effectLst/>
                <a:latin typeface="+mn-lt"/>
              </a:rPr>
              <a:t>The Cruise of the Betsey</a:t>
            </a:r>
            <a:r>
              <a:rPr lang="en-GB" sz="2400" i="0" u="none" strike="noStrike" dirty="0">
                <a:solidFill>
                  <a:srgbClr val="000000"/>
                </a:solidFill>
                <a:effectLst/>
                <a:latin typeface="+mn-lt"/>
              </a:rPr>
              <a:t> (1862)</a:t>
            </a:r>
            <a:endParaRPr lang="en-GB" sz="2400" i="1" dirty="0">
              <a:solidFill>
                <a:schemeClr val="accent2">
                  <a:lumMod val="50000"/>
                </a:schemeClr>
              </a:solidFill>
              <a:effectLst/>
              <a:latin typeface="+mn-lt"/>
              <a:ea typeface="Times New Roman" panose="02020603050405020304" pitchFamily="18" charset="0"/>
            </a:endParaRPr>
          </a:p>
        </p:txBody>
      </p:sp>
    </p:spTree>
    <p:extLst>
      <p:ext uri="{BB962C8B-B14F-4D97-AF65-F5344CB8AC3E}">
        <p14:creationId xmlns:p14="http://schemas.microsoft.com/office/powerpoint/2010/main" val="98184898"/>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10042</TotalTime>
  <Words>2518</Words>
  <Application>Microsoft Macintosh PowerPoint</Application>
  <PresentationFormat>On-screen Show (4:3)</PresentationFormat>
  <Paragraphs>245</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Georgia</vt:lpstr>
      <vt:lpstr>Helvetica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RugbySchool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Perspectives on Science</dc:title>
  <dc:creator>jlt</dc:creator>
  <cp:lastModifiedBy>elizabeth.swinbank@cantab.net</cp:lastModifiedBy>
  <cp:revision>1010</cp:revision>
  <dcterms:created xsi:type="dcterms:W3CDTF">2006-01-25T16:10:04Z</dcterms:created>
  <dcterms:modified xsi:type="dcterms:W3CDTF">2025-09-11T16:43:07Z</dcterms:modified>
</cp:coreProperties>
</file>