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16"/>
  </p:notesMasterIdLst>
  <p:handoutMasterIdLst>
    <p:handoutMasterId r:id="rId17"/>
  </p:handoutMasterIdLst>
  <p:sldIdLst>
    <p:sldId id="464" r:id="rId2"/>
    <p:sldId id="1239" r:id="rId3"/>
    <p:sldId id="1223" r:id="rId4"/>
    <p:sldId id="1230" r:id="rId5"/>
    <p:sldId id="1231" r:id="rId6"/>
    <p:sldId id="1222" r:id="rId7"/>
    <p:sldId id="1229" r:id="rId8"/>
    <p:sldId id="1225" r:id="rId9"/>
    <p:sldId id="1237" r:id="rId10"/>
    <p:sldId id="1233" r:id="rId11"/>
    <p:sldId id="1234" r:id="rId12"/>
    <p:sldId id="1235" r:id="rId13"/>
    <p:sldId id="1208" r:id="rId14"/>
    <p:sldId id="1238"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94"/>
  </p:normalViewPr>
  <p:slideViewPr>
    <p:cSldViewPr>
      <p:cViewPr varScale="1">
        <p:scale>
          <a:sx n="121" d="100"/>
          <a:sy n="121" d="100"/>
        </p:scale>
        <p:origin x="8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88"/>
    </p:cViewPr>
  </p:sorterViewPr>
  <p:notesViewPr>
    <p:cSldViewPr>
      <p:cViewPr>
        <p:scale>
          <a:sx n="100" d="100"/>
          <a:sy n="100" d="100"/>
        </p:scale>
        <p:origin x="-1014" y="151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6CD23BF-7E08-8C8E-5E4C-0EDC7B08A2E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GB"/>
          </a:p>
        </p:txBody>
      </p:sp>
      <p:sp>
        <p:nvSpPr>
          <p:cNvPr id="73731" name="Rectangle 3">
            <a:extLst>
              <a:ext uri="{FF2B5EF4-FFF2-40B4-BE49-F238E27FC236}">
                <a16:creationId xmlns:a16="http://schemas.microsoft.com/office/drawing/2014/main" id="{D8F53BB2-A436-6872-640C-FB04FBB01698}"/>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GB"/>
          </a:p>
        </p:txBody>
      </p:sp>
      <p:sp>
        <p:nvSpPr>
          <p:cNvPr id="73732" name="Rectangle 4">
            <a:extLst>
              <a:ext uri="{FF2B5EF4-FFF2-40B4-BE49-F238E27FC236}">
                <a16:creationId xmlns:a16="http://schemas.microsoft.com/office/drawing/2014/main" id="{6F91F294-E315-8CD4-C779-3C3A66B93D7E}"/>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GB"/>
          </a:p>
        </p:txBody>
      </p:sp>
      <p:sp>
        <p:nvSpPr>
          <p:cNvPr id="73733" name="Rectangle 5">
            <a:extLst>
              <a:ext uri="{FF2B5EF4-FFF2-40B4-BE49-F238E27FC236}">
                <a16:creationId xmlns:a16="http://schemas.microsoft.com/office/drawing/2014/main" id="{5AE4C8A1-0A8D-D0EB-E690-BB8658AF8F8E}"/>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DE70A18-5C80-AD4F-BB34-DEFF7543D05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29E3B68-529F-AF6A-45BE-8F36B36C1AD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51203" name="Rectangle 3">
            <a:extLst>
              <a:ext uri="{FF2B5EF4-FFF2-40B4-BE49-F238E27FC236}">
                <a16:creationId xmlns:a16="http://schemas.microsoft.com/office/drawing/2014/main" id="{49B6FF99-CED8-EBCC-7694-F9084FC1900D}"/>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US"/>
          </a:p>
        </p:txBody>
      </p:sp>
      <p:sp>
        <p:nvSpPr>
          <p:cNvPr id="13316" name="Rectangle 4">
            <a:extLst>
              <a:ext uri="{FF2B5EF4-FFF2-40B4-BE49-F238E27FC236}">
                <a16:creationId xmlns:a16="http://schemas.microsoft.com/office/drawing/2014/main" id="{C66EB810-0E62-CDCF-000F-B70A79F08C6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a:extLst>
              <a:ext uri="{FF2B5EF4-FFF2-40B4-BE49-F238E27FC236}">
                <a16:creationId xmlns:a16="http://schemas.microsoft.com/office/drawing/2014/main" id="{214F6CC0-8F89-B0E2-DE30-9388A1F36D5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06" name="Rectangle 6">
            <a:extLst>
              <a:ext uri="{FF2B5EF4-FFF2-40B4-BE49-F238E27FC236}">
                <a16:creationId xmlns:a16="http://schemas.microsoft.com/office/drawing/2014/main" id="{827ED546-A2B9-92A3-44FF-E6754CDD511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51207" name="Rectangle 7">
            <a:extLst>
              <a:ext uri="{FF2B5EF4-FFF2-40B4-BE49-F238E27FC236}">
                <a16:creationId xmlns:a16="http://schemas.microsoft.com/office/drawing/2014/main" id="{92FBBC99-385E-CDA1-1160-ED5682CD2C6F}"/>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1C6993E5-F0DA-5C43-9727-8F5F23B8AC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a:t>
            </a:fld>
            <a:endParaRPr lang="en-US" altLang="en-US"/>
          </a:p>
        </p:txBody>
      </p:sp>
    </p:spTree>
    <p:extLst>
      <p:ext uri="{BB962C8B-B14F-4D97-AF65-F5344CB8AC3E}">
        <p14:creationId xmlns:p14="http://schemas.microsoft.com/office/powerpoint/2010/main" val="253411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11</a:t>
            </a:fld>
            <a:endParaRPr lang="en-US" altLang="en-US"/>
          </a:p>
        </p:txBody>
      </p:sp>
    </p:spTree>
    <p:extLst>
      <p:ext uri="{BB962C8B-B14F-4D97-AF65-F5344CB8AC3E}">
        <p14:creationId xmlns:p14="http://schemas.microsoft.com/office/powerpoint/2010/main" val="157948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12</a:t>
            </a:fld>
            <a:endParaRPr lang="en-US" altLang="en-US"/>
          </a:p>
        </p:txBody>
      </p:sp>
    </p:spTree>
    <p:extLst>
      <p:ext uri="{BB962C8B-B14F-4D97-AF65-F5344CB8AC3E}">
        <p14:creationId xmlns:p14="http://schemas.microsoft.com/office/powerpoint/2010/main" val="2079968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13</a:t>
            </a:fld>
            <a:endParaRPr lang="en-US" altLang="en-US"/>
          </a:p>
        </p:txBody>
      </p:sp>
    </p:spTree>
    <p:extLst>
      <p:ext uri="{BB962C8B-B14F-4D97-AF65-F5344CB8AC3E}">
        <p14:creationId xmlns:p14="http://schemas.microsoft.com/office/powerpoint/2010/main" val="4120978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14</a:t>
            </a:fld>
            <a:endParaRPr lang="en-US" altLang="en-US"/>
          </a:p>
        </p:txBody>
      </p:sp>
    </p:spTree>
    <p:extLst>
      <p:ext uri="{BB962C8B-B14F-4D97-AF65-F5344CB8AC3E}">
        <p14:creationId xmlns:p14="http://schemas.microsoft.com/office/powerpoint/2010/main" val="152700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a:t>
            </a:fld>
            <a:endParaRPr lang="en-US" altLang="en-US"/>
          </a:p>
        </p:txBody>
      </p:sp>
    </p:spTree>
    <p:extLst>
      <p:ext uri="{BB962C8B-B14F-4D97-AF65-F5344CB8AC3E}">
        <p14:creationId xmlns:p14="http://schemas.microsoft.com/office/powerpoint/2010/main" val="257856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4</a:t>
            </a:fld>
            <a:endParaRPr lang="en-US" altLang="en-US"/>
          </a:p>
        </p:txBody>
      </p:sp>
    </p:spTree>
    <p:extLst>
      <p:ext uri="{BB962C8B-B14F-4D97-AF65-F5344CB8AC3E}">
        <p14:creationId xmlns:p14="http://schemas.microsoft.com/office/powerpoint/2010/main" val="384120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5</a:t>
            </a:fld>
            <a:endParaRPr lang="en-US" altLang="en-US"/>
          </a:p>
        </p:txBody>
      </p:sp>
    </p:spTree>
    <p:extLst>
      <p:ext uri="{BB962C8B-B14F-4D97-AF65-F5344CB8AC3E}">
        <p14:creationId xmlns:p14="http://schemas.microsoft.com/office/powerpoint/2010/main" val="549267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6</a:t>
            </a:fld>
            <a:endParaRPr lang="en-US" altLang="en-US"/>
          </a:p>
        </p:txBody>
      </p:sp>
    </p:spTree>
    <p:extLst>
      <p:ext uri="{BB962C8B-B14F-4D97-AF65-F5344CB8AC3E}">
        <p14:creationId xmlns:p14="http://schemas.microsoft.com/office/powerpoint/2010/main" val="2182821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7</a:t>
            </a:fld>
            <a:endParaRPr lang="en-US" altLang="en-US"/>
          </a:p>
        </p:txBody>
      </p:sp>
    </p:spTree>
    <p:extLst>
      <p:ext uri="{BB962C8B-B14F-4D97-AF65-F5344CB8AC3E}">
        <p14:creationId xmlns:p14="http://schemas.microsoft.com/office/powerpoint/2010/main" val="3753015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8</a:t>
            </a:fld>
            <a:endParaRPr lang="en-US" altLang="en-US"/>
          </a:p>
        </p:txBody>
      </p:sp>
    </p:spTree>
    <p:extLst>
      <p:ext uri="{BB962C8B-B14F-4D97-AF65-F5344CB8AC3E}">
        <p14:creationId xmlns:p14="http://schemas.microsoft.com/office/powerpoint/2010/main" val="3375499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9</a:t>
            </a:fld>
            <a:endParaRPr lang="en-US" altLang="en-US"/>
          </a:p>
        </p:txBody>
      </p:sp>
    </p:spTree>
    <p:extLst>
      <p:ext uri="{BB962C8B-B14F-4D97-AF65-F5344CB8AC3E}">
        <p14:creationId xmlns:p14="http://schemas.microsoft.com/office/powerpoint/2010/main" val="768071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10</a:t>
            </a:fld>
            <a:endParaRPr lang="en-US" altLang="en-US"/>
          </a:p>
        </p:txBody>
      </p:sp>
    </p:spTree>
    <p:extLst>
      <p:ext uri="{BB962C8B-B14F-4D97-AF65-F5344CB8AC3E}">
        <p14:creationId xmlns:p14="http://schemas.microsoft.com/office/powerpoint/2010/main" val="378359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714871A-688E-C71E-EF2C-E98172396DB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83F9155-6F7B-F7AC-4892-B845C49637E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51E195A-41A7-B540-C2D4-D4B3ACCF6F81}"/>
              </a:ext>
            </a:extLst>
          </p:cNvPr>
          <p:cNvSpPr>
            <a:spLocks noGrp="1" noChangeArrowheads="1"/>
          </p:cNvSpPr>
          <p:nvPr>
            <p:ph type="sldNum" sz="quarter" idx="12"/>
          </p:nvPr>
        </p:nvSpPr>
        <p:spPr>
          <a:ln/>
        </p:spPr>
        <p:txBody>
          <a:bodyPr/>
          <a:lstStyle>
            <a:lvl1pPr>
              <a:defRPr/>
            </a:lvl1pPr>
          </a:lstStyle>
          <a:p>
            <a:pPr>
              <a:defRPr/>
            </a:pPr>
            <a:fld id="{FC88D61D-4B29-2848-AB06-B10C36830E6E}" type="slidenum">
              <a:rPr lang="en-GB" altLang="en-US"/>
              <a:pPr>
                <a:defRPr/>
              </a:pPr>
              <a:t>‹#›</a:t>
            </a:fld>
            <a:endParaRPr lang="en-GB" altLang="en-US"/>
          </a:p>
        </p:txBody>
      </p:sp>
    </p:spTree>
    <p:extLst>
      <p:ext uri="{BB962C8B-B14F-4D97-AF65-F5344CB8AC3E}">
        <p14:creationId xmlns:p14="http://schemas.microsoft.com/office/powerpoint/2010/main" val="237749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F3CBAA-1E41-9F57-7337-DBB82E2C797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45D0E5F-9235-75C2-654D-37F5BBE65E3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9591B15-423C-4CF4-D8B0-CF404962E792}"/>
              </a:ext>
            </a:extLst>
          </p:cNvPr>
          <p:cNvSpPr>
            <a:spLocks noGrp="1" noChangeArrowheads="1"/>
          </p:cNvSpPr>
          <p:nvPr>
            <p:ph type="sldNum" sz="quarter" idx="12"/>
          </p:nvPr>
        </p:nvSpPr>
        <p:spPr>
          <a:ln/>
        </p:spPr>
        <p:txBody>
          <a:bodyPr/>
          <a:lstStyle>
            <a:lvl1pPr>
              <a:defRPr/>
            </a:lvl1pPr>
          </a:lstStyle>
          <a:p>
            <a:pPr>
              <a:defRPr/>
            </a:pPr>
            <a:fld id="{B1B77FEB-E056-E446-9BAD-BE8E9E175610}" type="slidenum">
              <a:rPr lang="en-GB" altLang="en-US"/>
              <a:pPr>
                <a:defRPr/>
              </a:pPr>
              <a:t>‹#›</a:t>
            </a:fld>
            <a:endParaRPr lang="en-GB" altLang="en-US"/>
          </a:p>
        </p:txBody>
      </p:sp>
    </p:spTree>
    <p:extLst>
      <p:ext uri="{BB962C8B-B14F-4D97-AF65-F5344CB8AC3E}">
        <p14:creationId xmlns:p14="http://schemas.microsoft.com/office/powerpoint/2010/main" val="186614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56B188-29F2-84EC-1E9B-0DA11472005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AF94805-70D6-CA64-8E3A-42B9A75DAC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BFFD26D-2D5B-6854-E6F1-C3D4AB3B5FDD}"/>
              </a:ext>
            </a:extLst>
          </p:cNvPr>
          <p:cNvSpPr>
            <a:spLocks noGrp="1" noChangeArrowheads="1"/>
          </p:cNvSpPr>
          <p:nvPr>
            <p:ph type="sldNum" sz="quarter" idx="12"/>
          </p:nvPr>
        </p:nvSpPr>
        <p:spPr>
          <a:ln/>
        </p:spPr>
        <p:txBody>
          <a:bodyPr/>
          <a:lstStyle>
            <a:lvl1pPr>
              <a:defRPr/>
            </a:lvl1pPr>
          </a:lstStyle>
          <a:p>
            <a:pPr>
              <a:defRPr/>
            </a:pPr>
            <a:fld id="{2ED3F3B1-56CF-7B4E-98A7-C979FB7076B8}" type="slidenum">
              <a:rPr lang="en-GB" altLang="en-US"/>
              <a:pPr>
                <a:defRPr/>
              </a:pPr>
              <a:t>‹#›</a:t>
            </a:fld>
            <a:endParaRPr lang="en-GB" altLang="en-US"/>
          </a:p>
        </p:txBody>
      </p:sp>
    </p:spTree>
    <p:extLst>
      <p:ext uri="{BB962C8B-B14F-4D97-AF65-F5344CB8AC3E}">
        <p14:creationId xmlns:p14="http://schemas.microsoft.com/office/powerpoint/2010/main" val="406695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396445-0C4F-B337-CF0A-3278C52D387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D22D70-3C8C-D8AC-A264-8C88DC7BEA1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EB44B39-12D7-FED7-9370-A1149C33468F}"/>
              </a:ext>
            </a:extLst>
          </p:cNvPr>
          <p:cNvSpPr>
            <a:spLocks noGrp="1" noChangeArrowheads="1"/>
          </p:cNvSpPr>
          <p:nvPr>
            <p:ph type="sldNum" sz="quarter" idx="12"/>
          </p:nvPr>
        </p:nvSpPr>
        <p:spPr>
          <a:ln/>
        </p:spPr>
        <p:txBody>
          <a:bodyPr/>
          <a:lstStyle>
            <a:lvl1pPr>
              <a:defRPr/>
            </a:lvl1pPr>
          </a:lstStyle>
          <a:p>
            <a:pPr>
              <a:defRPr/>
            </a:pPr>
            <a:fld id="{E3C1C216-236B-D24C-8377-57EC26AF5800}" type="slidenum">
              <a:rPr lang="en-GB" altLang="en-US"/>
              <a:pPr>
                <a:defRPr/>
              </a:pPr>
              <a:t>‹#›</a:t>
            </a:fld>
            <a:endParaRPr lang="en-GB" altLang="en-US"/>
          </a:p>
        </p:txBody>
      </p:sp>
    </p:spTree>
    <p:extLst>
      <p:ext uri="{BB962C8B-B14F-4D97-AF65-F5344CB8AC3E}">
        <p14:creationId xmlns:p14="http://schemas.microsoft.com/office/powerpoint/2010/main" val="189316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BB2D3DB-C504-4A18-281A-41DC947EBB9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9F0470D-E970-619C-321B-F04A7461D09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7563D01-8342-E540-801E-A0D1C7150413}"/>
              </a:ext>
            </a:extLst>
          </p:cNvPr>
          <p:cNvSpPr>
            <a:spLocks noGrp="1" noChangeArrowheads="1"/>
          </p:cNvSpPr>
          <p:nvPr>
            <p:ph type="sldNum" sz="quarter" idx="12"/>
          </p:nvPr>
        </p:nvSpPr>
        <p:spPr>
          <a:ln/>
        </p:spPr>
        <p:txBody>
          <a:bodyPr/>
          <a:lstStyle>
            <a:lvl1pPr>
              <a:defRPr/>
            </a:lvl1pPr>
          </a:lstStyle>
          <a:p>
            <a:pPr>
              <a:defRPr/>
            </a:pPr>
            <a:fld id="{7E63393A-1A7E-5545-B7E7-9EDB5A3793BA}" type="slidenum">
              <a:rPr lang="en-GB" altLang="en-US"/>
              <a:pPr>
                <a:defRPr/>
              </a:pPr>
              <a:t>‹#›</a:t>
            </a:fld>
            <a:endParaRPr lang="en-GB" altLang="en-US"/>
          </a:p>
        </p:txBody>
      </p:sp>
    </p:spTree>
    <p:extLst>
      <p:ext uri="{BB962C8B-B14F-4D97-AF65-F5344CB8AC3E}">
        <p14:creationId xmlns:p14="http://schemas.microsoft.com/office/powerpoint/2010/main" val="177369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B30EBB7-6253-D9DE-D998-B3EC66585B1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DB5DDB8-B4EE-E8AF-3B72-62B836CE867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51B0BC5-3720-542D-4A0E-B97D65462E39}"/>
              </a:ext>
            </a:extLst>
          </p:cNvPr>
          <p:cNvSpPr>
            <a:spLocks noGrp="1" noChangeArrowheads="1"/>
          </p:cNvSpPr>
          <p:nvPr>
            <p:ph type="sldNum" sz="quarter" idx="12"/>
          </p:nvPr>
        </p:nvSpPr>
        <p:spPr>
          <a:ln/>
        </p:spPr>
        <p:txBody>
          <a:bodyPr/>
          <a:lstStyle>
            <a:lvl1pPr>
              <a:defRPr/>
            </a:lvl1pPr>
          </a:lstStyle>
          <a:p>
            <a:pPr>
              <a:defRPr/>
            </a:pPr>
            <a:fld id="{5D5B3351-1D15-DE4B-BE3E-F7B92FF8A29A}" type="slidenum">
              <a:rPr lang="en-GB" altLang="en-US"/>
              <a:pPr>
                <a:defRPr/>
              </a:pPr>
              <a:t>‹#›</a:t>
            </a:fld>
            <a:endParaRPr lang="en-GB" altLang="en-US"/>
          </a:p>
        </p:txBody>
      </p:sp>
    </p:spTree>
    <p:extLst>
      <p:ext uri="{BB962C8B-B14F-4D97-AF65-F5344CB8AC3E}">
        <p14:creationId xmlns:p14="http://schemas.microsoft.com/office/powerpoint/2010/main" val="381737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46043A9-9869-E9DE-76B2-7F49071B681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C21187C6-9EA5-6689-8570-59A60C1D0A2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AC74D5DB-675C-F430-AF9B-CDDD058FD09D}"/>
              </a:ext>
            </a:extLst>
          </p:cNvPr>
          <p:cNvSpPr>
            <a:spLocks noGrp="1" noChangeArrowheads="1"/>
          </p:cNvSpPr>
          <p:nvPr>
            <p:ph type="sldNum" sz="quarter" idx="12"/>
          </p:nvPr>
        </p:nvSpPr>
        <p:spPr>
          <a:ln/>
        </p:spPr>
        <p:txBody>
          <a:bodyPr/>
          <a:lstStyle>
            <a:lvl1pPr>
              <a:defRPr/>
            </a:lvl1pPr>
          </a:lstStyle>
          <a:p>
            <a:pPr>
              <a:defRPr/>
            </a:pPr>
            <a:fld id="{644376B3-BB4F-4842-8263-02A914AA14D7}" type="slidenum">
              <a:rPr lang="en-GB" altLang="en-US"/>
              <a:pPr>
                <a:defRPr/>
              </a:pPr>
              <a:t>‹#›</a:t>
            </a:fld>
            <a:endParaRPr lang="en-GB" altLang="en-US"/>
          </a:p>
        </p:txBody>
      </p:sp>
    </p:spTree>
    <p:extLst>
      <p:ext uri="{BB962C8B-B14F-4D97-AF65-F5344CB8AC3E}">
        <p14:creationId xmlns:p14="http://schemas.microsoft.com/office/powerpoint/2010/main" val="27868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ECF46E7-5B85-ADF2-50EF-614F8E5E5D5B}"/>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E22FB071-647E-FDB6-8566-478C8569C34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8AC8A471-0E80-2A40-3120-CB7EDC3B1C9A}"/>
              </a:ext>
            </a:extLst>
          </p:cNvPr>
          <p:cNvSpPr>
            <a:spLocks noGrp="1" noChangeArrowheads="1"/>
          </p:cNvSpPr>
          <p:nvPr>
            <p:ph type="sldNum" sz="quarter" idx="12"/>
          </p:nvPr>
        </p:nvSpPr>
        <p:spPr>
          <a:ln/>
        </p:spPr>
        <p:txBody>
          <a:bodyPr/>
          <a:lstStyle>
            <a:lvl1pPr>
              <a:defRPr/>
            </a:lvl1pPr>
          </a:lstStyle>
          <a:p>
            <a:pPr>
              <a:defRPr/>
            </a:pPr>
            <a:fld id="{F2A0E420-3FBA-6145-906D-282F5958D66E}" type="slidenum">
              <a:rPr lang="en-GB" altLang="en-US"/>
              <a:pPr>
                <a:defRPr/>
              </a:pPr>
              <a:t>‹#›</a:t>
            </a:fld>
            <a:endParaRPr lang="en-GB" altLang="en-US"/>
          </a:p>
        </p:txBody>
      </p:sp>
    </p:spTree>
    <p:extLst>
      <p:ext uri="{BB962C8B-B14F-4D97-AF65-F5344CB8AC3E}">
        <p14:creationId xmlns:p14="http://schemas.microsoft.com/office/powerpoint/2010/main" val="101537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E2A157-CD69-26D0-CFFD-DDB6EEE72F6E}"/>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F459D765-F1A2-742F-956B-0212A27F60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99766B3-CC67-BC0A-4F9A-42A12278A73B}"/>
              </a:ext>
            </a:extLst>
          </p:cNvPr>
          <p:cNvSpPr>
            <a:spLocks noGrp="1" noChangeArrowheads="1"/>
          </p:cNvSpPr>
          <p:nvPr>
            <p:ph type="sldNum" sz="quarter" idx="12"/>
          </p:nvPr>
        </p:nvSpPr>
        <p:spPr>
          <a:ln/>
        </p:spPr>
        <p:txBody>
          <a:bodyPr/>
          <a:lstStyle>
            <a:lvl1pPr>
              <a:defRPr/>
            </a:lvl1pPr>
          </a:lstStyle>
          <a:p>
            <a:pPr>
              <a:defRPr/>
            </a:pPr>
            <a:fld id="{AD1C2F2E-F022-804A-9820-2E9E9A1052F0}" type="slidenum">
              <a:rPr lang="en-GB" altLang="en-US"/>
              <a:pPr>
                <a:defRPr/>
              </a:pPr>
              <a:t>‹#›</a:t>
            </a:fld>
            <a:endParaRPr lang="en-GB" altLang="en-US"/>
          </a:p>
        </p:txBody>
      </p:sp>
    </p:spTree>
    <p:extLst>
      <p:ext uri="{BB962C8B-B14F-4D97-AF65-F5344CB8AC3E}">
        <p14:creationId xmlns:p14="http://schemas.microsoft.com/office/powerpoint/2010/main" val="206025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168D1B-2276-E783-CCE6-2277BE1E266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ED27C22-A658-6D69-8E46-9D25A5ADC70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097FEFD-6E52-AE68-B216-ED02C9114396}"/>
              </a:ext>
            </a:extLst>
          </p:cNvPr>
          <p:cNvSpPr>
            <a:spLocks noGrp="1" noChangeArrowheads="1"/>
          </p:cNvSpPr>
          <p:nvPr>
            <p:ph type="sldNum" sz="quarter" idx="12"/>
          </p:nvPr>
        </p:nvSpPr>
        <p:spPr>
          <a:ln/>
        </p:spPr>
        <p:txBody>
          <a:bodyPr/>
          <a:lstStyle>
            <a:lvl1pPr>
              <a:defRPr/>
            </a:lvl1pPr>
          </a:lstStyle>
          <a:p>
            <a:pPr>
              <a:defRPr/>
            </a:pPr>
            <a:fld id="{9B400DE2-7491-F249-9C6A-D930C49E5F7B}" type="slidenum">
              <a:rPr lang="en-GB" altLang="en-US"/>
              <a:pPr>
                <a:defRPr/>
              </a:pPr>
              <a:t>‹#›</a:t>
            </a:fld>
            <a:endParaRPr lang="en-GB" altLang="en-US"/>
          </a:p>
        </p:txBody>
      </p:sp>
    </p:spTree>
    <p:extLst>
      <p:ext uri="{BB962C8B-B14F-4D97-AF65-F5344CB8AC3E}">
        <p14:creationId xmlns:p14="http://schemas.microsoft.com/office/powerpoint/2010/main" val="302911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2CEB90E-648F-F222-7196-EF4C0840E3F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30817B5-FA39-1370-4D56-A486D004C5D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160B4C-36AA-C425-5899-AEBB0DF91A55}"/>
              </a:ext>
            </a:extLst>
          </p:cNvPr>
          <p:cNvSpPr>
            <a:spLocks noGrp="1" noChangeArrowheads="1"/>
          </p:cNvSpPr>
          <p:nvPr>
            <p:ph type="sldNum" sz="quarter" idx="12"/>
          </p:nvPr>
        </p:nvSpPr>
        <p:spPr>
          <a:ln/>
        </p:spPr>
        <p:txBody>
          <a:bodyPr/>
          <a:lstStyle>
            <a:lvl1pPr>
              <a:defRPr/>
            </a:lvl1pPr>
          </a:lstStyle>
          <a:p>
            <a:pPr>
              <a:defRPr/>
            </a:pPr>
            <a:fld id="{9DA82905-2742-BF44-B4E1-0AF793727134}" type="slidenum">
              <a:rPr lang="en-GB" altLang="en-US"/>
              <a:pPr>
                <a:defRPr/>
              </a:pPr>
              <a:t>‹#›</a:t>
            </a:fld>
            <a:endParaRPr lang="en-GB" altLang="en-US"/>
          </a:p>
        </p:txBody>
      </p:sp>
    </p:spTree>
    <p:extLst>
      <p:ext uri="{BB962C8B-B14F-4D97-AF65-F5344CB8AC3E}">
        <p14:creationId xmlns:p14="http://schemas.microsoft.com/office/powerpoint/2010/main" val="205960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C70A6A-383A-F65A-4F03-30FF57040C9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FBFE3C4-FAAB-4B67-687D-321C409CCE6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3732" name="Rectangle 4">
            <a:extLst>
              <a:ext uri="{FF2B5EF4-FFF2-40B4-BE49-F238E27FC236}">
                <a16:creationId xmlns:a16="http://schemas.microsoft.com/office/drawing/2014/main" id="{49927225-B7A3-BD99-E1D9-0ECF2CADD66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u="none">
                <a:solidFill>
                  <a:srgbClr val="000000"/>
                </a:solidFill>
                <a:latin typeface="Arial" charset="0"/>
                <a:ea typeface="+mn-ea"/>
                <a:cs typeface="Arial" charset="0"/>
              </a:defRPr>
            </a:lvl1pPr>
          </a:lstStyle>
          <a:p>
            <a:pPr>
              <a:defRPr/>
            </a:pPr>
            <a:endParaRPr lang="en-GB"/>
          </a:p>
        </p:txBody>
      </p:sp>
      <p:sp>
        <p:nvSpPr>
          <p:cNvPr id="73733" name="Rectangle 5">
            <a:extLst>
              <a:ext uri="{FF2B5EF4-FFF2-40B4-BE49-F238E27FC236}">
                <a16:creationId xmlns:a16="http://schemas.microsoft.com/office/drawing/2014/main" id="{4C90F895-3550-6C57-F06A-8F481D178BD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u="none">
                <a:solidFill>
                  <a:srgbClr val="000000"/>
                </a:solidFill>
                <a:latin typeface="Arial" charset="0"/>
                <a:ea typeface="+mn-ea"/>
                <a:cs typeface="Arial" charset="0"/>
              </a:defRPr>
            </a:lvl1pPr>
          </a:lstStyle>
          <a:p>
            <a:pPr>
              <a:defRPr/>
            </a:pPr>
            <a:endParaRPr lang="en-GB"/>
          </a:p>
        </p:txBody>
      </p:sp>
      <p:sp>
        <p:nvSpPr>
          <p:cNvPr id="73734" name="Rectangle 6">
            <a:extLst>
              <a:ext uri="{FF2B5EF4-FFF2-40B4-BE49-F238E27FC236}">
                <a16:creationId xmlns:a16="http://schemas.microsoft.com/office/drawing/2014/main" id="{8F05D01B-A5AA-F5E2-E4E4-37677AA0858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4BE0350-7EB4-3B47-9334-48205478DF2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a:extLst>
              <a:ext uri="{FF2B5EF4-FFF2-40B4-BE49-F238E27FC236}">
                <a16:creationId xmlns:a16="http://schemas.microsoft.com/office/drawing/2014/main" id="{019AF07F-D4AA-6165-5F4F-9E7891C3A538}"/>
              </a:ext>
            </a:extLst>
          </p:cNvPr>
          <p:cNvSpPr txBox="1">
            <a:spLocks noChangeArrowheads="1"/>
          </p:cNvSpPr>
          <p:nvPr/>
        </p:nvSpPr>
        <p:spPr bwMode="auto">
          <a:xfrm>
            <a:off x="1466429" y="549275"/>
            <a:ext cx="6138219"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2400" b="1" dirty="0">
              <a:solidFill>
                <a:srgbClr val="000000"/>
              </a:solidFill>
            </a:endParaRPr>
          </a:p>
          <a:p>
            <a:pPr algn="ctr">
              <a:spcBef>
                <a:spcPct val="0"/>
              </a:spcBef>
              <a:buFontTx/>
              <a:buNone/>
            </a:pPr>
            <a:r>
              <a:rPr lang="en-GB" altLang="en-US" sz="4400" b="1" dirty="0">
                <a:solidFill>
                  <a:srgbClr val="0000E5"/>
                </a:solidFill>
              </a:rPr>
              <a:t>u3a</a:t>
            </a:r>
          </a:p>
          <a:p>
            <a:pPr algn="ctr">
              <a:spcBef>
                <a:spcPct val="0"/>
              </a:spcBef>
              <a:buFontTx/>
              <a:buNone/>
            </a:pPr>
            <a:endParaRPr lang="en-GB" altLang="en-US" sz="4400" b="1" dirty="0">
              <a:solidFill>
                <a:srgbClr val="0000E5"/>
              </a:solidFill>
            </a:endParaRPr>
          </a:p>
          <a:p>
            <a:pPr algn="ctr">
              <a:spcBef>
                <a:spcPct val="0"/>
              </a:spcBef>
              <a:buFontTx/>
              <a:buNone/>
            </a:pPr>
            <a:r>
              <a:rPr lang="en-GB" altLang="en-US" sz="2000" b="1" dirty="0">
                <a:solidFill>
                  <a:srgbClr val="0000E5"/>
                </a:solidFill>
              </a:rPr>
              <a:t>9th October 2025</a:t>
            </a:r>
            <a:endParaRPr lang="en-GB" altLang="en-US" b="1" dirty="0">
              <a:solidFill>
                <a:srgbClr val="0000E5"/>
              </a:solidFill>
            </a:endParaRPr>
          </a:p>
          <a:p>
            <a:pPr algn="ctr" eaLnBrk="1" hangingPunct="1">
              <a:spcBef>
                <a:spcPct val="0"/>
              </a:spcBef>
              <a:buFontTx/>
              <a:buNone/>
            </a:pPr>
            <a:endParaRPr lang="en-GB" altLang="en-US" b="1" dirty="0">
              <a:solidFill>
                <a:srgbClr val="0000E5"/>
              </a:solidFill>
            </a:endParaRPr>
          </a:p>
          <a:p>
            <a:pPr algn="ctr" eaLnBrk="1" hangingPunct="1">
              <a:spcBef>
                <a:spcPct val="0"/>
              </a:spcBef>
              <a:buFontTx/>
              <a:buNone/>
            </a:pPr>
            <a:r>
              <a:rPr lang="en-GB" altLang="en-US" sz="4000" b="1" dirty="0">
                <a:solidFill>
                  <a:srgbClr val="0000E5"/>
                </a:solidFill>
              </a:rPr>
              <a:t>Animals in our language</a:t>
            </a:r>
          </a:p>
          <a:p>
            <a:pPr algn="ctr" eaLnBrk="1" hangingPunct="1">
              <a:spcBef>
                <a:spcPct val="0"/>
              </a:spcBef>
              <a:buFontTx/>
              <a:buNone/>
            </a:pPr>
            <a:endParaRPr lang="en-GB" altLang="en-US" sz="4000" dirty="0">
              <a:solidFill>
                <a:srgbClr val="0000E5"/>
              </a:solidFill>
            </a:endParaRPr>
          </a:p>
          <a:p>
            <a:pPr algn="ctr" eaLnBrk="1" hangingPunct="1">
              <a:spcBef>
                <a:spcPct val="0"/>
              </a:spcBef>
              <a:buFontTx/>
              <a:buNone/>
            </a:pPr>
            <a:r>
              <a:rPr lang="en-GB" altLang="en-US" sz="2000" b="1" dirty="0">
                <a:solidFill>
                  <a:srgbClr val="0000E5"/>
                </a:solidFill>
              </a:rPr>
              <a:t>Liz Swinbank et al</a:t>
            </a:r>
          </a:p>
          <a:p>
            <a:pPr algn="ctr" eaLnBrk="1" hangingPunct="1">
              <a:spcBef>
                <a:spcPct val="0"/>
              </a:spcBef>
              <a:buFontTx/>
              <a:buNone/>
            </a:pPr>
            <a:endParaRPr lang="en-GB" altLang="en-US" sz="1800" b="1" dirty="0">
              <a:solidFill>
                <a:srgbClr val="AF67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37799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Weasel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It’s important to be able to distinguish between a stoat and a weasel:  A weasel is </a:t>
            </a:r>
            <a:r>
              <a:rPr lang="en-GB" sz="2000" kern="100" dirty="0" err="1">
                <a:effectLst/>
                <a:latin typeface="Aptos" panose="020B0004020202020204" pitchFamily="34" charset="0"/>
                <a:ea typeface="Aptos" panose="020B0004020202020204" pitchFamily="34" charset="0"/>
                <a:cs typeface="Times New Roman" panose="02020603050405020304" pitchFamily="18" charset="0"/>
              </a:rPr>
              <a:t>weasily</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recognised whereas a stoat is </a:t>
            </a:r>
            <a:r>
              <a:rPr lang="en-GB" sz="2000" kern="100" dirty="0" err="1">
                <a:effectLst/>
                <a:latin typeface="Aptos" panose="020B0004020202020204" pitchFamily="34" charset="0"/>
                <a:ea typeface="Aptos" panose="020B0004020202020204" pitchFamily="34" charset="0"/>
                <a:cs typeface="Times New Roman" panose="02020603050405020304" pitchFamily="18" charset="0"/>
              </a:rPr>
              <a:t>stoatally</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different.</a:t>
            </a:r>
          </a:p>
          <a:p>
            <a:pPr>
              <a:lnSpc>
                <a:spcPct val="115000"/>
              </a:lnSpc>
              <a:spcAft>
                <a:spcPts val="800"/>
              </a:spcAft>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A more helpful mnemonic is that wee-</a:t>
            </a:r>
            <a:r>
              <a:rPr lang="en-GB" sz="2000" kern="100" dirty="0" err="1">
                <a:effectLst/>
                <a:latin typeface="Aptos" panose="020B0004020202020204" pitchFamily="34" charset="0"/>
                <a:ea typeface="Aptos" panose="020B0004020202020204" pitchFamily="34" charset="0"/>
                <a:cs typeface="Times New Roman" panose="02020603050405020304" pitchFamily="18" charset="0"/>
              </a:rPr>
              <a:t>sels</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are smaller than </a:t>
            </a:r>
            <a:r>
              <a:rPr lang="en-GB" sz="2000" b="1" kern="100" dirty="0">
                <a:effectLst/>
                <a:latin typeface="Aptos" panose="020B0004020202020204" pitchFamily="34" charset="0"/>
                <a:ea typeface="Aptos" panose="020B0004020202020204" pitchFamily="34" charset="0"/>
                <a:cs typeface="Times New Roman" panose="02020603050405020304" pitchFamily="18" charset="0"/>
              </a:rPr>
              <a:t>s</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izeable </a:t>
            </a:r>
            <a:r>
              <a:rPr lang="en-GB" sz="2000" b="1" kern="100" dirty="0">
                <a:effectLst/>
                <a:latin typeface="Aptos" panose="020B0004020202020204" pitchFamily="34" charset="0"/>
                <a:ea typeface="Aptos" panose="020B0004020202020204" pitchFamily="34" charset="0"/>
                <a:cs typeface="Times New Roman" panose="02020603050405020304" pitchFamily="18" charset="0"/>
              </a:rPr>
              <a:t>s</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toats.</a:t>
            </a:r>
          </a:p>
          <a:p>
            <a:pPr>
              <a:lnSpc>
                <a:spcPct val="115000"/>
              </a:lnSpc>
              <a:spcAft>
                <a:spcPts val="800"/>
              </a:spcAft>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The etymology of “weasel” comes via Old High German “</a:t>
            </a:r>
            <a:r>
              <a:rPr lang="en-GB" sz="2000" kern="100" dirty="0" err="1">
                <a:effectLst/>
                <a:latin typeface="Aptos" panose="020B0004020202020204" pitchFamily="34" charset="0"/>
                <a:ea typeface="Aptos" panose="020B0004020202020204" pitchFamily="34" charset="0"/>
                <a:cs typeface="Times New Roman" panose="02020603050405020304" pitchFamily="18" charset="0"/>
              </a:rPr>
              <a:t>wisula</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but its origin is unknown.</a:t>
            </a:r>
          </a:p>
          <a:p>
            <a:pPr>
              <a:lnSpc>
                <a:spcPct val="115000"/>
              </a:lnSpc>
              <a:spcAft>
                <a:spcPts val="800"/>
              </a:spcAft>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The weasel is a member of the genus Mustela…   the mustelids - this is the Latin word for weasel which combines </a:t>
            </a:r>
            <a:r>
              <a:rPr lang="en-GB" sz="2000" kern="100" dirty="0" err="1">
                <a:effectLst/>
                <a:latin typeface="Aptos" panose="020B0004020202020204" pitchFamily="34" charset="0"/>
                <a:ea typeface="Aptos" panose="020B0004020202020204" pitchFamily="34" charset="0"/>
                <a:cs typeface="Times New Roman" panose="02020603050405020304" pitchFamily="18" charset="0"/>
              </a:rPr>
              <a:t>mus</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(mouse) with </a:t>
            </a:r>
            <a:r>
              <a:rPr lang="en-GB" sz="2000" kern="100" dirty="0" err="1">
                <a:effectLst/>
                <a:latin typeface="Aptos" panose="020B0004020202020204" pitchFamily="34" charset="0"/>
                <a:ea typeface="Aptos" panose="020B0004020202020204" pitchFamily="34" charset="0"/>
                <a:cs typeface="Times New Roman" panose="02020603050405020304" pitchFamily="18" charset="0"/>
              </a:rPr>
              <a:t>telum</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(Javelin – for its long thin body)</a:t>
            </a:r>
          </a:p>
        </p:txBody>
      </p:sp>
      <p:pic>
        <p:nvPicPr>
          <p:cNvPr id="2" name="Picture 1">
            <a:extLst>
              <a:ext uri="{FF2B5EF4-FFF2-40B4-BE49-F238E27FC236}">
                <a16:creationId xmlns:a16="http://schemas.microsoft.com/office/drawing/2014/main" id="{59A90431-CE59-F150-1963-8CDD2D5B8C48}"/>
              </a:ext>
            </a:extLst>
          </p:cNvPr>
          <p:cNvPicPr>
            <a:picLocks noChangeAspect="1"/>
          </p:cNvPicPr>
          <p:nvPr/>
        </p:nvPicPr>
        <p:blipFill>
          <a:blip r:embed="rId3"/>
          <a:stretch>
            <a:fillRect/>
          </a:stretch>
        </p:blipFill>
        <p:spPr>
          <a:xfrm>
            <a:off x="4932040" y="4725144"/>
            <a:ext cx="3456384" cy="1935575"/>
          </a:xfrm>
          <a:prstGeom prst="rect">
            <a:avLst/>
          </a:prstGeom>
        </p:spPr>
      </p:pic>
    </p:spTree>
    <p:extLst>
      <p:ext uri="{BB962C8B-B14F-4D97-AF65-F5344CB8AC3E}">
        <p14:creationId xmlns:p14="http://schemas.microsoft.com/office/powerpoint/2010/main" val="2458425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57825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Weasel</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In the USA, it is a nickname for a native of South Carolina.</a:t>
            </a:r>
          </a:p>
          <a:p>
            <a:pPr>
              <a:lnSpc>
                <a:spcPct val="115000"/>
              </a:lnSpc>
              <a:spcAft>
                <a:spcPts val="800"/>
              </a:spcAft>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In Mexico it’s known as the kinkajou.</a:t>
            </a:r>
          </a:p>
          <a:p>
            <a:pPr>
              <a:lnSpc>
                <a:spcPct val="115000"/>
              </a:lnSpc>
              <a:spcAft>
                <a:spcPts val="800"/>
              </a:spcAft>
              <a:buNone/>
            </a:pP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GB" sz="20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A weasel can refer to someone sneaky, conniving or untrustworthy</a:t>
            </a:r>
          </a:p>
          <a:p>
            <a:pPr>
              <a:lnSpc>
                <a:spcPct val="115000"/>
              </a:lnSpc>
              <a:spcAft>
                <a:spcPts val="800"/>
              </a:spcAft>
              <a:buNone/>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A “weasel-word” is a word that destroys or compromises the force of a statement, in the same way that a weasel ruins an egg by sucking out its contents:   </a:t>
            </a:r>
            <a:r>
              <a:rPr lang="en-GB" sz="2000" kern="100" dirty="0" err="1">
                <a:effectLst/>
                <a:latin typeface="Aptos" panose="020B0004020202020204" pitchFamily="34" charset="0"/>
                <a:ea typeface="Aptos" panose="020B0004020202020204" pitchFamily="34" charset="0"/>
                <a:cs typeface="Times New Roman" panose="02020603050405020304" pitchFamily="18" charset="0"/>
              </a:rPr>
              <a:t>eg</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“some people say” or “it is thought” or “researchers believe”.   The use of weasel words allows you to subsequently  deny (“weasel out of”) any specific meaning.</a:t>
            </a:r>
          </a:p>
        </p:txBody>
      </p:sp>
      <p:pic>
        <p:nvPicPr>
          <p:cNvPr id="2" name="Picture 1">
            <a:extLst>
              <a:ext uri="{FF2B5EF4-FFF2-40B4-BE49-F238E27FC236}">
                <a16:creationId xmlns:a16="http://schemas.microsoft.com/office/drawing/2014/main" id="{59A90431-CE59-F150-1963-8CDD2D5B8C48}"/>
              </a:ext>
            </a:extLst>
          </p:cNvPr>
          <p:cNvPicPr>
            <a:picLocks noChangeAspect="1"/>
          </p:cNvPicPr>
          <p:nvPr/>
        </p:nvPicPr>
        <p:blipFill>
          <a:blip r:embed="rId3"/>
          <a:stretch>
            <a:fillRect/>
          </a:stretch>
        </p:blipFill>
        <p:spPr>
          <a:xfrm>
            <a:off x="4942793" y="1628800"/>
            <a:ext cx="3456384" cy="1935575"/>
          </a:xfrm>
          <a:prstGeom prst="rect">
            <a:avLst/>
          </a:prstGeom>
        </p:spPr>
      </p:pic>
    </p:spTree>
    <p:extLst>
      <p:ext uri="{BB962C8B-B14F-4D97-AF65-F5344CB8AC3E}">
        <p14:creationId xmlns:p14="http://schemas.microsoft.com/office/powerpoint/2010/main" val="28881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89602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Weasel</a:t>
            </a:r>
          </a:p>
          <a:p>
            <a:pPr>
              <a:lnSpc>
                <a:spcPct val="115000"/>
              </a:lnSpc>
              <a:spcAft>
                <a:spcPts val="800"/>
              </a:spcAft>
              <a:buNone/>
            </a:pPr>
            <a:r>
              <a:rPr lang="en-GB" sz="2000" u="sng" kern="100" dirty="0">
                <a:effectLst/>
                <a:latin typeface="Aptos" panose="020B0004020202020204" pitchFamily="34" charset="0"/>
                <a:ea typeface="Aptos" panose="020B0004020202020204" pitchFamily="34" charset="0"/>
                <a:cs typeface="Times New Roman" panose="02020603050405020304" pitchFamily="18" charset="0"/>
              </a:rPr>
              <a:t>Shakespeare</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(As You Like It) “I can suck melancholy out of a song as a weasel sucks eggs” (Act 2, scene 5).</a:t>
            </a:r>
          </a:p>
          <a:p>
            <a:pPr>
              <a:lnSpc>
                <a:spcPct val="115000"/>
              </a:lnSpc>
              <a:spcAft>
                <a:spcPts val="800"/>
              </a:spcAft>
              <a:buNone/>
            </a:pPr>
            <a:r>
              <a:rPr lang="en-GB" sz="2000" u="sng" kern="100" dirty="0">
                <a:effectLst/>
                <a:latin typeface="Aptos" panose="020B0004020202020204" pitchFamily="34" charset="0"/>
                <a:ea typeface="Aptos" panose="020B0004020202020204" pitchFamily="34" charset="0"/>
                <a:cs typeface="Times New Roman" panose="02020603050405020304" pitchFamily="18" charset="0"/>
              </a:rPr>
              <a:t>W.C. Fields</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in the 1939 film “You can’t cheat an honest man” has the line: “Some weasel took the cork out of my lunch!”</a:t>
            </a:r>
          </a:p>
          <a:p>
            <a:pPr>
              <a:lnSpc>
                <a:spcPct val="115000"/>
              </a:lnSpc>
              <a:spcAft>
                <a:spcPts val="800"/>
              </a:spcAft>
              <a:buNone/>
            </a:pPr>
            <a:r>
              <a:rPr lang="en-GB" sz="2000" u="sng" kern="100" dirty="0">
                <a:effectLst/>
                <a:latin typeface="Aptos" panose="020B0004020202020204" pitchFamily="34" charset="0"/>
                <a:ea typeface="Aptos" panose="020B0004020202020204" pitchFamily="34" charset="0"/>
                <a:cs typeface="Times New Roman" panose="02020603050405020304" pitchFamily="18" charset="0"/>
              </a:rPr>
              <a:t>Harold Pinter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on being asked what his plays were about, said: “The weasel under the cocktail cabinet”.</a:t>
            </a:r>
          </a:p>
          <a:p>
            <a:pPr>
              <a:lnSpc>
                <a:spcPct val="115000"/>
              </a:lnSpc>
              <a:spcAft>
                <a:spcPts val="800"/>
              </a:spcAft>
              <a:buNone/>
            </a:pPr>
            <a:r>
              <a:rPr lang="en-GB" sz="2000" u="sng" kern="100" dirty="0">
                <a:effectLst/>
                <a:latin typeface="Aptos" panose="020B0004020202020204" pitchFamily="34" charset="0"/>
                <a:ea typeface="Aptos" panose="020B0004020202020204" pitchFamily="34" charset="0"/>
                <a:cs typeface="Times New Roman" panose="02020603050405020304" pitchFamily="18" charset="0"/>
              </a:rPr>
              <a:t>J.K. Rowling</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gave Harry Potter’s sidekick the name of Ron Weasley.</a:t>
            </a:r>
          </a:p>
          <a:p>
            <a:pPr>
              <a:lnSpc>
                <a:spcPct val="115000"/>
              </a:lnSpc>
              <a:spcAft>
                <a:spcPts val="800"/>
              </a:spcAft>
              <a:buNone/>
            </a:pPr>
            <a:r>
              <a:rPr lang="en-GB" sz="2000" u="sng" kern="100" dirty="0">
                <a:effectLst/>
                <a:latin typeface="Aptos" panose="020B0004020202020204" pitchFamily="34" charset="0"/>
                <a:ea typeface="Aptos" panose="020B0004020202020204" pitchFamily="34" charset="0"/>
                <a:cs typeface="Times New Roman" panose="02020603050405020304" pitchFamily="18" charset="0"/>
              </a:rPr>
              <a:t>Cockney rhyming slang: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weasel is supposedly Cockney rhyming slang for “weasel and stoat”, </a:t>
            </a:r>
            <a:r>
              <a:rPr lang="en-GB" sz="2000" kern="100" dirty="0" err="1">
                <a:effectLst/>
                <a:latin typeface="Aptos" panose="020B0004020202020204" pitchFamily="34" charset="0"/>
                <a:ea typeface="Aptos" panose="020B0004020202020204" pitchFamily="34" charset="0"/>
                <a:cs typeface="Times New Roman" panose="02020603050405020304" pitchFamily="18" charset="0"/>
              </a:rPr>
              <a:t>ie</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coat.   Thus to “pop the weasel” as in in the nursery rhyme means to pop (pawn) your coat.</a:t>
            </a:r>
          </a:p>
        </p:txBody>
      </p:sp>
    </p:spTree>
    <p:extLst>
      <p:ext uri="{BB962C8B-B14F-4D97-AF65-F5344CB8AC3E}">
        <p14:creationId xmlns:p14="http://schemas.microsoft.com/office/powerpoint/2010/main" val="3809241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683568" y="484925"/>
            <a:ext cx="7920038" cy="58881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Crab</a:t>
            </a: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18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p>
            <a:pPr>
              <a:buNone/>
            </a:pPr>
            <a:r>
              <a:rPr lang="en-GB" sz="2000" b="1" dirty="0">
                <a:solidFill>
                  <a:schemeClr val="accent2">
                    <a:lumMod val="50000"/>
                  </a:schemeClr>
                </a:solidFill>
                <a:latin typeface="+mn-lt"/>
                <a:ea typeface="Times New Roman" panose="02020603050405020304" pitchFamily="18" charset="0"/>
                <a:cs typeface="Times New Roman" panose="02020603050405020304" pitchFamily="18" charset="0"/>
              </a:rPr>
              <a:t>c</a:t>
            </a:r>
            <a:r>
              <a:rPr lang="en-GB" sz="2000" b="1" dirty="0">
                <a:solidFill>
                  <a:schemeClr val="accent2">
                    <a:lumMod val="50000"/>
                  </a:schemeClr>
                </a:solidFill>
                <a:effectLst/>
                <a:latin typeface="+mn-lt"/>
                <a:ea typeface="Times New Roman" panose="02020603050405020304" pitchFamily="18" charset="0"/>
                <a:cs typeface="Times New Roman" panose="02020603050405020304" pitchFamily="18" charset="0"/>
              </a:rPr>
              <a:t>rabby (adj.)</a:t>
            </a:r>
            <a:r>
              <a:rPr lang="en-GB" sz="2000" b="1" dirty="0">
                <a:solidFill>
                  <a:schemeClr val="accent2">
                    <a:lumMod val="50000"/>
                  </a:schemeClr>
                </a:solidFill>
                <a:latin typeface="+mn-lt"/>
                <a:ea typeface="Times New Roman" panose="02020603050405020304" pitchFamily="18" charset="0"/>
                <a:cs typeface="Times New Roman" panose="02020603050405020304" pitchFamily="18" charset="0"/>
              </a:rPr>
              <a:t>   </a:t>
            </a:r>
            <a:r>
              <a:rPr lang="en-GB" sz="2000" dirty="0">
                <a:effectLst/>
                <a:latin typeface="+mn-lt"/>
                <a:ea typeface="Times New Roman" panose="02020603050405020304" pitchFamily="18" charset="0"/>
              </a:rPr>
              <a:t>1520s, …. "crooked, gnarled, rough," from extended sense of </a:t>
            </a:r>
            <a:r>
              <a:rPr lang="en-GB" sz="2000" b="1" dirty="0">
                <a:solidFill>
                  <a:schemeClr val="accent2">
                    <a:lumMod val="50000"/>
                  </a:schemeClr>
                </a:solidFill>
                <a:effectLst/>
                <a:latin typeface="+mn-lt"/>
                <a:ea typeface="Times New Roman" panose="02020603050405020304" pitchFamily="18" charset="0"/>
                <a:cs typeface="Times New Roman" panose="02020603050405020304" pitchFamily="18" charset="0"/>
              </a:rPr>
              <a:t>crab</a:t>
            </a:r>
            <a:r>
              <a:rPr lang="en-GB" sz="2000" dirty="0">
                <a:effectLst/>
                <a:latin typeface="+mn-lt"/>
                <a:ea typeface="Times New Roman" panose="02020603050405020304" pitchFamily="18" charset="0"/>
              </a:rPr>
              <a:t> …. The meaning "disagreeable, sour, peevish" is attested from 1776...</a:t>
            </a:r>
            <a:r>
              <a:rPr lang="en-GB" sz="2000" dirty="0">
                <a:effectLst/>
                <a:latin typeface="+mn-lt"/>
              </a:rPr>
              <a:t> </a:t>
            </a:r>
          </a:p>
          <a:p>
            <a:pPr>
              <a:buNone/>
            </a:pP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https://</a:t>
            </a:r>
            <a:r>
              <a:rPr lang="en-GB" sz="2000" i="1" dirty="0" err="1">
                <a:solidFill>
                  <a:schemeClr val="accent2">
                    <a:lumMod val="50000"/>
                  </a:schemeClr>
                </a:solidFill>
                <a:effectLst/>
                <a:latin typeface="+mn-lt"/>
                <a:ea typeface="Calibri" panose="020F0502020204030204" pitchFamily="34" charset="0"/>
                <a:cs typeface="Times New Roman" panose="02020603050405020304" pitchFamily="18" charset="0"/>
              </a:rPr>
              <a:t>www.etymonline.com</a:t>
            </a:r>
            <a:r>
              <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rPr>
              <a:t>/word/crabby</a:t>
            </a:r>
            <a:r>
              <a:rPr lang="en-GB" sz="2000" i="1" dirty="0">
                <a:solidFill>
                  <a:schemeClr val="accent2">
                    <a:lumMod val="50000"/>
                  </a:schemeClr>
                </a:solidFill>
                <a:effectLst/>
                <a:latin typeface="+mn-lt"/>
              </a:rPr>
              <a:t> </a:t>
            </a:r>
          </a:p>
          <a:p>
            <a:pPr>
              <a:buNone/>
            </a:pPr>
            <a:r>
              <a:rPr lang="en-GB" sz="2000" b="1" dirty="0">
                <a:solidFill>
                  <a:schemeClr val="accent2">
                    <a:lumMod val="50000"/>
                  </a:schemeClr>
                </a:solidFill>
                <a:latin typeface="+mn-lt"/>
                <a:ea typeface="Times New Roman" panose="02020603050405020304" pitchFamily="18" charset="0"/>
                <a:cs typeface="Times New Roman" panose="02020603050405020304" pitchFamily="18" charset="0"/>
              </a:rPr>
              <a:t>crabbit</a:t>
            </a:r>
            <a:r>
              <a:rPr lang="en-GB" sz="2000" dirty="0">
                <a:solidFill>
                  <a:schemeClr val="accent2">
                    <a:lumMod val="50000"/>
                  </a:schemeClr>
                </a:solidFill>
                <a:latin typeface="+mn-lt"/>
                <a:ea typeface="Times New Roman" panose="02020603050405020304" pitchFamily="18" charset="0"/>
                <a:cs typeface="Times New Roman" panose="02020603050405020304" pitchFamily="18" charset="0"/>
              </a:rPr>
              <a:t> </a:t>
            </a:r>
            <a:r>
              <a:rPr lang="en-GB" sz="2000" dirty="0">
                <a:latin typeface="+mn-lt"/>
                <a:ea typeface="Times New Roman" panose="02020603050405020304" pitchFamily="18" charset="0"/>
                <a:cs typeface="Times New Roman" panose="02020603050405020304" pitchFamily="18" charset="0"/>
              </a:rPr>
              <a:t>(Scottish) Grouchy, cantankerous	</a:t>
            </a:r>
            <a:r>
              <a:rPr lang="en-GB" sz="2000" dirty="0">
                <a:solidFill>
                  <a:srgbClr val="141823"/>
                </a:solidFill>
                <a:latin typeface="+mn-lt"/>
                <a:ea typeface="Times New Roman" panose="02020603050405020304" pitchFamily="18" charset="0"/>
                <a:cs typeface="Times New Roman" panose="02020603050405020304" pitchFamily="18" charset="0"/>
              </a:rPr>
              <a:t>	</a:t>
            </a:r>
            <a:r>
              <a:rPr lang="en-GB" sz="2400" dirty="0">
                <a:solidFill>
                  <a:srgbClr val="141823"/>
                </a:solidFill>
                <a:latin typeface="+mn-lt"/>
                <a:ea typeface="Times New Roman" panose="02020603050405020304" pitchFamily="18" charset="0"/>
                <a:cs typeface="Times New Roman" panose="02020603050405020304" pitchFamily="18" charset="0"/>
              </a:rPr>
              <a:t>	</a:t>
            </a:r>
          </a:p>
        </p:txBody>
      </p:sp>
      <p:pic>
        <p:nvPicPr>
          <p:cNvPr id="2" name="Picture 1">
            <a:extLst>
              <a:ext uri="{FF2B5EF4-FFF2-40B4-BE49-F238E27FC236}">
                <a16:creationId xmlns:a16="http://schemas.microsoft.com/office/drawing/2014/main" id="{19E6FC28-7AC3-66ED-34FC-CB407D7B3A2F}"/>
              </a:ext>
            </a:extLst>
          </p:cNvPr>
          <p:cNvPicPr>
            <a:picLocks noChangeAspect="1"/>
          </p:cNvPicPr>
          <p:nvPr/>
        </p:nvPicPr>
        <p:blipFill>
          <a:blip r:embed="rId3"/>
          <a:stretch>
            <a:fillRect/>
          </a:stretch>
        </p:blipFill>
        <p:spPr>
          <a:xfrm>
            <a:off x="408545" y="1013322"/>
            <a:ext cx="4834822" cy="3453444"/>
          </a:xfrm>
          <a:prstGeom prst="rect">
            <a:avLst/>
          </a:prstGeom>
        </p:spPr>
      </p:pic>
      <p:pic>
        <p:nvPicPr>
          <p:cNvPr id="3" name="Picture 2">
            <a:extLst>
              <a:ext uri="{FF2B5EF4-FFF2-40B4-BE49-F238E27FC236}">
                <a16:creationId xmlns:a16="http://schemas.microsoft.com/office/drawing/2014/main" id="{23203899-CCF2-8E31-B4EB-E2F782A6BE55}"/>
              </a:ext>
            </a:extLst>
          </p:cNvPr>
          <p:cNvPicPr>
            <a:picLocks noChangeAspect="1"/>
          </p:cNvPicPr>
          <p:nvPr/>
        </p:nvPicPr>
        <p:blipFill>
          <a:blip r:embed="rId4"/>
          <a:stretch>
            <a:fillRect/>
          </a:stretch>
        </p:blipFill>
        <p:spPr>
          <a:xfrm>
            <a:off x="3983053" y="244054"/>
            <a:ext cx="2808759" cy="1440160"/>
          </a:xfrm>
          <a:prstGeom prst="rect">
            <a:avLst/>
          </a:prstGeom>
        </p:spPr>
      </p:pic>
      <p:pic>
        <p:nvPicPr>
          <p:cNvPr id="4" name="Picture 3">
            <a:extLst>
              <a:ext uri="{FF2B5EF4-FFF2-40B4-BE49-F238E27FC236}">
                <a16:creationId xmlns:a16="http://schemas.microsoft.com/office/drawing/2014/main" id="{E819A1FA-4B4D-9A3D-CBFE-64FE763B119D}"/>
              </a:ext>
            </a:extLst>
          </p:cNvPr>
          <p:cNvPicPr>
            <a:picLocks noChangeAspect="1"/>
          </p:cNvPicPr>
          <p:nvPr/>
        </p:nvPicPr>
        <p:blipFill>
          <a:blip r:embed="rId5"/>
          <a:stretch>
            <a:fillRect/>
          </a:stretch>
        </p:blipFill>
        <p:spPr>
          <a:xfrm>
            <a:off x="7010337" y="132632"/>
            <a:ext cx="1984313" cy="1867589"/>
          </a:xfrm>
          <a:prstGeom prst="rect">
            <a:avLst/>
          </a:prstGeom>
        </p:spPr>
      </p:pic>
      <p:pic>
        <p:nvPicPr>
          <p:cNvPr id="5" name="Picture 4">
            <a:extLst>
              <a:ext uri="{FF2B5EF4-FFF2-40B4-BE49-F238E27FC236}">
                <a16:creationId xmlns:a16="http://schemas.microsoft.com/office/drawing/2014/main" id="{62C34988-D6EE-62B5-6E41-B78D4A87EA6B}"/>
              </a:ext>
            </a:extLst>
          </p:cNvPr>
          <p:cNvPicPr>
            <a:picLocks noChangeAspect="1"/>
          </p:cNvPicPr>
          <p:nvPr/>
        </p:nvPicPr>
        <p:blipFill>
          <a:blip r:embed="rId6"/>
          <a:stretch>
            <a:fillRect/>
          </a:stretch>
        </p:blipFill>
        <p:spPr>
          <a:xfrm>
            <a:off x="5539221" y="2327464"/>
            <a:ext cx="2942235" cy="1867589"/>
          </a:xfrm>
          <a:prstGeom prst="rect">
            <a:avLst/>
          </a:prstGeom>
        </p:spPr>
      </p:pic>
    </p:spTree>
    <p:extLst>
      <p:ext uri="{BB962C8B-B14F-4D97-AF65-F5344CB8AC3E}">
        <p14:creationId xmlns:p14="http://schemas.microsoft.com/office/powerpoint/2010/main" val="4040044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683568" y="484925"/>
            <a:ext cx="7920038" cy="453393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18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p>
            <a:pPr>
              <a:buNone/>
            </a:pPr>
            <a:r>
              <a:rPr lang="en-GB" sz="2000" dirty="0">
                <a:latin typeface="+mn-lt"/>
                <a:ea typeface="Times New Roman" panose="02020603050405020304" pitchFamily="18" charset="0"/>
                <a:cs typeface="Times New Roman" panose="02020603050405020304" pitchFamily="18" charset="0"/>
              </a:rPr>
              <a:t>	</a:t>
            </a:r>
            <a:r>
              <a:rPr lang="en-GB" sz="2000" dirty="0">
                <a:solidFill>
                  <a:srgbClr val="141823"/>
                </a:solidFill>
                <a:latin typeface="+mn-lt"/>
                <a:ea typeface="Times New Roman" panose="02020603050405020304" pitchFamily="18" charset="0"/>
                <a:cs typeface="Times New Roman" panose="02020603050405020304" pitchFamily="18" charset="0"/>
              </a:rPr>
              <a:t>	</a:t>
            </a:r>
            <a:r>
              <a:rPr lang="en-GB" sz="2400" dirty="0">
                <a:solidFill>
                  <a:srgbClr val="141823"/>
                </a:solidFill>
                <a:latin typeface="+mn-lt"/>
                <a:ea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B295BCAE-4CB5-9BD9-03EE-DFCE5684C01F}"/>
              </a:ext>
            </a:extLst>
          </p:cNvPr>
          <p:cNvPicPr>
            <a:picLocks noChangeAspect="1"/>
          </p:cNvPicPr>
          <p:nvPr/>
        </p:nvPicPr>
        <p:blipFill>
          <a:blip r:embed="rId3"/>
          <a:stretch>
            <a:fillRect/>
          </a:stretch>
        </p:blipFill>
        <p:spPr>
          <a:xfrm>
            <a:off x="343108" y="402306"/>
            <a:ext cx="3004756" cy="1819489"/>
          </a:xfrm>
          <a:prstGeom prst="rect">
            <a:avLst/>
          </a:prstGeom>
        </p:spPr>
      </p:pic>
      <p:pic>
        <p:nvPicPr>
          <p:cNvPr id="7" name="Picture 6">
            <a:extLst>
              <a:ext uri="{FF2B5EF4-FFF2-40B4-BE49-F238E27FC236}">
                <a16:creationId xmlns:a16="http://schemas.microsoft.com/office/drawing/2014/main" id="{FB1CA271-A4B9-C5EF-0745-552816A0657F}"/>
              </a:ext>
            </a:extLst>
          </p:cNvPr>
          <p:cNvPicPr>
            <a:picLocks noChangeAspect="1"/>
          </p:cNvPicPr>
          <p:nvPr/>
        </p:nvPicPr>
        <p:blipFill>
          <a:blip r:embed="rId4"/>
          <a:stretch>
            <a:fillRect/>
          </a:stretch>
        </p:blipFill>
        <p:spPr>
          <a:xfrm>
            <a:off x="343168" y="2564904"/>
            <a:ext cx="3004756" cy="1999528"/>
          </a:xfrm>
          <a:prstGeom prst="rect">
            <a:avLst/>
          </a:prstGeom>
        </p:spPr>
      </p:pic>
      <p:pic>
        <p:nvPicPr>
          <p:cNvPr id="8" name="Picture 7">
            <a:extLst>
              <a:ext uri="{FF2B5EF4-FFF2-40B4-BE49-F238E27FC236}">
                <a16:creationId xmlns:a16="http://schemas.microsoft.com/office/drawing/2014/main" id="{24407ADF-1E3E-CA90-949C-99FE06D6C4AD}"/>
              </a:ext>
            </a:extLst>
          </p:cNvPr>
          <p:cNvPicPr>
            <a:picLocks noChangeAspect="1"/>
          </p:cNvPicPr>
          <p:nvPr/>
        </p:nvPicPr>
        <p:blipFill>
          <a:blip r:embed="rId5"/>
          <a:stretch>
            <a:fillRect/>
          </a:stretch>
        </p:blipFill>
        <p:spPr>
          <a:xfrm>
            <a:off x="5865075" y="338762"/>
            <a:ext cx="3031651" cy="2010117"/>
          </a:xfrm>
          <a:prstGeom prst="rect">
            <a:avLst/>
          </a:prstGeom>
        </p:spPr>
      </p:pic>
      <p:pic>
        <p:nvPicPr>
          <p:cNvPr id="9" name="Picture 8">
            <a:extLst>
              <a:ext uri="{FF2B5EF4-FFF2-40B4-BE49-F238E27FC236}">
                <a16:creationId xmlns:a16="http://schemas.microsoft.com/office/drawing/2014/main" id="{AC38C3F5-440F-71AC-C6A2-83B74A11027F}"/>
              </a:ext>
            </a:extLst>
          </p:cNvPr>
          <p:cNvPicPr>
            <a:picLocks noChangeAspect="1"/>
          </p:cNvPicPr>
          <p:nvPr/>
        </p:nvPicPr>
        <p:blipFill>
          <a:blip r:embed="rId6"/>
          <a:stretch>
            <a:fillRect/>
          </a:stretch>
        </p:blipFill>
        <p:spPr>
          <a:xfrm>
            <a:off x="3534872" y="1022874"/>
            <a:ext cx="2123721" cy="2652010"/>
          </a:xfrm>
          <a:prstGeom prst="rect">
            <a:avLst/>
          </a:prstGeom>
        </p:spPr>
      </p:pic>
      <p:pic>
        <p:nvPicPr>
          <p:cNvPr id="10" name="Picture 9">
            <a:extLst>
              <a:ext uri="{FF2B5EF4-FFF2-40B4-BE49-F238E27FC236}">
                <a16:creationId xmlns:a16="http://schemas.microsoft.com/office/drawing/2014/main" id="{30355E2A-6DFA-E5A1-3090-10A8A5A55720}"/>
              </a:ext>
            </a:extLst>
          </p:cNvPr>
          <p:cNvPicPr>
            <a:picLocks noChangeAspect="1"/>
          </p:cNvPicPr>
          <p:nvPr/>
        </p:nvPicPr>
        <p:blipFill>
          <a:blip r:embed="rId7"/>
          <a:stretch>
            <a:fillRect/>
          </a:stretch>
        </p:blipFill>
        <p:spPr>
          <a:xfrm>
            <a:off x="5828823" y="2757615"/>
            <a:ext cx="2700548" cy="1512306"/>
          </a:xfrm>
          <a:prstGeom prst="rect">
            <a:avLst/>
          </a:prstGeom>
        </p:spPr>
      </p:pic>
      <p:pic>
        <p:nvPicPr>
          <p:cNvPr id="11" name="Picture 10">
            <a:extLst>
              <a:ext uri="{FF2B5EF4-FFF2-40B4-BE49-F238E27FC236}">
                <a16:creationId xmlns:a16="http://schemas.microsoft.com/office/drawing/2014/main" id="{1E6D01A4-7513-F595-D3FE-AABC590B65F1}"/>
              </a:ext>
            </a:extLst>
          </p:cNvPr>
          <p:cNvPicPr>
            <a:picLocks noChangeAspect="1"/>
          </p:cNvPicPr>
          <p:nvPr/>
        </p:nvPicPr>
        <p:blipFill>
          <a:blip r:embed="rId8"/>
          <a:stretch>
            <a:fillRect/>
          </a:stretch>
        </p:blipFill>
        <p:spPr>
          <a:xfrm>
            <a:off x="5706015" y="4446051"/>
            <a:ext cx="3162025" cy="2096560"/>
          </a:xfrm>
          <a:prstGeom prst="rect">
            <a:avLst/>
          </a:prstGeom>
        </p:spPr>
      </p:pic>
      <p:pic>
        <p:nvPicPr>
          <p:cNvPr id="12" name="Picture 11">
            <a:extLst>
              <a:ext uri="{FF2B5EF4-FFF2-40B4-BE49-F238E27FC236}">
                <a16:creationId xmlns:a16="http://schemas.microsoft.com/office/drawing/2014/main" id="{E4786C14-E163-BED7-ADDD-D4BDAC1FE697}"/>
              </a:ext>
            </a:extLst>
          </p:cNvPr>
          <p:cNvPicPr>
            <a:picLocks noChangeAspect="1"/>
          </p:cNvPicPr>
          <p:nvPr/>
        </p:nvPicPr>
        <p:blipFill>
          <a:blip r:embed="rId9"/>
          <a:stretch>
            <a:fillRect/>
          </a:stretch>
        </p:blipFill>
        <p:spPr>
          <a:xfrm>
            <a:off x="3622522" y="4313831"/>
            <a:ext cx="1965818" cy="1409454"/>
          </a:xfrm>
          <a:prstGeom prst="rect">
            <a:avLst/>
          </a:prstGeom>
        </p:spPr>
      </p:pic>
      <p:pic>
        <p:nvPicPr>
          <p:cNvPr id="13" name="Picture 12">
            <a:extLst>
              <a:ext uri="{FF2B5EF4-FFF2-40B4-BE49-F238E27FC236}">
                <a16:creationId xmlns:a16="http://schemas.microsoft.com/office/drawing/2014/main" id="{639B14E7-A32A-4BC6-82C1-B4A030CB9346}"/>
              </a:ext>
            </a:extLst>
          </p:cNvPr>
          <p:cNvPicPr>
            <a:picLocks noChangeAspect="1"/>
          </p:cNvPicPr>
          <p:nvPr/>
        </p:nvPicPr>
        <p:blipFill>
          <a:blip r:embed="rId10"/>
          <a:stretch>
            <a:fillRect/>
          </a:stretch>
        </p:blipFill>
        <p:spPr>
          <a:xfrm>
            <a:off x="408970" y="4640837"/>
            <a:ext cx="2961119" cy="1970490"/>
          </a:xfrm>
          <a:prstGeom prst="rect">
            <a:avLst/>
          </a:prstGeom>
        </p:spPr>
      </p:pic>
    </p:spTree>
    <p:extLst>
      <p:ext uri="{BB962C8B-B14F-4D97-AF65-F5344CB8AC3E}">
        <p14:creationId xmlns:p14="http://schemas.microsoft.com/office/powerpoint/2010/main" val="418164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683568" y="484925"/>
            <a:ext cx="7920038" cy="453393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18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p>
            <a:pPr>
              <a:buNone/>
            </a:pPr>
            <a:r>
              <a:rPr lang="en-GB" sz="2000" dirty="0">
                <a:latin typeface="+mn-lt"/>
                <a:ea typeface="Times New Roman" panose="02020603050405020304" pitchFamily="18" charset="0"/>
                <a:cs typeface="Times New Roman" panose="02020603050405020304" pitchFamily="18" charset="0"/>
              </a:rPr>
              <a:t>	</a:t>
            </a:r>
            <a:r>
              <a:rPr lang="en-GB" sz="2000" dirty="0">
                <a:solidFill>
                  <a:srgbClr val="141823"/>
                </a:solidFill>
                <a:latin typeface="+mn-lt"/>
                <a:ea typeface="Times New Roman" panose="02020603050405020304" pitchFamily="18" charset="0"/>
                <a:cs typeface="Times New Roman" panose="02020603050405020304" pitchFamily="18" charset="0"/>
              </a:rPr>
              <a:t>	</a:t>
            </a:r>
            <a:r>
              <a:rPr lang="en-GB" sz="2400" dirty="0">
                <a:solidFill>
                  <a:srgbClr val="141823"/>
                </a:solidFill>
                <a:latin typeface="+mn-lt"/>
                <a:ea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B295BCAE-4CB5-9BD9-03EE-DFCE5684C01F}"/>
              </a:ext>
            </a:extLst>
          </p:cNvPr>
          <p:cNvPicPr>
            <a:picLocks noChangeAspect="1"/>
          </p:cNvPicPr>
          <p:nvPr/>
        </p:nvPicPr>
        <p:blipFill>
          <a:blip r:embed="rId3"/>
          <a:stretch>
            <a:fillRect/>
          </a:stretch>
        </p:blipFill>
        <p:spPr>
          <a:xfrm>
            <a:off x="343108" y="402306"/>
            <a:ext cx="3004756" cy="1819489"/>
          </a:xfrm>
          <a:prstGeom prst="rect">
            <a:avLst/>
          </a:prstGeom>
        </p:spPr>
      </p:pic>
      <p:pic>
        <p:nvPicPr>
          <p:cNvPr id="7" name="Picture 6">
            <a:extLst>
              <a:ext uri="{FF2B5EF4-FFF2-40B4-BE49-F238E27FC236}">
                <a16:creationId xmlns:a16="http://schemas.microsoft.com/office/drawing/2014/main" id="{FB1CA271-A4B9-C5EF-0745-552816A0657F}"/>
              </a:ext>
            </a:extLst>
          </p:cNvPr>
          <p:cNvPicPr>
            <a:picLocks noChangeAspect="1"/>
          </p:cNvPicPr>
          <p:nvPr/>
        </p:nvPicPr>
        <p:blipFill>
          <a:blip r:embed="rId4"/>
          <a:stretch>
            <a:fillRect/>
          </a:stretch>
        </p:blipFill>
        <p:spPr>
          <a:xfrm>
            <a:off x="343168" y="2564904"/>
            <a:ext cx="3004756" cy="1999528"/>
          </a:xfrm>
          <a:prstGeom prst="rect">
            <a:avLst/>
          </a:prstGeom>
        </p:spPr>
      </p:pic>
      <p:pic>
        <p:nvPicPr>
          <p:cNvPr id="8" name="Picture 7">
            <a:extLst>
              <a:ext uri="{FF2B5EF4-FFF2-40B4-BE49-F238E27FC236}">
                <a16:creationId xmlns:a16="http://schemas.microsoft.com/office/drawing/2014/main" id="{24407ADF-1E3E-CA90-949C-99FE06D6C4AD}"/>
              </a:ext>
            </a:extLst>
          </p:cNvPr>
          <p:cNvPicPr>
            <a:picLocks noChangeAspect="1"/>
          </p:cNvPicPr>
          <p:nvPr/>
        </p:nvPicPr>
        <p:blipFill>
          <a:blip r:embed="rId5"/>
          <a:stretch>
            <a:fillRect/>
          </a:stretch>
        </p:blipFill>
        <p:spPr>
          <a:xfrm>
            <a:off x="5865075" y="338762"/>
            <a:ext cx="3031651" cy="2010117"/>
          </a:xfrm>
          <a:prstGeom prst="rect">
            <a:avLst/>
          </a:prstGeom>
        </p:spPr>
      </p:pic>
      <p:pic>
        <p:nvPicPr>
          <p:cNvPr id="9" name="Picture 8">
            <a:extLst>
              <a:ext uri="{FF2B5EF4-FFF2-40B4-BE49-F238E27FC236}">
                <a16:creationId xmlns:a16="http://schemas.microsoft.com/office/drawing/2014/main" id="{AC38C3F5-440F-71AC-C6A2-83B74A11027F}"/>
              </a:ext>
            </a:extLst>
          </p:cNvPr>
          <p:cNvPicPr>
            <a:picLocks noChangeAspect="1"/>
          </p:cNvPicPr>
          <p:nvPr/>
        </p:nvPicPr>
        <p:blipFill>
          <a:blip r:embed="rId6"/>
          <a:stretch>
            <a:fillRect/>
          </a:stretch>
        </p:blipFill>
        <p:spPr>
          <a:xfrm>
            <a:off x="3534872" y="1022874"/>
            <a:ext cx="2123721" cy="2652010"/>
          </a:xfrm>
          <a:prstGeom prst="rect">
            <a:avLst/>
          </a:prstGeom>
        </p:spPr>
      </p:pic>
      <p:pic>
        <p:nvPicPr>
          <p:cNvPr id="10" name="Picture 9">
            <a:extLst>
              <a:ext uri="{FF2B5EF4-FFF2-40B4-BE49-F238E27FC236}">
                <a16:creationId xmlns:a16="http://schemas.microsoft.com/office/drawing/2014/main" id="{30355E2A-6DFA-E5A1-3090-10A8A5A55720}"/>
              </a:ext>
            </a:extLst>
          </p:cNvPr>
          <p:cNvPicPr>
            <a:picLocks noChangeAspect="1"/>
          </p:cNvPicPr>
          <p:nvPr/>
        </p:nvPicPr>
        <p:blipFill>
          <a:blip r:embed="rId7"/>
          <a:stretch>
            <a:fillRect/>
          </a:stretch>
        </p:blipFill>
        <p:spPr>
          <a:xfrm>
            <a:off x="5828823" y="2757615"/>
            <a:ext cx="2700548" cy="1512306"/>
          </a:xfrm>
          <a:prstGeom prst="rect">
            <a:avLst/>
          </a:prstGeom>
        </p:spPr>
      </p:pic>
      <p:pic>
        <p:nvPicPr>
          <p:cNvPr id="11" name="Picture 10">
            <a:extLst>
              <a:ext uri="{FF2B5EF4-FFF2-40B4-BE49-F238E27FC236}">
                <a16:creationId xmlns:a16="http://schemas.microsoft.com/office/drawing/2014/main" id="{1E6D01A4-7513-F595-D3FE-AABC590B65F1}"/>
              </a:ext>
            </a:extLst>
          </p:cNvPr>
          <p:cNvPicPr>
            <a:picLocks noChangeAspect="1"/>
          </p:cNvPicPr>
          <p:nvPr/>
        </p:nvPicPr>
        <p:blipFill>
          <a:blip r:embed="rId8"/>
          <a:stretch>
            <a:fillRect/>
          </a:stretch>
        </p:blipFill>
        <p:spPr>
          <a:xfrm>
            <a:off x="5706015" y="4446051"/>
            <a:ext cx="3162025" cy="2096560"/>
          </a:xfrm>
          <a:prstGeom prst="rect">
            <a:avLst/>
          </a:prstGeom>
        </p:spPr>
      </p:pic>
      <p:pic>
        <p:nvPicPr>
          <p:cNvPr id="12" name="Picture 11">
            <a:extLst>
              <a:ext uri="{FF2B5EF4-FFF2-40B4-BE49-F238E27FC236}">
                <a16:creationId xmlns:a16="http://schemas.microsoft.com/office/drawing/2014/main" id="{E4786C14-E163-BED7-ADDD-D4BDAC1FE697}"/>
              </a:ext>
            </a:extLst>
          </p:cNvPr>
          <p:cNvPicPr>
            <a:picLocks noChangeAspect="1"/>
          </p:cNvPicPr>
          <p:nvPr/>
        </p:nvPicPr>
        <p:blipFill>
          <a:blip r:embed="rId9"/>
          <a:stretch>
            <a:fillRect/>
          </a:stretch>
        </p:blipFill>
        <p:spPr>
          <a:xfrm>
            <a:off x="3622522" y="4313831"/>
            <a:ext cx="1965818" cy="1409454"/>
          </a:xfrm>
          <a:prstGeom prst="rect">
            <a:avLst/>
          </a:prstGeom>
        </p:spPr>
      </p:pic>
      <p:pic>
        <p:nvPicPr>
          <p:cNvPr id="13" name="Picture 12">
            <a:extLst>
              <a:ext uri="{FF2B5EF4-FFF2-40B4-BE49-F238E27FC236}">
                <a16:creationId xmlns:a16="http://schemas.microsoft.com/office/drawing/2014/main" id="{639B14E7-A32A-4BC6-82C1-B4A030CB9346}"/>
              </a:ext>
            </a:extLst>
          </p:cNvPr>
          <p:cNvPicPr>
            <a:picLocks noChangeAspect="1"/>
          </p:cNvPicPr>
          <p:nvPr/>
        </p:nvPicPr>
        <p:blipFill>
          <a:blip r:embed="rId10"/>
          <a:stretch>
            <a:fillRect/>
          </a:stretch>
        </p:blipFill>
        <p:spPr>
          <a:xfrm>
            <a:off x="408970" y="4640837"/>
            <a:ext cx="2961119" cy="1970490"/>
          </a:xfrm>
          <a:prstGeom prst="rect">
            <a:avLst/>
          </a:prstGeom>
        </p:spPr>
      </p:pic>
    </p:spTree>
    <p:extLst>
      <p:ext uri="{BB962C8B-B14F-4D97-AF65-F5344CB8AC3E}">
        <p14:creationId xmlns:p14="http://schemas.microsoft.com/office/powerpoint/2010/main" val="336601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60480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Cow</a:t>
            </a:r>
          </a:p>
          <a:p>
            <a:pPr>
              <a:lnSpc>
                <a:spcPct val="107000"/>
              </a:lnSpc>
              <a:spcAft>
                <a:spcPts val="800"/>
              </a:spcAft>
              <a:buNone/>
            </a:pPr>
            <a:r>
              <a:rPr lang="en-GB" sz="2400" b="1" dirty="0">
                <a:solidFill>
                  <a:schemeClr val="accent2">
                    <a:lumMod val="50000"/>
                  </a:schemeClr>
                </a:solidFill>
                <a:effectLst/>
                <a:latin typeface="+mn-lt"/>
                <a:ea typeface="Times New Roman" panose="02020603050405020304" pitchFamily="18" charset="0"/>
                <a:cs typeface="Times New Roman" panose="02020603050405020304" pitchFamily="18" charset="0"/>
              </a:rPr>
              <a:t>	</a:t>
            </a:r>
          </a:p>
          <a:p>
            <a:pPr>
              <a:lnSpc>
                <a:spcPct val="107000"/>
              </a:lnSpc>
              <a:spcAft>
                <a:spcPts val="800"/>
              </a:spcAft>
              <a:buNone/>
            </a:pPr>
            <a:endParaRPr lang="en-GB" sz="24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4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4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4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4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r>
              <a:rPr lang="en-GB" sz="2000" b="1" dirty="0">
                <a:solidFill>
                  <a:schemeClr val="accent2">
                    <a:lumMod val="50000"/>
                  </a:schemeClr>
                </a:solidFill>
                <a:latin typeface="+mn-lt"/>
                <a:ea typeface="Times New Roman" panose="02020603050405020304" pitchFamily="18" charset="0"/>
                <a:cs typeface="Times New Roman" panose="02020603050405020304" pitchFamily="18" charset="0"/>
              </a:rPr>
              <a:t>Cow (verb) </a:t>
            </a:r>
            <a:r>
              <a:rPr lang="en-GB" sz="2000" dirty="0">
                <a:solidFill>
                  <a:srgbClr val="1D2A57"/>
                </a:solidFill>
                <a:latin typeface="+mn-lt"/>
                <a:ea typeface="Times New Roman" panose="02020603050405020304" pitchFamily="18" charset="0"/>
                <a:cs typeface="Times New Roman" panose="02020603050405020304" pitchFamily="18" charset="0"/>
              </a:rPr>
              <a:t>T</a:t>
            </a:r>
            <a:r>
              <a:rPr lang="en-GB" sz="2000" dirty="0">
                <a:solidFill>
                  <a:srgbClr val="1D2A57"/>
                </a:solidFill>
                <a:effectLst/>
                <a:latin typeface="+mn-lt"/>
                <a:ea typeface="Calibri" panose="020F0502020204030204" pitchFamily="34" charset="0"/>
              </a:rPr>
              <a:t>o frighten someone into doing something, using threats or violence </a:t>
            </a:r>
          </a:p>
          <a:p>
            <a:pPr>
              <a:lnSpc>
                <a:spcPct val="107000"/>
              </a:lnSpc>
              <a:spcAft>
                <a:spcPts val="800"/>
              </a:spcAft>
              <a:buNone/>
            </a:pPr>
            <a:r>
              <a:rPr lang="en-GB" sz="2000" b="1" i="0" dirty="0">
                <a:solidFill>
                  <a:schemeClr val="accent2">
                    <a:lumMod val="50000"/>
                  </a:schemeClr>
                </a:solidFill>
                <a:effectLst/>
                <a:latin typeface="+mn-lt"/>
              </a:rPr>
              <a:t>Cow (noun) </a:t>
            </a:r>
            <a:r>
              <a:rPr lang="en-GB" sz="2000" i="0" dirty="0">
                <a:solidFill>
                  <a:srgbClr val="1D2A57"/>
                </a:solidFill>
                <a:effectLst/>
                <a:latin typeface="+mn-lt"/>
              </a:rPr>
              <a:t>An </a:t>
            </a:r>
            <a:r>
              <a:rPr lang="en-GB" sz="2000" i="0" u="none" strike="noStrike" dirty="0">
                <a:solidFill>
                  <a:srgbClr val="1D2A57"/>
                </a:solidFill>
                <a:effectLst/>
                <a:latin typeface="+mn-lt"/>
              </a:rPr>
              <a:t>offensive</a:t>
            </a:r>
            <a:r>
              <a:rPr lang="en-GB" sz="2000" i="0" dirty="0">
                <a:solidFill>
                  <a:srgbClr val="1D2A57"/>
                </a:solidFill>
                <a:effectLst/>
                <a:latin typeface="+mn-lt"/>
              </a:rPr>
              <a:t> word for a woman who is considered to be  unkind or unpleasant.  Hence</a:t>
            </a:r>
            <a:r>
              <a:rPr lang="en-GB" sz="2000" b="1" dirty="0">
                <a:solidFill>
                  <a:schemeClr val="accent2">
                    <a:lumMod val="50000"/>
                  </a:schemeClr>
                </a:solidFill>
                <a:latin typeface="+mn-lt"/>
              </a:rPr>
              <a:t> s</a:t>
            </a:r>
            <a:r>
              <a:rPr lang="en-GB" sz="2000" b="1" i="0" u="none" strike="noStrike" dirty="0">
                <a:solidFill>
                  <a:schemeClr val="accent2">
                    <a:lumMod val="50000"/>
                  </a:schemeClr>
                </a:solidFill>
                <a:effectLst/>
                <a:latin typeface="+mn-lt"/>
              </a:rPr>
              <a:t>illy moo</a:t>
            </a:r>
            <a:r>
              <a:rPr lang="en-GB" sz="2000" b="1" dirty="0">
                <a:solidFill>
                  <a:schemeClr val="accent2">
                    <a:lumMod val="50000"/>
                  </a:schemeClr>
                </a:solidFill>
                <a:effectLst/>
                <a:latin typeface="+mn-lt"/>
                <a:ea typeface="Times New Roman" panose="02020603050405020304" pitchFamily="18" charset="0"/>
                <a:cs typeface="Times New Roman" panose="02020603050405020304" pitchFamily="18" charset="0"/>
              </a:rPr>
              <a:t>	</a:t>
            </a:r>
            <a:endParaRPr lang="en-GB" sz="2000" i="1" dirty="0">
              <a:solidFill>
                <a:schemeClr val="accent2">
                  <a:lumMod val="50000"/>
                </a:schemeClr>
              </a:solidFill>
              <a:effectLst/>
              <a:latin typeface="+mn-lt"/>
              <a:ea typeface="Times New Roman" panose="02020603050405020304" pitchFamily="18" charset="0"/>
            </a:endParaRPr>
          </a:p>
        </p:txBody>
      </p:sp>
      <p:pic>
        <p:nvPicPr>
          <p:cNvPr id="2" name="Picture 1">
            <a:extLst>
              <a:ext uri="{FF2B5EF4-FFF2-40B4-BE49-F238E27FC236}">
                <a16:creationId xmlns:a16="http://schemas.microsoft.com/office/drawing/2014/main" id="{BE0C5D77-BEAD-EE18-708D-0FB1F0F8B71F}"/>
              </a:ext>
            </a:extLst>
          </p:cNvPr>
          <p:cNvPicPr>
            <a:picLocks noChangeAspect="1"/>
          </p:cNvPicPr>
          <p:nvPr/>
        </p:nvPicPr>
        <p:blipFill>
          <a:blip r:embed="rId3"/>
          <a:stretch>
            <a:fillRect/>
          </a:stretch>
        </p:blipFill>
        <p:spPr>
          <a:xfrm>
            <a:off x="827584" y="1052736"/>
            <a:ext cx="4968552" cy="3306345"/>
          </a:xfrm>
          <a:prstGeom prst="rect">
            <a:avLst/>
          </a:prstGeom>
        </p:spPr>
      </p:pic>
      <p:pic>
        <p:nvPicPr>
          <p:cNvPr id="3" name="Picture 2">
            <a:extLst>
              <a:ext uri="{FF2B5EF4-FFF2-40B4-BE49-F238E27FC236}">
                <a16:creationId xmlns:a16="http://schemas.microsoft.com/office/drawing/2014/main" id="{6215BA55-65DD-B8DB-34DF-C325BE6F6840}"/>
              </a:ext>
            </a:extLst>
          </p:cNvPr>
          <p:cNvPicPr>
            <a:picLocks noChangeAspect="1"/>
          </p:cNvPicPr>
          <p:nvPr/>
        </p:nvPicPr>
        <p:blipFill>
          <a:blip r:embed="rId4"/>
          <a:stretch>
            <a:fillRect/>
          </a:stretch>
        </p:blipFill>
        <p:spPr>
          <a:xfrm>
            <a:off x="6151879" y="1844824"/>
            <a:ext cx="2595743" cy="1944216"/>
          </a:xfrm>
          <a:prstGeom prst="rect">
            <a:avLst/>
          </a:prstGeom>
        </p:spPr>
      </p:pic>
    </p:spTree>
    <p:extLst>
      <p:ext uri="{BB962C8B-B14F-4D97-AF65-F5344CB8AC3E}">
        <p14:creationId xmlns:p14="http://schemas.microsoft.com/office/powerpoint/2010/main" val="395974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109914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Goose</a:t>
            </a:r>
            <a:endParaRPr lang="en-GB" sz="28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a:t>
            </a:r>
            <a:endParaRPr lang="en-GB" sz="2400" b="1" dirty="0">
              <a:solidFill>
                <a:schemeClr val="accent2">
                  <a:lumMod val="50000"/>
                </a:schemeClr>
              </a:solidFill>
              <a:latin typeface="+mn-lt"/>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80DB316-E8C6-7F5E-B283-47DD15965F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218" y="1412776"/>
            <a:ext cx="7219221" cy="4627788"/>
          </a:xfrm>
          <a:prstGeom prst="rect">
            <a:avLst/>
          </a:prstGeom>
        </p:spPr>
      </p:pic>
      <p:pic>
        <p:nvPicPr>
          <p:cNvPr id="4" name="Picture 3">
            <a:extLst>
              <a:ext uri="{FF2B5EF4-FFF2-40B4-BE49-F238E27FC236}">
                <a16:creationId xmlns:a16="http://schemas.microsoft.com/office/drawing/2014/main" id="{E7909B2F-7811-ABAE-7834-3E65EE54309C}"/>
              </a:ext>
            </a:extLst>
          </p:cNvPr>
          <p:cNvPicPr>
            <a:picLocks noChangeAspect="1"/>
          </p:cNvPicPr>
          <p:nvPr/>
        </p:nvPicPr>
        <p:blipFill>
          <a:blip r:embed="rId4"/>
          <a:stretch>
            <a:fillRect/>
          </a:stretch>
        </p:blipFill>
        <p:spPr>
          <a:xfrm>
            <a:off x="5493177" y="250726"/>
            <a:ext cx="3492500" cy="2324100"/>
          </a:xfrm>
          <a:prstGeom prst="rect">
            <a:avLst/>
          </a:prstGeom>
        </p:spPr>
      </p:pic>
    </p:spTree>
    <p:extLst>
      <p:ext uri="{BB962C8B-B14F-4D97-AF65-F5344CB8AC3E}">
        <p14:creationId xmlns:p14="http://schemas.microsoft.com/office/powerpoint/2010/main" val="4120190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109914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Goose</a:t>
            </a:r>
            <a:endParaRPr lang="en-GB" sz="28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a:t>
            </a:r>
            <a:endParaRPr lang="en-GB" sz="2400" b="1" dirty="0">
              <a:solidFill>
                <a:schemeClr val="accent2">
                  <a:lumMod val="50000"/>
                </a:schemeClr>
              </a:solidFill>
              <a:latin typeface="+mn-lt"/>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4DC2741-5B9E-F119-D32C-CF93AB92DE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1643271"/>
            <a:ext cx="7422582" cy="4490884"/>
          </a:xfrm>
          <a:prstGeom prst="rect">
            <a:avLst/>
          </a:prstGeom>
        </p:spPr>
      </p:pic>
      <p:pic>
        <p:nvPicPr>
          <p:cNvPr id="5" name="Picture 4">
            <a:extLst>
              <a:ext uri="{FF2B5EF4-FFF2-40B4-BE49-F238E27FC236}">
                <a16:creationId xmlns:a16="http://schemas.microsoft.com/office/drawing/2014/main" id="{D4DBC949-69C9-08F4-ED97-4B19BED3CAB9}"/>
              </a:ext>
            </a:extLst>
          </p:cNvPr>
          <p:cNvPicPr>
            <a:picLocks noChangeAspect="1"/>
          </p:cNvPicPr>
          <p:nvPr/>
        </p:nvPicPr>
        <p:blipFill>
          <a:blip r:embed="rId4"/>
          <a:stretch>
            <a:fillRect/>
          </a:stretch>
        </p:blipFill>
        <p:spPr>
          <a:xfrm>
            <a:off x="5493177" y="250726"/>
            <a:ext cx="3492500" cy="2324100"/>
          </a:xfrm>
          <a:prstGeom prst="rect">
            <a:avLst/>
          </a:prstGeom>
        </p:spPr>
      </p:pic>
    </p:spTree>
    <p:extLst>
      <p:ext uri="{BB962C8B-B14F-4D97-AF65-F5344CB8AC3E}">
        <p14:creationId xmlns:p14="http://schemas.microsoft.com/office/powerpoint/2010/main" val="271364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24966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Fox</a:t>
            </a:r>
          </a:p>
          <a:p>
            <a:pPr>
              <a:lnSpc>
                <a:spcPct val="107000"/>
              </a:lnSpc>
              <a:spcAft>
                <a:spcPts val="800"/>
              </a:spcAft>
              <a:buNone/>
            </a:pPr>
            <a:endParaRPr lang="en-GB" sz="24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4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0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0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fr-FR" sz="2000" b="1" kern="100" dirty="0">
              <a:solidFill>
                <a:schemeClr val="accent2">
                  <a:lumMod val="50000"/>
                </a:schemeClr>
              </a:solidFill>
              <a:effectLst/>
              <a:latin typeface="+mn-lt"/>
              <a:ea typeface="SimHei" panose="02010609060101010101" pitchFamily="49" charset="-122"/>
              <a:cs typeface="Times New Roman" panose="02020603050405020304" pitchFamily="18" charset="0"/>
            </a:endParaRPr>
          </a:p>
          <a:p>
            <a:pPr>
              <a:lnSpc>
                <a:spcPct val="107000"/>
              </a:lnSpc>
              <a:spcAft>
                <a:spcPts val="800"/>
              </a:spcAft>
              <a:buNone/>
            </a:pPr>
            <a:endParaRPr lang="fr-FR" sz="2000" b="1" kern="100" dirty="0">
              <a:solidFill>
                <a:schemeClr val="accent2">
                  <a:lumMod val="50000"/>
                </a:schemeClr>
              </a:solidFill>
              <a:effectLst/>
              <a:latin typeface="+mn-lt"/>
              <a:ea typeface="SimHei" panose="02010609060101010101" pitchFamily="49" charset="-122"/>
              <a:cs typeface="Times New Roman" panose="02020603050405020304" pitchFamily="18" charset="0"/>
            </a:endParaRPr>
          </a:p>
          <a:p>
            <a:pPr>
              <a:lnSpc>
                <a:spcPct val="107000"/>
              </a:lnSpc>
              <a:spcAft>
                <a:spcPts val="800"/>
              </a:spcAft>
              <a:buNone/>
            </a:pPr>
            <a:r>
              <a:rPr lang="fr-FR"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Chi va con la </a:t>
            </a:r>
            <a:r>
              <a:rPr lang="fr-FR"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volpe</a:t>
            </a:r>
            <a:r>
              <a:rPr lang="fr-FR"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 </a:t>
            </a:r>
            <a:r>
              <a:rPr lang="fr-FR"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impara</a:t>
            </a:r>
            <a:r>
              <a:rPr lang="fr-FR"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 a </a:t>
            </a:r>
            <a:r>
              <a:rPr lang="fr-FR"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rubare</a:t>
            </a:r>
            <a:r>
              <a:rPr lang="fr-FR"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 le galline.</a:t>
            </a:r>
            <a:endParaRPr lang="en-GB" sz="2000" b="1" kern="100" dirty="0">
              <a:solidFill>
                <a:schemeClr val="accent2">
                  <a:lumMod val="50000"/>
                </a:schemeClr>
              </a:solidFill>
              <a:effectLst/>
              <a:latin typeface="+mn-lt"/>
              <a:ea typeface="SimHei" panose="02010609060101010101" pitchFamily="49" charset="-122"/>
              <a:cs typeface="Times New Roman" panose="02020603050405020304" pitchFamily="18" charset="0"/>
            </a:endParaRPr>
          </a:p>
          <a:p>
            <a:pPr>
              <a:lnSpc>
                <a:spcPct val="107000"/>
              </a:lnSpc>
              <a:spcAft>
                <a:spcPts val="800"/>
              </a:spcAft>
              <a:buNone/>
            </a:pPr>
            <a:r>
              <a:rPr lang="en-GB" sz="2000" kern="100" dirty="0">
                <a:solidFill>
                  <a:schemeClr val="accent2">
                    <a:lumMod val="50000"/>
                  </a:schemeClr>
                </a:solidFill>
                <a:effectLst/>
                <a:latin typeface="+mn-lt"/>
                <a:ea typeface="SimHei" panose="02010609060101010101" pitchFamily="49" charset="-122"/>
                <a:cs typeface="Times New Roman" panose="02020603050405020304" pitchFamily="18" charset="0"/>
              </a:rPr>
              <a:t>If you choose a fox as your pal, you’ll learn to steal hens</a:t>
            </a:r>
          </a:p>
          <a:p>
            <a:pPr>
              <a:buNone/>
            </a:pPr>
            <a:r>
              <a:rPr lang="en-GB" sz="2000" dirty="0">
                <a:effectLst/>
                <a:latin typeface="+mn-lt"/>
                <a:ea typeface="SimHei" panose="02010609060101010101" pitchFamily="49" charset="-122"/>
                <a:cs typeface="Times New Roman" panose="02020603050405020304" pitchFamily="18" charset="0"/>
              </a:rPr>
              <a:t>Italian proverb: choose your friends carefully – if you pal up with a devious person, you’ll end up doing something bad.</a:t>
            </a:r>
          </a:p>
          <a:p>
            <a:pPr>
              <a:buNone/>
            </a:pPr>
            <a:endParaRPr lang="en-GB" sz="1600" dirty="0">
              <a:latin typeface="+mn-lt"/>
              <a:ea typeface="SimHei" panose="02010609060101010101" pitchFamily="49" charset="-122"/>
              <a:cs typeface="Times New Roman" panose="02020603050405020304" pitchFamily="18" charset="0"/>
            </a:endParaRPr>
          </a:p>
          <a:p>
            <a:pPr>
              <a:buNone/>
            </a:pPr>
            <a:r>
              <a:rPr lang="en-GB" sz="2000" b="1" dirty="0">
                <a:solidFill>
                  <a:schemeClr val="accent2">
                    <a:lumMod val="50000"/>
                  </a:schemeClr>
                </a:solidFill>
                <a:effectLst/>
                <a:latin typeface="+mn-lt"/>
                <a:ea typeface="SimHei" panose="02010609060101010101" pitchFamily="49" charset="-122"/>
                <a:cs typeface="Times New Roman" panose="02020603050405020304" pitchFamily="18" charset="0"/>
              </a:rPr>
              <a:t>Fox (verb) </a:t>
            </a:r>
            <a:r>
              <a:rPr lang="en-GB" sz="2000" dirty="0">
                <a:effectLst/>
                <a:latin typeface="+mn-lt"/>
                <a:ea typeface="SimHei" panose="02010609060101010101" pitchFamily="49" charset="-122"/>
                <a:cs typeface="Times New Roman" panose="02020603050405020304" pitchFamily="18" charset="0"/>
              </a:rPr>
              <a:t>To confuse or deceive someone</a:t>
            </a:r>
            <a:r>
              <a:rPr lang="en-GB" sz="2000" b="1" dirty="0">
                <a:solidFill>
                  <a:schemeClr val="accent2">
                    <a:lumMod val="50000"/>
                  </a:schemeClr>
                </a:solidFill>
                <a:effectLst/>
                <a:latin typeface="+mn-lt"/>
                <a:ea typeface="Times New Roman" panose="02020603050405020304" pitchFamily="18" charset="0"/>
                <a:cs typeface="Times New Roman" panose="02020603050405020304" pitchFamily="18" charset="0"/>
              </a:rPr>
              <a:t>	</a:t>
            </a:r>
            <a:r>
              <a:rPr lang="en-GB" sz="2400" b="1" dirty="0">
                <a:solidFill>
                  <a:schemeClr val="accent2">
                    <a:lumMod val="50000"/>
                  </a:schemeClr>
                </a:solidFill>
                <a:effectLst/>
                <a:latin typeface="+mn-lt"/>
                <a:ea typeface="Times New Roman" panose="02020603050405020304" pitchFamily="18" charset="0"/>
                <a:cs typeface="Times New Roman" panose="02020603050405020304" pitchFamily="18" charset="0"/>
              </a:rPr>
              <a:t>	</a:t>
            </a:r>
            <a:endParaRPr lang="en-GB" sz="2000" i="1" dirty="0">
              <a:solidFill>
                <a:schemeClr val="accent2">
                  <a:lumMod val="50000"/>
                </a:schemeClr>
              </a:solidFill>
              <a:effectLst/>
              <a:latin typeface="+mn-lt"/>
              <a:ea typeface="Times New Roman" panose="02020603050405020304" pitchFamily="18" charset="0"/>
            </a:endParaRPr>
          </a:p>
        </p:txBody>
      </p:sp>
      <p:pic>
        <p:nvPicPr>
          <p:cNvPr id="2" name="Picture 1">
            <a:extLst>
              <a:ext uri="{FF2B5EF4-FFF2-40B4-BE49-F238E27FC236}">
                <a16:creationId xmlns:a16="http://schemas.microsoft.com/office/drawing/2014/main" id="{BA622BFC-40AC-F866-9993-A0275ECBE632}"/>
              </a:ext>
            </a:extLst>
          </p:cNvPr>
          <p:cNvPicPr>
            <a:picLocks noChangeAspect="1"/>
          </p:cNvPicPr>
          <p:nvPr/>
        </p:nvPicPr>
        <p:blipFill>
          <a:blip r:embed="rId3"/>
          <a:stretch>
            <a:fillRect/>
          </a:stretch>
        </p:blipFill>
        <p:spPr>
          <a:xfrm>
            <a:off x="619108" y="1052736"/>
            <a:ext cx="4528956" cy="3013814"/>
          </a:xfrm>
          <a:prstGeom prst="rect">
            <a:avLst/>
          </a:prstGeom>
        </p:spPr>
      </p:pic>
      <p:pic>
        <p:nvPicPr>
          <p:cNvPr id="3" name="Picture 2">
            <a:extLst>
              <a:ext uri="{FF2B5EF4-FFF2-40B4-BE49-F238E27FC236}">
                <a16:creationId xmlns:a16="http://schemas.microsoft.com/office/drawing/2014/main" id="{ADC4FE8F-C17D-F52C-6D63-3B49BC13F05E}"/>
              </a:ext>
            </a:extLst>
          </p:cNvPr>
          <p:cNvPicPr>
            <a:picLocks noChangeAspect="1"/>
          </p:cNvPicPr>
          <p:nvPr/>
        </p:nvPicPr>
        <p:blipFill>
          <a:blip r:embed="rId4"/>
          <a:stretch>
            <a:fillRect/>
          </a:stretch>
        </p:blipFill>
        <p:spPr>
          <a:xfrm>
            <a:off x="5522956" y="332656"/>
            <a:ext cx="2952328" cy="2952328"/>
          </a:xfrm>
          <a:prstGeom prst="rect">
            <a:avLst/>
          </a:prstGeom>
        </p:spPr>
      </p:pic>
    </p:spTree>
    <p:extLst>
      <p:ext uri="{BB962C8B-B14F-4D97-AF65-F5344CB8AC3E}">
        <p14:creationId xmlns:p14="http://schemas.microsoft.com/office/powerpoint/2010/main" val="2919591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12924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Lion</a:t>
            </a:r>
            <a:endParaRPr lang="en-GB" sz="28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a:t>
            </a:r>
          </a:p>
          <a:p>
            <a:pPr>
              <a:buNone/>
            </a:pPr>
            <a:endParaRPr lang="en-GB" sz="20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000" dirty="0">
              <a:solidFill>
                <a:srgbClr val="141823"/>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r>
              <a:rPr lang="en-GB"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Meglio</a:t>
            </a:r>
            <a:r>
              <a:rPr lang="en-GB"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 un </a:t>
            </a:r>
            <a:r>
              <a:rPr lang="en-GB"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giorno</a:t>
            </a:r>
            <a:r>
              <a:rPr lang="en-GB"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 da </a:t>
            </a:r>
            <a:r>
              <a:rPr lang="en-GB"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leone</a:t>
            </a:r>
            <a:r>
              <a:rPr lang="en-GB"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 </a:t>
            </a:r>
            <a:r>
              <a:rPr lang="en-GB"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che</a:t>
            </a:r>
            <a:r>
              <a:rPr lang="en-GB"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 cento da </a:t>
            </a:r>
            <a:r>
              <a:rPr lang="en-GB"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pecora</a:t>
            </a:r>
            <a:r>
              <a:rPr lang="en-GB"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a:t>
            </a:r>
          </a:p>
          <a:p>
            <a:pPr>
              <a:lnSpc>
                <a:spcPct val="107000"/>
              </a:lnSpc>
              <a:spcAft>
                <a:spcPts val="800"/>
              </a:spcAft>
              <a:buNone/>
            </a:pPr>
            <a:r>
              <a:rPr lang="en-GB" sz="2000" kern="100" dirty="0">
                <a:solidFill>
                  <a:schemeClr val="accent2">
                    <a:lumMod val="50000"/>
                  </a:schemeClr>
                </a:solidFill>
                <a:effectLst/>
                <a:latin typeface="+mn-lt"/>
                <a:ea typeface="SimHei" panose="02010609060101010101" pitchFamily="49" charset="-122"/>
                <a:cs typeface="Times New Roman" panose="02020603050405020304" pitchFamily="18" charset="0"/>
              </a:rPr>
              <a:t>Better to be a lion for one day than a sheep for a hundred</a:t>
            </a:r>
          </a:p>
          <a:p>
            <a:pPr>
              <a:lnSpc>
                <a:spcPct val="107000"/>
              </a:lnSpc>
              <a:spcAft>
                <a:spcPts val="800"/>
              </a:spcAft>
              <a:buNone/>
            </a:pPr>
            <a:r>
              <a:rPr lang="en-GB" sz="2000" kern="100" dirty="0">
                <a:effectLst/>
                <a:latin typeface="+mn-lt"/>
                <a:ea typeface="SimHei" panose="02010609060101010101" pitchFamily="49" charset="-122"/>
                <a:cs typeface="Times New Roman" panose="02020603050405020304" pitchFamily="18" charset="0"/>
              </a:rPr>
              <a:t>Old Italian proverb dug up and paraded around during the fascist period. Better to have a short life of courage than a long life weakly following the flock.</a:t>
            </a:r>
          </a:p>
          <a:p>
            <a:pPr>
              <a:lnSpc>
                <a:spcPct val="107000"/>
              </a:lnSpc>
              <a:spcAft>
                <a:spcPts val="800"/>
              </a:spcAft>
              <a:buNone/>
            </a:pPr>
            <a:r>
              <a:rPr lang="en-GB" sz="2000" b="1" kern="100" dirty="0">
                <a:solidFill>
                  <a:schemeClr val="accent2">
                    <a:lumMod val="50000"/>
                  </a:schemeClr>
                </a:solidFill>
                <a:latin typeface="+mn-lt"/>
                <a:ea typeface="SimHei" panose="02010609060101010101" pitchFamily="49" charset="-122"/>
                <a:cs typeface="Times New Roman" panose="02020603050405020304" pitchFamily="18" charset="0"/>
              </a:rPr>
              <a:t>Lionise (verb) </a:t>
            </a:r>
            <a:r>
              <a:rPr lang="en-GB" sz="2000" kern="100" dirty="0">
                <a:latin typeface="+mn-lt"/>
                <a:ea typeface="SimHei" panose="02010609060101010101" pitchFamily="49" charset="-122"/>
                <a:cs typeface="Times New Roman" panose="02020603050405020304" pitchFamily="18" charset="0"/>
              </a:rPr>
              <a:t>To give (someone) a lot of public attention and approval</a:t>
            </a:r>
            <a:endParaRPr lang="en-GB" sz="2000" kern="100" dirty="0">
              <a:effectLst/>
              <a:latin typeface="+mn-lt"/>
              <a:ea typeface="SimHei" panose="02010609060101010101" pitchFamily="49" charset="-122"/>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22479DA-28C3-5542-91E1-FE50A2D862E2}"/>
              </a:ext>
            </a:extLst>
          </p:cNvPr>
          <p:cNvPicPr>
            <a:picLocks noChangeAspect="1"/>
          </p:cNvPicPr>
          <p:nvPr/>
        </p:nvPicPr>
        <p:blipFill>
          <a:blip r:embed="rId3"/>
          <a:stretch>
            <a:fillRect/>
          </a:stretch>
        </p:blipFill>
        <p:spPr>
          <a:xfrm>
            <a:off x="1907704" y="260648"/>
            <a:ext cx="5544616" cy="2888192"/>
          </a:xfrm>
          <a:prstGeom prst="rect">
            <a:avLst/>
          </a:prstGeom>
        </p:spPr>
      </p:pic>
    </p:spTree>
    <p:extLst>
      <p:ext uri="{BB962C8B-B14F-4D97-AF65-F5344CB8AC3E}">
        <p14:creationId xmlns:p14="http://schemas.microsoft.com/office/powerpoint/2010/main" val="59947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79440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Fox and lion</a:t>
            </a:r>
          </a:p>
          <a:p>
            <a:pPr>
              <a:lnSpc>
                <a:spcPct val="107000"/>
              </a:lnSpc>
              <a:spcAft>
                <a:spcPts val="800"/>
              </a:spcAft>
              <a:buNone/>
            </a:pPr>
            <a:endParaRPr lang="en-GB" sz="2000" dirty="0">
              <a:solidFill>
                <a:srgbClr val="141823"/>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000" dirty="0">
              <a:solidFill>
                <a:srgbClr val="141823"/>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000" dirty="0">
              <a:solidFill>
                <a:srgbClr val="141823"/>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000" dirty="0">
              <a:solidFill>
                <a:srgbClr val="141823"/>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000" dirty="0">
              <a:solidFill>
                <a:srgbClr val="141823"/>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r>
              <a:rPr lang="en-GB"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Deve</a:t>
            </a:r>
            <a:r>
              <a:rPr lang="en-GB"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 </a:t>
            </a:r>
            <a:r>
              <a:rPr lang="en-GB"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saper</a:t>
            </a:r>
            <a:r>
              <a:rPr lang="en-GB"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 </a:t>
            </a:r>
            <a:r>
              <a:rPr lang="en-GB"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essere</a:t>
            </a:r>
            <a:r>
              <a:rPr lang="en-GB"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 </a:t>
            </a:r>
            <a:r>
              <a:rPr lang="en-GB"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volpe</a:t>
            </a:r>
            <a:r>
              <a:rPr lang="en-GB"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 per </a:t>
            </a:r>
            <a:r>
              <a:rPr lang="en-GB"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riconoscere</a:t>
            </a:r>
            <a:r>
              <a:rPr lang="en-GB"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 </a:t>
            </a:r>
            <a:r>
              <a:rPr lang="en-GB"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i</a:t>
            </a:r>
            <a:r>
              <a:rPr lang="en-GB"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 </a:t>
            </a:r>
            <a:r>
              <a:rPr lang="en-GB"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lacci</a:t>
            </a:r>
            <a:r>
              <a:rPr lang="en-GB"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 e </a:t>
            </a:r>
            <a:r>
              <a:rPr lang="en-GB"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leone</a:t>
            </a:r>
            <a:r>
              <a:rPr lang="en-GB"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 per </a:t>
            </a:r>
            <a:r>
              <a:rPr lang="en-GB"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spaventare</a:t>
            </a:r>
            <a:r>
              <a:rPr lang="en-GB"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 </a:t>
            </a:r>
            <a:r>
              <a:rPr lang="en-GB"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i</a:t>
            </a:r>
            <a:r>
              <a:rPr lang="en-GB"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 </a:t>
            </a:r>
            <a:r>
              <a:rPr lang="en-GB" sz="2000" b="1" kern="100" dirty="0" err="1">
                <a:solidFill>
                  <a:schemeClr val="accent2">
                    <a:lumMod val="50000"/>
                  </a:schemeClr>
                </a:solidFill>
                <a:effectLst/>
                <a:latin typeface="+mn-lt"/>
                <a:ea typeface="SimHei" panose="02010609060101010101" pitchFamily="49" charset="-122"/>
                <a:cs typeface="Times New Roman" panose="02020603050405020304" pitchFamily="18" charset="0"/>
              </a:rPr>
              <a:t>lupi</a:t>
            </a:r>
            <a:r>
              <a:rPr lang="en-GB" sz="2000" b="1" kern="100" dirty="0">
                <a:solidFill>
                  <a:schemeClr val="accent2">
                    <a:lumMod val="50000"/>
                  </a:schemeClr>
                </a:solidFill>
                <a:effectLst/>
                <a:latin typeface="+mn-lt"/>
                <a:ea typeface="SimHei" panose="02010609060101010101" pitchFamily="49" charset="-122"/>
                <a:cs typeface="Times New Roman" panose="02020603050405020304" pitchFamily="18" charset="0"/>
              </a:rPr>
              <a:t>.</a:t>
            </a:r>
          </a:p>
          <a:p>
            <a:pPr>
              <a:lnSpc>
                <a:spcPct val="107000"/>
              </a:lnSpc>
              <a:spcAft>
                <a:spcPts val="800"/>
              </a:spcAft>
              <a:buNone/>
            </a:pPr>
            <a:r>
              <a:rPr lang="en-GB" sz="2000" kern="100" dirty="0">
                <a:solidFill>
                  <a:schemeClr val="accent2">
                    <a:lumMod val="50000"/>
                  </a:schemeClr>
                </a:solidFill>
                <a:effectLst/>
                <a:latin typeface="+mn-lt"/>
                <a:ea typeface="SimHei" panose="02010609060101010101" pitchFamily="49" charset="-122"/>
                <a:cs typeface="Times New Roman" panose="02020603050405020304" pitchFamily="18" charset="0"/>
              </a:rPr>
              <a:t>You need to be a fox to discover the snares and a lion to frighten off the wolves</a:t>
            </a:r>
          </a:p>
          <a:p>
            <a:pPr>
              <a:lnSpc>
                <a:spcPct val="107000"/>
              </a:lnSpc>
              <a:spcAft>
                <a:spcPts val="800"/>
              </a:spcAft>
              <a:buNone/>
            </a:pPr>
            <a:r>
              <a:rPr lang="en-GB" sz="2000" kern="100" dirty="0">
                <a:effectLst/>
                <a:latin typeface="+mn-lt"/>
                <a:ea typeface="SimHei" panose="02010609060101010101" pitchFamily="49" charset="-122"/>
                <a:cs typeface="Times New Roman" panose="02020603050405020304" pitchFamily="18" charset="0"/>
              </a:rPr>
              <a:t>Quotation from Machiavelli’s “The Prince”.  If you want to govern efficiently you need to combine cleverness (know where the snares are) with brute force (scare off the wolves). </a:t>
            </a:r>
          </a:p>
        </p:txBody>
      </p:sp>
      <p:pic>
        <p:nvPicPr>
          <p:cNvPr id="2" name="Picture 1">
            <a:extLst>
              <a:ext uri="{FF2B5EF4-FFF2-40B4-BE49-F238E27FC236}">
                <a16:creationId xmlns:a16="http://schemas.microsoft.com/office/drawing/2014/main" id="{901A11FD-4839-205C-F388-CF479CD3ABB8}"/>
              </a:ext>
            </a:extLst>
          </p:cNvPr>
          <p:cNvPicPr>
            <a:picLocks noChangeAspect="1"/>
          </p:cNvPicPr>
          <p:nvPr/>
        </p:nvPicPr>
        <p:blipFill>
          <a:blip r:embed="rId3"/>
          <a:stretch>
            <a:fillRect/>
          </a:stretch>
        </p:blipFill>
        <p:spPr>
          <a:xfrm>
            <a:off x="3491880" y="125010"/>
            <a:ext cx="4680520" cy="3283349"/>
          </a:xfrm>
          <a:prstGeom prst="rect">
            <a:avLst/>
          </a:prstGeom>
        </p:spPr>
      </p:pic>
    </p:spTree>
    <p:extLst>
      <p:ext uri="{BB962C8B-B14F-4D97-AF65-F5344CB8AC3E}">
        <p14:creationId xmlns:p14="http://schemas.microsoft.com/office/powerpoint/2010/main" val="206497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94047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		</a:t>
            </a:r>
          </a:p>
          <a:p>
            <a:pPr>
              <a:lnSpc>
                <a:spcPct val="107000"/>
              </a:lnSpc>
              <a:spcAft>
                <a:spcPts val="800"/>
              </a:spcAft>
              <a:buNone/>
            </a:pPr>
            <a:endParaRPr lang="en-GB" sz="2000" dirty="0">
              <a:solidFill>
                <a:srgbClr val="141823"/>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000" dirty="0">
              <a:solidFill>
                <a:srgbClr val="141823"/>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000" dirty="0">
              <a:solidFill>
                <a:srgbClr val="141823"/>
              </a:solidFill>
              <a:latin typeface="+mn-lt"/>
              <a:ea typeface="Times New Roman" panose="02020603050405020304" pitchFamily="18" charset="0"/>
              <a:cs typeface="Times New Roman" panose="02020603050405020304" pitchFamily="18" charset="0"/>
            </a:endParaRPr>
          </a:p>
          <a:p>
            <a:pPr algn="l" fontAlgn="base">
              <a:buNone/>
            </a:pPr>
            <a:r>
              <a:rPr lang="en-GB" sz="2400" b="0" i="0" dirty="0">
                <a:effectLst/>
                <a:latin typeface="ReithSans"/>
              </a:rPr>
              <a:t>A lion has grown so old that it can no longer catch its prey. It comes up with the idea of using trickery, claiming to be sick, then catching animals that show sympathy and come to help, and putting them in a sack to eat later.</a:t>
            </a:r>
          </a:p>
          <a:p>
            <a:pPr algn="l" fontAlgn="base">
              <a:buNone/>
            </a:pPr>
            <a:r>
              <a:rPr lang="en-GB" sz="2400" b="0" i="0" dirty="0">
                <a:effectLst/>
                <a:latin typeface="ReithSans"/>
              </a:rPr>
              <a:t>A fox does not fall for the lion’s trick, noticing that tracks lead into the lion’s den but not out again. Instead, it gets the lion to close its eyes, then steals the sack. The fox frees the animals that were caught in the sack, and advises them to be more careful in future.</a:t>
            </a:r>
          </a:p>
          <a:p>
            <a:pPr algn="l" fontAlgn="base">
              <a:buNone/>
            </a:pPr>
            <a:endParaRPr lang="en-GB" sz="1800" b="0" i="0" dirty="0">
              <a:effectLst/>
              <a:latin typeface="ReithSans"/>
            </a:endParaRPr>
          </a:p>
        </p:txBody>
      </p:sp>
      <p:pic>
        <p:nvPicPr>
          <p:cNvPr id="3" name="Picture 2">
            <a:extLst>
              <a:ext uri="{FF2B5EF4-FFF2-40B4-BE49-F238E27FC236}">
                <a16:creationId xmlns:a16="http://schemas.microsoft.com/office/drawing/2014/main" id="{AC94B255-544F-8D60-E9B8-1C1A0E519055}"/>
              </a:ext>
            </a:extLst>
          </p:cNvPr>
          <p:cNvPicPr>
            <a:picLocks noChangeAspect="1"/>
          </p:cNvPicPr>
          <p:nvPr/>
        </p:nvPicPr>
        <p:blipFill>
          <a:blip r:embed="rId3"/>
          <a:stretch>
            <a:fillRect/>
          </a:stretch>
        </p:blipFill>
        <p:spPr>
          <a:xfrm>
            <a:off x="5173211" y="207914"/>
            <a:ext cx="3809999" cy="2133600"/>
          </a:xfrm>
          <a:prstGeom prst="rect">
            <a:avLst/>
          </a:prstGeom>
        </p:spPr>
      </p:pic>
      <p:pic>
        <p:nvPicPr>
          <p:cNvPr id="4" name="Picture 3">
            <a:extLst>
              <a:ext uri="{FF2B5EF4-FFF2-40B4-BE49-F238E27FC236}">
                <a16:creationId xmlns:a16="http://schemas.microsoft.com/office/drawing/2014/main" id="{A6E5EA60-A99E-B6CF-6703-E48BE2241108}"/>
              </a:ext>
            </a:extLst>
          </p:cNvPr>
          <p:cNvPicPr>
            <a:picLocks noChangeAspect="1"/>
          </p:cNvPicPr>
          <p:nvPr/>
        </p:nvPicPr>
        <p:blipFill>
          <a:blip r:embed="rId4"/>
          <a:stretch>
            <a:fillRect/>
          </a:stretch>
        </p:blipFill>
        <p:spPr>
          <a:xfrm>
            <a:off x="611560" y="215599"/>
            <a:ext cx="3810000" cy="2133600"/>
          </a:xfrm>
          <a:prstGeom prst="rect">
            <a:avLst/>
          </a:prstGeom>
        </p:spPr>
      </p:pic>
    </p:spTree>
    <p:extLst>
      <p:ext uri="{BB962C8B-B14F-4D97-AF65-F5344CB8AC3E}">
        <p14:creationId xmlns:p14="http://schemas.microsoft.com/office/powerpoint/2010/main" val="2753811462"/>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10218</TotalTime>
  <Words>796</Words>
  <Application>Microsoft Macintosh PowerPoint</Application>
  <PresentationFormat>On-screen Show (4:3)</PresentationFormat>
  <Paragraphs>122</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Arial</vt:lpstr>
      <vt:lpstr>ReithSans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RugbySchool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Perspectives on Science</dc:title>
  <dc:creator>jlt</dc:creator>
  <cp:lastModifiedBy>elizabeth.swinbank@cantab.net</cp:lastModifiedBy>
  <cp:revision>1024</cp:revision>
  <dcterms:created xsi:type="dcterms:W3CDTF">2006-01-25T16:10:04Z</dcterms:created>
  <dcterms:modified xsi:type="dcterms:W3CDTF">2025-10-09T17:44:15Z</dcterms:modified>
</cp:coreProperties>
</file>