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30"/>
  </p:notesMasterIdLst>
  <p:handoutMasterIdLst>
    <p:handoutMasterId r:id="rId31"/>
  </p:handoutMasterIdLst>
  <p:sldIdLst>
    <p:sldId id="464" r:id="rId2"/>
    <p:sldId id="1180" r:id="rId3"/>
    <p:sldId id="1175" r:id="rId4"/>
    <p:sldId id="1183" r:id="rId5"/>
    <p:sldId id="1190" r:id="rId6"/>
    <p:sldId id="1176" r:id="rId7"/>
    <p:sldId id="1187" r:id="rId8"/>
    <p:sldId id="1185" r:id="rId9"/>
    <p:sldId id="1184" r:id="rId10"/>
    <p:sldId id="1186" r:id="rId11"/>
    <p:sldId id="1189" r:id="rId12"/>
    <p:sldId id="1182" r:id="rId13"/>
    <p:sldId id="1173" r:id="rId14"/>
    <p:sldId id="1174" r:id="rId15"/>
    <p:sldId id="1196" r:id="rId16"/>
    <p:sldId id="1197" r:id="rId17"/>
    <p:sldId id="1188" r:id="rId18"/>
    <p:sldId id="1199" r:id="rId19"/>
    <p:sldId id="1181" r:id="rId20"/>
    <p:sldId id="1164" r:id="rId21"/>
    <p:sldId id="1171" r:id="rId22"/>
    <p:sldId id="1170" r:id="rId23"/>
    <p:sldId id="1198" r:id="rId24"/>
    <p:sldId id="1191" r:id="rId25"/>
    <p:sldId id="1192" r:id="rId26"/>
    <p:sldId id="1193" r:id="rId27"/>
    <p:sldId id="1195" r:id="rId28"/>
    <p:sldId id="119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1014" y="15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6CD23BF-7E08-8C8E-5E4C-0EDC7B08A2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8F53BB2-A436-6872-640C-FB04FBB016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6F91F294-E315-8CD4-C779-3C3A66B93D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5AE4C8A1-0A8D-D0EB-E690-BB8658AF8F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E70A18-5C80-AD4F-BB34-DEFF7543D0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29E3B68-529F-AF6A-45BE-8F36B36C1A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9B6FF99-CED8-EBCC-7694-F9084FC190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6EB810-0E62-CDCF-000F-B70A79F08C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14F6CC0-8F89-B0E2-DE30-9388A1F36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827ED546-A2B9-92A3-44FF-E6754CDD51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2FBBC99-385E-CDA1-1160-ED5682CD2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6993E5-F0DA-5C43-9727-8F5F23B8A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0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254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180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42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18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2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69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958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41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66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84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41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47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9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3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43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6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3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8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09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3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4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9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94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8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7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4871A-688E-C71E-EF2C-E98172396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F9155-6F7B-F7AC-4892-B845C4963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1E195A-41A7-B540-C2D4-D4B3ACCF6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61D-4B29-2848-AB06-B10C36830E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4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3CBAA-1E41-9F57-7337-DBB82E2C7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D0E5F-9235-75C2-654D-37F5BBE65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91B15-423C-4CF4-D8B0-CF404962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7FEB-E056-E446-9BAD-BE8E9E175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1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6B188-29F2-84EC-1E9B-0DA114720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94805-70D6-CA64-8E3A-42B9A75DA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FD26D-2D5B-6854-E6F1-C3D4AB3B5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F3B1-56CF-7B4E-98A7-C979FB7076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9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96445-0C4F-B337-CF0A-3278C52D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22D70-3C8C-D8AC-A264-8C88DC7BE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44B39-12D7-FED7-9370-A1149C334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C216-236B-D24C-8377-57EC26AF58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1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2D3DB-C504-4A18-281A-41DC947EB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0470D-E970-619C-321B-F04A7461D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63D01-8342-E540-801E-A0D1C7150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393A-1A7E-5545-B7E7-9EDB5A379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69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0EBB7-6253-D9DE-D998-B3EC66585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5DDB8-B4EE-E8AF-3B72-62B836CE8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B0BC5-3720-542D-4A0E-B97D65462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3351-1D15-DE4B-BE3E-F7B92FF8A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3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043A9-9869-E9DE-76B2-7F49071B6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1187C6-9EA5-6689-8570-59A60C1D0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74D5DB-675C-F430-AF9B-CDDD058FD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76B3-BB4F-4842-8263-02A914AA14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8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CF46E7-5B85-ADF2-50EF-614F8E5E5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2FB071-647E-FDB6-8566-478C8569C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C8A471-0E80-2A40-3120-CB7EDC3B1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E420-3FBA-6145-906D-282F5958D6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E2A157-CD69-26D0-CFFD-DDB6EEE72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59D765-F1A2-742F-956B-0212A27F6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766B3-CC67-BC0A-4F9A-42A12278A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2F2E-F022-804A-9820-2E9E9A105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2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68D1B-2276-E783-CCE6-2277BE1E2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7C22-A658-6D69-8E46-9D25A5ADC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7FEFD-6E52-AE68-B216-ED02C9114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0DE2-7491-F249-9C6A-D930C49E5F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11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EB90E-648F-F222-7196-EF4C0840E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817B5-FA39-1370-4D56-A486D004C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60B4C-36AA-C425-5899-AEBB0DF91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905-2742-BF44-B4E1-0AF7937271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6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C70A6A-383A-F65A-4F03-30FF57040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BFE3C4-FAAB-4B67-687D-321C409C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49927225-B7A3-BD99-E1D9-0ECF2CADD6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4C90F895-3550-6C57-F06A-8F481D178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8F05D01B-A5AA-F5E2-E4E4-37677AA085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BE0350-7EB4-3B47-9334-48205478DF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25/jun/04/use-word-gotten-some-readers-upse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>
            <a:extLst>
              <a:ext uri="{FF2B5EF4-FFF2-40B4-BE49-F238E27FC236}">
                <a16:creationId xmlns:a16="http://schemas.microsoft.com/office/drawing/2014/main" id="{019AF07F-D4AA-6165-5F4F-9E7891C3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662" y="549275"/>
            <a:ext cx="246574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E5"/>
                </a:solidFill>
              </a:rPr>
              <a:t>u3a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rgbClr val="0000E5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E5"/>
                </a:solidFill>
              </a:rPr>
              <a:t>12th June 2025</a:t>
            </a: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E5"/>
                </a:solidFill>
              </a:rPr>
              <a:t>Pet hates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E5"/>
                </a:solidFill>
              </a:rPr>
              <a:t>Liz Swinbank et 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AF67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25949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Apostrophes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b="1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DOG’S MUST BE KEPT ON A LEAD</a:t>
            </a:r>
          </a:p>
          <a:p>
            <a:pPr>
              <a:buNone/>
            </a:pPr>
            <a:endParaRPr lang="en-GB" sz="1800" b="1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b="1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CHUTNEY’S</a:t>
            </a:r>
            <a:endParaRPr lang="en-GB" sz="1800" b="1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1800" b="1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b="1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MEN’S AND LADIES HAIRDRESSER		 	</a:t>
            </a:r>
            <a:br>
              <a:rPr lang="en-GB" sz="1800" b="1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D0397-4D99-2C0F-0DD7-0D88FD68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863404"/>
            <a:ext cx="3733800" cy="218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E421AD-2EC3-A134-7E83-DB0C9A7FF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62528"/>
            <a:ext cx="7416824" cy="24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2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62109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Grammar Police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grammar police got him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split his infinitive open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removed his colon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left him lying </a:t>
            </a:r>
            <a:r>
              <a:rPr lang="en-GB" sz="2400" dirty="0" err="1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commatose</a:t>
            </a: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next day he was </a:t>
            </a:r>
            <a:r>
              <a:rPr lang="en-GB" sz="2400" dirty="0" err="1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pronouned</a:t>
            </a: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dead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full stop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i="1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Brian Bilston	</a:t>
            </a:r>
            <a:br>
              <a:rPr lang="en-GB" sz="2400" i="1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i="1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0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14069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Pronunciation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9D09F-738E-2ABC-91F7-8C7AE28A2C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48680"/>
            <a:ext cx="48965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3218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Stress etc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 	mischievous		etcetera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momentary		secretary		necessary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regulatory		mandatory		distribute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contribute		integral		pastoral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communal		controversy		kilometre</a:t>
            </a:r>
          </a:p>
          <a:p>
            <a:pPr>
              <a:buNone/>
            </a:pP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2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46447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kilometre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centimetre		kilowatt		speedometer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millimetre 		kilocalorie		thermometer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nanometre		kilopascal		barometer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1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31208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85EC7B-09BF-3B15-FC9E-49D3E940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25594"/>
            <a:ext cx="5792828" cy="56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2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2602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Vocabulary and turns of phrase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refute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exponentially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coruscating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www.theguardian.com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commentisfree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/2023/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/10/misusing-words-can-change-their-dictionary-definitions-coruscating</a:t>
            </a:r>
            <a:endParaRPr lang="en-GB" sz="18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7169" name="Picture 1" descr="page1image42136160">
            <a:extLst>
              <a:ext uri="{FF2B5EF4-FFF2-40B4-BE49-F238E27FC236}">
                <a16:creationId xmlns:a16="http://schemas.microsoft.com/office/drawing/2014/main" id="{6033497F-BA30-8943-C562-0993CAEC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857" y="1124744"/>
            <a:ext cx="4879860" cy="32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0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457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Vocabulary and turns of phrase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pre-order	pre-heat	pre-book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under/over-estimate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 such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from … to … 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2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14845568">
            <a:extLst>
              <a:ext uri="{FF2B5EF4-FFF2-40B4-BE49-F238E27FC236}">
                <a16:creationId xmlns:a16="http://schemas.microsoft.com/office/drawing/2014/main" id="{344240E6-41AE-3306-4FF6-EB1C375C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8" y="404664"/>
            <a:ext cx="8856984" cy="62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2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14069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Vocabulary and turns of phrase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25" name="Picture 1" descr="page1image44099536">
            <a:extLst>
              <a:ext uri="{FF2B5EF4-FFF2-40B4-BE49-F238E27FC236}">
                <a16:creationId xmlns:a16="http://schemas.microsoft.com/office/drawing/2014/main" id="{7A21DD3C-C73B-DCA4-57A0-3AACB6E6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1484784"/>
            <a:ext cx="613762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8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60728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Some of our p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hates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 played bad	should of 		its had it’s day			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between you and I		your welcome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 such	pre-order		from … to …	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reach out		most well-known	snuck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gotten		passed away		exponentially	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them things		like		contribute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0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8389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Vocabulary and turns of phrase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snuck			tween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stand in line		reach out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mental health	going forward	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assed away		loved ones	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athroom		a hundred percent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faucet			gotten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0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6173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Americanisms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gotten		faucet	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000" b="0" i="1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GB" sz="20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25" name="Picture 1" descr="page1image22986384">
            <a:extLst>
              <a:ext uri="{FF2B5EF4-FFF2-40B4-BE49-F238E27FC236}">
                <a16:creationId xmlns:a16="http://schemas.microsoft.com/office/drawing/2014/main" id="{F31E63B9-FE18-7AE3-7609-0F3B65C9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896544" cy="30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6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9250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Americanisms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gotten		faucet	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000" b="0" i="1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2000" b="0" i="1" dirty="0">
                <a:effectLst/>
                <a:latin typeface="+mn-lt"/>
                <a:hlinkClick r:id="rId3"/>
              </a:rPr>
              <a:t>https://www.theguardian.com/commentisfree/2025/jun/04/use-word-gotten-some-readers-upset</a:t>
            </a:r>
            <a:endParaRPr lang="en-GB" sz="20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25" name="Picture 1" descr="page1image22986384">
            <a:extLst>
              <a:ext uri="{FF2B5EF4-FFF2-40B4-BE49-F238E27FC236}">
                <a16:creationId xmlns:a16="http://schemas.microsoft.com/office/drawing/2014/main" id="{F31E63B9-FE18-7AE3-7609-0F3B65C9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8060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23027424">
            <a:extLst>
              <a:ext uri="{FF2B5EF4-FFF2-40B4-BE49-F238E27FC236}">
                <a16:creationId xmlns:a16="http://schemas.microsoft.com/office/drawing/2014/main" id="{6D45C759-0700-FAE6-E6F7-B9A84FA2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020"/>
            <a:ext cx="3678930" cy="5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5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1741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Americanisms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000" b="0" i="1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GB" sz="20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25" name="Picture 1" descr="page1image6812256">
            <a:extLst>
              <a:ext uri="{FF2B5EF4-FFF2-40B4-BE49-F238E27FC236}">
                <a16:creationId xmlns:a16="http://schemas.microsoft.com/office/drawing/2014/main" id="{7C9E655D-BD34-73D1-1A91-66AAC32A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295" y="477734"/>
            <a:ext cx="4572930" cy="57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1741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Americanisms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000" b="0" i="1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GB" sz="20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073" name="Picture 1" descr="page1image22985136">
            <a:extLst>
              <a:ext uri="{FF2B5EF4-FFF2-40B4-BE49-F238E27FC236}">
                <a16:creationId xmlns:a16="http://schemas.microsoft.com/office/drawing/2014/main" id="{568058DF-E5FF-3BBD-742E-47075128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96620"/>
            <a:ext cx="4464496" cy="66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4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560840" cy="52725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Pedant’s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Foot soldiers in the War on Error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They’re here to save us from ourselves,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n-GB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Fowler’s Modern English Usage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(first edition, nineteen twelve).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scrutinise each word we write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typos, gaffes, et cetera,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Correcting all the dumb mistakes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make our grammar betterer.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sigh and tut and tell us off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the rules we have forsaken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chart this nation’s steep decline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the care we should of taken.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0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560840" cy="5293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Custodians of the King’s English,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merely serve to keep it pure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restrict, they hope, the ignorant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three mistakes or less.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in doing so they hold no fear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hey will deprive a thing of life: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it’s not important what is </a:t>
            </a:r>
            <a:r>
              <a:rPr lang="en-GB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said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matters is that its 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Brian </a:t>
            </a:r>
            <a:r>
              <a:rPr lang="en-GB" sz="20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Bilton</a:t>
            </a:r>
            <a:endParaRPr lang="en-GB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x.com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brian_bilston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/status/1782314692733485427?lang=</a:t>
            </a:r>
            <a:r>
              <a:rPr lang="en-GB" sz="18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-GB</a:t>
            </a:r>
            <a:r>
              <a:rPr lang="en-GB" sz="18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</a:t>
            </a:r>
            <a:endParaRPr lang="en-GB" sz="18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3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560840" cy="52725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Pedants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Foot soldiers in the War on Error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they’re here to save us from ourselves,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n-GB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Fowler’s Modern English Usage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(first edition,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1912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these Crusaders of Correctness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beloved Guardians of Grammar,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hunt down blunders big and small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upon which to wield their hammer.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hold no fears that in so doing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will deprive the thing of life: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it does not matter what it </a:t>
            </a:r>
            <a:r>
              <a:rPr lang="en-GB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what’s important is that it’s </a:t>
            </a:r>
            <a:r>
              <a:rPr lang="en-GB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72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560840" cy="5293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But that, in turn, got drummed into them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 fusty teachers in dusty schools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mistakes are unforgiveable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nd you should always follow the rules.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So, although being challenged by pedants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sometimes feels like a kind of assault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do wha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 I can to stay pleasant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ecause perhaps it isn’t their fault.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Brian Bilston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0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x.com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brian_bilston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/status/714869171234938883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</a:t>
            </a:r>
            <a:endParaRPr lang="en-GB" sz="20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4536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Pet hates 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Grammar and punctuation</a:t>
            </a:r>
          </a:p>
          <a:p>
            <a:pPr>
              <a:buNone/>
            </a:pP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</a:p>
          <a:p>
            <a:pPr>
              <a:buNone/>
            </a:pP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Vocabulary and turns of phrase</a:t>
            </a:r>
          </a:p>
          <a:p>
            <a:pPr>
              <a:buNone/>
            </a:pPr>
            <a:r>
              <a:rPr lang="en-GB" sz="28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new usage and Americanisms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8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0140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Grammar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don’t li</a:t>
            </a: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 them ones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How are we going to cope with all them people?</a:t>
            </a:r>
            <a:endParaRPr lang="en-GB" sz="24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She should of known what to do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 played bad		They done good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Blocks could be transported a lot easier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most well-known example</a:t>
            </a:r>
            <a:endParaRPr lang="en-GB" sz="24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1468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Grammar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page1image57343216">
            <a:extLst>
              <a:ext uri="{FF2B5EF4-FFF2-40B4-BE49-F238E27FC236}">
                <a16:creationId xmlns:a16="http://schemas.microsoft.com/office/drawing/2014/main" id="{901E4486-9B28-84E7-E7A1-84FE5F62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14" y="403517"/>
            <a:ext cx="5651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6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3218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Grammar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b="1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ENGLAND ARE OUT OF THE WORLD CUP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CITY WALLS IS CURRENTLY CLOSED</a:t>
            </a:r>
            <a:endParaRPr lang="en-GB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121" name="Picture 1" descr="page1image22813808">
            <a:extLst>
              <a:ext uri="{FF2B5EF4-FFF2-40B4-BE49-F238E27FC236}">
                <a16:creationId xmlns:a16="http://schemas.microsoft.com/office/drawing/2014/main" id="{DD581208-BF5F-A858-D83B-02E88D11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6046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4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4497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Grammar - and punctuation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This was a present to my wife and </a:t>
            </a: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Just between you and I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Goodbye from Ned and I	</a:t>
            </a: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(Gardeners’ World, 29 May 2025)</a:t>
            </a:r>
          </a:p>
          <a:p>
            <a:pPr>
              <a:buNone/>
            </a:pPr>
            <a:endParaRPr lang="en-GB" sz="24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14069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Apostrophe’s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4C9AD-65CC-70B6-1928-298A79E8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032448" cy="203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8BDD0F2-7E87-42D9-9126-24F8B8EDF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843295"/>
            <a:ext cx="4208857" cy="315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3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14069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Apostrophes’</a:t>
            </a:r>
            <a:endParaRPr lang="en-GB" sz="2800" dirty="0">
              <a:solidFill>
                <a:srgbClr val="14182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141823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br>
              <a:rPr lang="en-GB" sz="2000" dirty="0">
                <a:solidFill>
                  <a:srgbClr val="14182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BB249-1144-396B-A433-FFDFBA2C1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86" y="692696"/>
            <a:ext cx="3794678" cy="5059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3DB96B-7B46-9A11-7702-D75B9D260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14" y="1278281"/>
            <a:ext cx="4316510" cy="48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99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9751</TotalTime>
  <Words>823</Words>
  <Application>Microsoft Macintosh PowerPoint</Application>
  <PresentationFormat>On-screen Show (4:3)</PresentationFormat>
  <Paragraphs>281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RugbySchool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Perspectives on Science</dc:title>
  <dc:creator>jlt</dc:creator>
  <cp:lastModifiedBy>elizabeth.swinbank@cantab.net</cp:lastModifiedBy>
  <cp:revision>973</cp:revision>
  <dcterms:created xsi:type="dcterms:W3CDTF">2006-01-25T16:10:04Z</dcterms:created>
  <dcterms:modified xsi:type="dcterms:W3CDTF">2025-06-12T18:10:48Z</dcterms:modified>
</cp:coreProperties>
</file>