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6" r:id="rId1"/>
  </p:sldMasterIdLst>
  <p:notesMasterIdLst>
    <p:notesMasterId r:id="rId33"/>
  </p:notesMasterIdLst>
  <p:handoutMasterIdLst>
    <p:handoutMasterId r:id="rId34"/>
  </p:handoutMasterIdLst>
  <p:sldIdLst>
    <p:sldId id="464" r:id="rId2"/>
    <p:sldId id="1093" r:id="rId3"/>
    <p:sldId id="1058" r:id="rId4"/>
    <p:sldId id="1084" r:id="rId5"/>
    <p:sldId id="1078" r:id="rId6"/>
    <p:sldId id="1060" r:id="rId7"/>
    <p:sldId id="1074" r:id="rId8"/>
    <p:sldId id="1072" r:id="rId9"/>
    <p:sldId id="1073" r:id="rId10"/>
    <p:sldId id="987" r:id="rId11"/>
    <p:sldId id="1048" r:id="rId12"/>
    <p:sldId id="1024" r:id="rId13"/>
    <p:sldId id="1070" r:id="rId14"/>
    <p:sldId id="1067" r:id="rId15"/>
    <p:sldId id="1061" r:id="rId16"/>
    <p:sldId id="1062" r:id="rId17"/>
    <p:sldId id="1063" r:id="rId18"/>
    <p:sldId id="1056" r:id="rId19"/>
    <p:sldId id="1064" r:id="rId20"/>
    <p:sldId id="1076" r:id="rId21"/>
    <p:sldId id="1071" r:id="rId22"/>
    <p:sldId id="1081" r:id="rId23"/>
    <p:sldId id="1079" r:id="rId24"/>
    <p:sldId id="1080" r:id="rId25"/>
    <p:sldId id="1082" r:id="rId26"/>
    <p:sldId id="1083" r:id="rId27"/>
    <p:sldId id="1085" r:id="rId28"/>
    <p:sldId id="1059" r:id="rId29"/>
    <p:sldId id="1089" r:id="rId30"/>
    <p:sldId id="1088" r:id="rId31"/>
    <p:sldId id="1095" r:id="rId3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48"/>
    <p:restoredTop sz="94694"/>
  </p:normalViewPr>
  <p:slideViewPr>
    <p:cSldViewPr>
      <p:cViewPr varScale="1">
        <p:scale>
          <a:sx n="121" d="100"/>
          <a:sy n="121" d="100"/>
        </p:scale>
        <p:origin x="896"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888"/>
    </p:cViewPr>
  </p:sorterViewPr>
  <p:notesViewPr>
    <p:cSldViewPr>
      <p:cViewPr>
        <p:scale>
          <a:sx n="100" d="100"/>
          <a:sy n="100" d="100"/>
        </p:scale>
        <p:origin x="-1014" y="151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C6CD23BF-7E08-8C8E-5E4C-0EDC7B08A2E4}"/>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mn-ea"/>
                <a:cs typeface="Arial" charset="0"/>
              </a:defRPr>
            </a:lvl1pPr>
          </a:lstStyle>
          <a:p>
            <a:pPr>
              <a:defRPr/>
            </a:pPr>
            <a:endParaRPr lang="en-GB"/>
          </a:p>
        </p:txBody>
      </p:sp>
      <p:sp>
        <p:nvSpPr>
          <p:cNvPr id="73731" name="Rectangle 3">
            <a:extLst>
              <a:ext uri="{FF2B5EF4-FFF2-40B4-BE49-F238E27FC236}">
                <a16:creationId xmlns:a16="http://schemas.microsoft.com/office/drawing/2014/main" id="{D8F53BB2-A436-6872-640C-FB04FBB01698}"/>
              </a:ext>
            </a:extLst>
          </p:cNvPr>
          <p:cNvSpPr>
            <a:spLocks noGrp="1" noChangeArrowheads="1"/>
          </p:cNvSpPr>
          <p:nvPr>
            <p:ph type="dt" sz="quarter"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mn-ea"/>
                <a:cs typeface="Arial" charset="0"/>
              </a:defRPr>
            </a:lvl1pPr>
          </a:lstStyle>
          <a:p>
            <a:pPr>
              <a:defRPr/>
            </a:pPr>
            <a:endParaRPr lang="en-GB"/>
          </a:p>
        </p:txBody>
      </p:sp>
      <p:sp>
        <p:nvSpPr>
          <p:cNvPr id="73732" name="Rectangle 4">
            <a:extLst>
              <a:ext uri="{FF2B5EF4-FFF2-40B4-BE49-F238E27FC236}">
                <a16:creationId xmlns:a16="http://schemas.microsoft.com/office/drawing/2014/main" id="{6F91F294-E315-8CD4-C779-3C3A66B93D7E}"/>
              </a:ext>
            </a:extLst>
          </p:cNvPr>
          <p:cNvSpPr>
            <a:spLocks noGrp="1" noChangeArrowheads="1"/>
          </p:cNvSpPr>
          <p:nvPr>
            <p:ph type="ftr" sz="quarter" idx="2"/>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mn-ea"/>
                <a:cs typeface="Arial" charset="0"/>
              </a:defRPr>
            </a:lvl1pPr>
          </a:lstStyle>
          <a:p>
            <a:pPr>
              <a:defRPr/>
            </a:pPr>
            <a:endParaRPr lang="en-GB"/>
          </a:p>
        </p:txBody>
      </p:sp>
      <p:sp>
        <p:nvSpPr>
          <p:cNvPr id="73733" name="Rectangle 5">
            <a:extLst>
              <a:ext uri="{FF2B5EF4-FFF2-40B4-BE49-F238E27FC236}">
                <a16:creationId xmlns:a16="http://schemas.microsoft.com/office/drawing/2014/main" id="{5AE4C8A1-0A8D-D0EB-E690-BB8658AF8F8E}"/>
              </a:ext>
            </a:extLst>
          </p:cNvPr>
          <p:cNvSpPr>
            <a:spLocks noGrp="1" noChangeArrowheads="1"/>
          </p:cNvSpPr>
          <p:nvPr>
            <p:ph type="sldNum" sz="quarter" idx="3"/>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cs typeface="Arial" panose="020B0604020202020204" pitchFamily="34" charset="0"/>
              </a:defRPr>
            </a:lvl1pPr>
          </a:lstStyle>
          <a:p>
            <a:pPr>
              <a:defRPr/>
            </a:pPr>
            <a:fld id="{8DE70A18-5C80-AD4F-BB34-DEFF7543D05C}"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D29E3B68-529F-AF6A-45BE-8F36B36C1ADD}"/>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mn-ea"/>
                <a:cs typeface="Arial" charset="0"/>
              </a:defRPr>
            </a:lvl1pPr>
          </a:lstStyle>
          <a:p>
            <a:pPr>
              <a:defRPr/>
            </a:pPr>
            <a:endParaRPr lang="en-US"/>
          </a:p>
        </p:txBody>
      </p:sp>
      <p:sp>
        <p:nvSpPr>
          <p:cNvPr id="51203" name="Rectangle 3">
            <a:extLst>
              <a:ext uri="{FF2B5EF4-FFF2-40B4-BE49-F238E27FC236}">
                <a16:creationId xmlns:a16="http://schemas.microsoft.com/office/drawing/2014/main" id="{49B6FF99-CED8-EBCC-7694-F9084FC1900D}"/>
              </a:ext>
            </a:extLst>
          </p:cNvPr>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mn-ea"/>
                <a:cs typeface="Arial" charset="0"/>
              </a:defRPr>
            </a:lvl1pPr>
          </a:lstStyle>
          <a:p>
            <a:pPr>
              <a:defRPr/>
            </a:pPr>
            <a:endParaRPr lang="en-US"/>
          </a:p>
        </p:txBody>
      </p:sp>
      <p:sp>
        <p:nvSpPr>
          <p:cNvPr id="13316" name="Rectangle 4">
            <a:extLst>
              <a:ext uri="{FF2B5EF4-FFF2-40B4-BE49-F238E27FC236}">
                <a16:creationId xmlns:a16="http://schemas.microsoft.com/office/drawing/2014/main" id="{C66EB810-0E62-CDCF-000F-B70A79F08C6B}"/>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5" name="Rectangle 5">
            <a:extLst>
              <a:ext uri="{FF2B5EF4-FFF2-40B4-BE49-F238E27FC236}">
                <a16:creationId xmlns:a16="http://schemas.microsoft.com/office/drawing/2014/main" id="{214F6CC0-8F89-B0E2-DE30-9388A1F36D5A}"/>
              </a:ext>
            </a:extLst>
          </p:cNvPr>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06" name="Rectangle 6">
            <a:extLst>
              <a:ext uri="{FF2B5EF4-FFF2-40B4-BE49-F238E27FC236}">
                <a16:creationId xmlns:a16="http://schemas.microsoft.com/office/drawing/2014/main" id="{827ED546-A2B9-92A3-44FF-E6754CDD511E}"/>
              </a:ext>
            </a:extLst>
          </p:cNvPr>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mn-ea"/>
                <a:cs typeface="Arial" charset="0"/>
              </a:defRPr>
            </a:lvl1pPr>
          </a:lstStyle>
          <a:p>
            <a:pPr>
              <a:defRPr/>
            </a:pPr>
            <a:endParaRPr lang="en-US"/>
          </a:p>
        </p:txBody>
      </p:sp>
      <p:sp>
        <p:nvSpPr>
          <p:cNvPr id="51207" name="Rectangle 7">
            <a:extLst>
              <a:ext uri="{FF2B5EF4-FFF2-40B4-BE49-F238E27FC236}">
                <a16:creationId xmlns:a16="http://schemas.microsoft.com/office/drawing/2014/main" id="{92FBBC99-385E-CDA1-1160-ED5682CD2C6F}"/>
              </a:ext>
            </a:extLst>
          </p:cNvPr>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cs typeface="Arial" panose="020B0604020202020204" pitchFamily="34" charset="0"/>
              </a:defRPr>
            </a:lvl1pPr>
          </a:lstStyle>
          <a:p>
            <a:pPr>
              <a:defRPr/>
            </a:pPr>
            <a:fld id="{1C6993E5-F0DA-5C43-9727-8F5F23B8ACB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Arial" charset="0"/>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Arial" charset="0"/>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Arial" charset="0"/>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Arial" charset="0"/>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2</a:t>
            </a:fld>
            <a:endParaRPr lang="en-US" altLang="en-US"/>
          </a:p>
        </p:txBody>
      </p:sp>
    </p:spTree>
    <p:extLst>
      <p:ext uri="{BB962C8B-B14F-4D97-AF65-F5344CB8AC3E}">
        <p14:creationId xmlns:p14="http://schemas.microsoft.com/office/powerpoint/2010/main" val="18768046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11</a:t>
            </a:fld>
            <a:endParaRPr lang="en-US" altLang="en-US"/>
          </a:p>
        </p:txBody>
      </p:sp>
    </p:spTree>
    <p:extLst>
      <p:ext uri="{BB962C8B-B14F-4D97-AF65-F5344CB8AC3E}">
        <p14:creationId xmlns:p14="http://schemas.microsoft.com/office/powerpoint/2010/main" val="17101622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12</a:t>
            </a:fld>
            <a:endParaRPr lang="en-US" altLang="en-US"/>
          </a:p>
        </p:txBody>
      </p:sp>
    </p:spTree>
    <p:extLst>
      <p:ext uri="{BB962C8B-B14F-4D97-AF65-F5344CB8AC3E}">
        <p14:creationId xmlns:p14="http://schemas.microsoft.com/office/powerpoint/2010/main" val="31890779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13</a:t>
            </a:fld>
            <a:endParaRPr lang="en-US" altLang="en-US"/>
          </a:p>
        </p:txBody>
      </p:sp>
    </p:spTree>
    <p:extLst>
      <p:ext uri="{BB962C8B-B14F-4D97-AF65-F5344CB8AC3E}">
        <p14:creationId xmlns:p14="http://schemas.microsoft.com/office/powerpoint/2010/main" val="15055518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14</a:t>
            </a:fld>
            <a:endParaRPr lang="en-US" altLang="en-US"/>
          </a:p>
        </p:txBody>
      </p:sp>
    </p:spTree>
    <p:extLst>
      <p:ext uri="{BB962C8B-B14F-4D97-AF65-F5344CB8AC3E}">
        <p14:creationId xmlns:p14="http://schemas.microsoft.com/office/powerpoint/2010/main" val="74920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15</a:t>
            </a:fld>
            <a:endParaRPr lang="en-US" altLang="en-US"/>
          </a:p>
        </p:txBody>
      </p:sp>
    </p:spTree>
    <p:extLst>
      <p:ext uri="{BB962C8B-B14F-4D97-AF65-F5344CB8AC3E}">
        <p14:creationId xmlns:p14="http://schemas.microsoft.com/office/powerpoint/2010/main" val="27913987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16</a:t>
            </a:fld>
            <a:endParaRPr lang="en-US" altLang="en-US"/>
          </a:p>
        </p:txBody>
      </p:sp>
    </p:spTree>
    <p:extLst>
      <p:ext uri="{BB962C8B-B14F-4D97-AF65-F5344CB8AC3E}">
        <p14:creationId xmlns:p14="http://schemas.microsoft.com/office/powerpoint/2010/main" val="42945281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17</a:t>
            </a:fld>
            <a:endParaRPr lang="en-US" altLang="en-US"/>
          </a:p>
        </p:txBody>
      </p:sp>
    </p:spTree>
    <p:extLst>
      <p:ext uri="{BB962C8B-B14F-4D97-AF65-F5344CB8AC3E}">
        <p14:creationId xmlns:p14="http://schemas.microsoft.com/office/powerpoint/2010/main" val="24449265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18</a:t>
            </a:fld>
            <a:endParaRPr lang="en-US" altLang="en-US"/>
          </a:p>
        </p:txBody>
      </p:sp>
    </p:spTree>
    <p:extLst>
      <p:ext uri="{BB962C8B-B14F-4D97-AF65-F5344CB8AC3E}">
        <p14:creationId xmlns:p14="http://schemas.microsoft.com/office/powerpoint/2010/main" val="38880963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19</a:t>
            </a:fld>
            <a:endParaRPr lang="en-US" altLang="en-US"/>
          </a:p>
        </p:txBody>
      </p:sp>
    </p:spTree>
    <p:extLst>
      <p:ext uri="{BB962C8B-B14F-4D97-AF65-F5344CB8AC3E}">
        <p14:creationId xmlns:p14="http://schemas.microsoft.com/office/powerpoint/2010/main" val="30358181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20</a:t>
            </a:fld>
            <a:endParaRPr lang="en-US" altLang="en-US"/>
          </a:p>
        </p:txBody>
      </p:sp>
    </p:spTree>
    <p:extLst>
      <p:ext uri="{BB962C8B-B14F-4D97-AF65-F5344CB8AC3E}">
        <p14:creationId xmlns:p14="http://schemas.microsoft.com/office/powerpoint/2010/main" val="25511574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3</a:t>
            </a:fld>
            <a:endParaRPr lang="en-US" altLang="en-US"/>
          </a:p>
        </p:txBody>
      </p:sp>
    </p:spTree>
    <p:extLst>
      <p:ext uri="{BB962C8B-B14F-4D97-AF65-F5344CB8AC3E}">
        <p14:creationId xmlns:p14="http://schemas.microsoft.com/office/powerpoint/2010/main" val="36173438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21</a:t>
            </a:fld>
            <a:endParaRPr lang="en-US" altLang="en-US"/>
          </a:p>
        </p:txBody>
      </p:sp>
    </p:spTree>
    <p:extLst>
      <p:ext uri="{BB962C8B-B14F-4D97-AF65-F5344CB8AC3E}">
        <p14:creationId xmlns:p14="http://schemas.microsoft.com/office/powerpoint/2010/main" val="24396266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22</a:t>
            </a:fld>
            <a:endParaRPr lang="en-US" altLang="en-US"/>
          </a:p>
        </p:txBody>
      </p:sp>
    </p:spTree>
    <p:extLst>
      <p:ext uri="{BB962C8B-B14F-4D97-AF65-F5344CB8AC3E}">
        <p14:creationId xmlns:p14="http://schemas.microsoft.com/office/powerpoint/2010/main" val="35872881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23</a:t>
            </a:fld>
            <a:endParaRPr lang="en-US" altLang="en-US"/>
          </a:p>
        </p:txBody>
      </p:sp>
    </p:spTree>
    <p:extLst>
      <p:ext uri="{BB962C8B-B14F-4D97-AF65-F5344CB8AC3E}">
        <p14:creationId xmlns:p14="http://schemas.microsoft.com/office/powerpoint/2010/main" val="3597207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24</a:t>
            </a:fld>
            <a:endParaRPr lang="en-US" altLang="en-US"/>
          </a:p>
        </p:txBody>
      </p:sp>
    </p:spTree>
    <p:extLst>
      <p:ext uri="{BB962C8B-B14F-4D97-AF65-F5344CB8AC3E}">
        <p14:creationId xmlns:p14="http://schemas.microsoft.com/office/powerpoint/2010/main" val="13681848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25</a:t>
            </a:fld>
            <a:endParaRPr lang="en-US" altLang="en-US"/>
          </a:p>
        </p:txBody>
      </p:sp>
    </p:spTree>
    <p:extLst>
      <p:ext uri="{BB962C8B-B14F-4D97-AF65-F5344CB8AC3E}">
        <p14:creationId xmlns:p14="http://schemas.microsoft.com/office/powerpoint/2010/main" val="120591665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26</a:t>
            </a:fld>
            <a:endParaRPr lang="en-US" altLang="en-US"/>
          </a:p>
        </p:txBody>
      </p:sp>
    </p:spTree>
    <p:extLst>
      <p:ext uri="{BB962C8B-B14F-4D97-AF65-F5344CB8AC3E}">
        <p14:creationId xmlns:p14="http://schemas.microsoft.com/office/powerpoint/2010/main" val="11719065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27</a:t>
            </a:fld>
            <a:endParaRPr lang="en-US" altLang="en-US"/>
          </a:p>
        </p:txBody>
      </p:sp>
    </p:spTree>
    <p:extLst>
      <p:ext uri="{BB962C8B-B14F-4D97-AF65-F5344CB8AC3E}">
        <p14:creationId xmlns:p14="http://schemas.microsoft.com/office/powerpoint/2010/main" val="36786550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28</a:t>
            </a:fld>
            <a:endParaRPr lang="en-US" altLang="en-US"/>
          </a:p>
        </p:txBody>
      </p:sp>
    </p:spTree>
    <p:extLst>
      <p:ext uri="{BB962C8B-B14F-4D97-AF65-F5344CB8AC3E}">
        <p14:creationId xmlns:p14="http://schemas.microsoft.com/office/powerpoint/2010/main" val="362526377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29</a:t>
            </a:fld>
            <a:endParaRPr lang="en-US" altLang="en-US"/>
          </a:p>
        </p:txBody>
      </p:sp>
    </p:spTree>
    <p:extLst>
      <p:ext uri="{BB962C8B-B14F-4D97-AF65-F5344CB8AC3E}">
        <p14:creationId xmlns:p14="http://schemas.microsoft.com/office/powerpoint/2010/main" val="39838972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30</a:t>
            </a:fld>
            <a:endParaRPr lang="en-US" altLang="en-US"/>
          </a:p>
        </p:txBody>
      </p:sp>
    </p:spTree>
    <p:extLst>
      <p:ext uri="{BB962C8B-B14F-4D97-AF65-F5344CB8AC3E}">
        <p14:creationId xmlns:p14="http://schemas.microsoft.com/office/powerpoint/2010/main" val="42597099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4</a:t>
            </a:fld>
            <a:endParaRPr lang="en-US" altLang="en-US"/>
          </a:p>
        </p:txBody>
      </p:sp>
    </p:spTree>
    <p:extLst>
      <p:ext uri="{BB962C8B-B14F-4D97-AF65-F5344CB8AC3E}">
        <p14:creationId xmlns:p14="http://schemas.microsoft.com/office/powerpoint/2010/main" val="208998480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31</a:t>
            </a:fld>
            <a:endParaRPr lang="en-US" altLang="en-US"/>
          </a:p>
        </p:txBody>
      </p:sp>
    </p:spTree>
    <p:extLst>
      <p:ext uri="{BB962C8B-B14F-4D97-AF65-F5344CB8AC3E}">
        <p14:creationId xmlns:p14="http://schemas.microsoft.com/office/powerpoint/2010/main" val="22636751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5</a:t>
            </a:fld>
            <a:endParaRPr lang="en-US" altLang="en-US"/>
          </a:p>
        </p:txBody>
      </p:sp>
    </p:spTree>
    <p:extLst>
      <p:ext uri="{BB962C8B-B14F-4D97-AF65-F5344CB8AC3E}">
        <p14:creationId xmlns:p14="http://schemas.microsoft.com/office/powerpoint/2010/main" val="557771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6</a:t>
            </a:fld>
            <a:endParaRPr lang="en-US" altLang="en-US"/>
          </a:p>
        </p:txBody>
      </p:sp>
    </p:spTree>
    <p:extLst>
      <p:ext uri="{BB962C8B-B14F-4D97-AF65-F5344CB8AC3E}">
        <p14:creationId xmlns:p14="http://schemas.microsoft.com/office/powerpoint/2010/main" val="18070154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7</a:t>
            </a:fld>
            <a:endParaRPr lang="en-US" altLang="en-US"/>
          </a:p>
        </p:txBody>
      </p:sp>
    </p:spTree>
    <p:extLst>
      <p:ext uri="{BB962C8B-B14F-4D97-AF65-F5344CB8AC3E}">
        <p14:creationId xmlns:p14="http://schemas.microsoft.com/office/powerpoint/2010/main" val="36827045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8</a:t>
            </a:fld>
            <a:endParaRPr lang="en-US" altLang="en-US"/>
          </a:p>
        </p:txBody>
      </p:sp>
    </p:spTree>
    <p:extLst>
      <p:ext uri="{BB962C8B-B14F-4D97-AF65-F5344CB8AC3E}">
        <p14:creationId xmlns:p14="http://schemas.microsoft.com/office/powerpoint/2010/main" val="16692940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9</a:t>
            </a:fld>
            <a:endParaRPr lang="en-US" altLang="en-US"/>
          </a:p>
        </p:txBody>
      </p:sp>
    </p:spTree>
    <p:extLst>
      <p:ext uri="{BB962C8B-B14F-4D97-AF65-F5344CB8AC3E}">
        <p14:creationId xmlns:p14="http://schemas.microsoft.com/office/powerpoint/2010/main" val="12373297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10</a:t>
            </a:fld>
            <a:endParaRPr lang="en-US" altLang="en-US"/>
          </a:p>
        </p:txBody>
      </p:sp>
    </p:spTree>
    <p:extLst>
      <p:ext uri="{BB962C8B-B14F-4D97-AF65-F5344CB8AC3E}">
        <p14:creationId xmlns:p14="http://schemas.microsoft.com/office/powerpoint/2010/main" val="779599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8714871A-688E-C71E-EF2C-E98172396DB8}"/>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B83F9155-6F7B-F7AC-4892-B845C49637EA}"/>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851E195A-41A7-B540-C2D4-D4B3ACCF6F81}"/>
              </a:ext>
            </a:extLst>
          </p:cNvPr>
          <p:cNvSpPr>
            <a:spLocks noGrp="1" noChangeArrowheads="1"/>
          </p:cNvSpPr>
          <p:nvPr>
            <p:ph type="sldNum" sz="quarter" idx="12"/>
          </p:nvPr>
        </p:nvSpPr>
        <p:spPr>
          <a:ln/>
        </p:spPr>
        <p:txBody>
          <a:bodyPr/>
          <a:lstStyle>
            <a:lvl1pPr>
              <a:defRPr/>
            </a:lvl1pPr>
          </a:lstStyle>
          <a:p>
            <a:pPr>
              <a:defRPr/>
            </a:pPr>
            <a:fld id="{FC88D61D-4B29-2848-AB06-B10C36830E6E}" type="slidenum">
              <a:rPr lang="en-GB" altLang="en-US"/>
              <a:pPr>
                <a:defRPr/>
              </a:pPr>
              <a:t>‹#›</a:t>
            </a:fld>
            <a:endParaRPr lang="en-GB" altLang="en-US"/>
          </a:p>
        </p:txBody>
      </p:sp>
    </p:spTree>
    <p:extLst>
      <p:ext uri="{BB962C8B-B14F-4D97-AF65-F5344CB8AC3E}">
        <p14:creationId xmlns:p14="http://schemas.microsoft.com/office/powerpoint/2010/main" val="2377496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BF3CBAA-1E41-9F57-7337-DBB82E2C797D}"/>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B45D0E5F-9235-75C2-654D-37F5BBE65E36}"/>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E9591B15-423C-4CF4-D8B0-CF404962E792}"/>
              </a:ext>
            </a:extLst>
          </p:cNvPr>
          <p:cNvSpPr>
            <a:spLocks noGrp="1" noChangeArrowheads="1"/>
          </p:cNvSpPr>
          <p:nvPr>
            <p:ph type="sldNum" sz="quarter" idx="12"/>
          </p:nvPr>
        </p:nvSpPr>
        <p:spPr>
          <a:ln/>
        </p:spPr>
        <p:txBody>
          <a:bodyPr/>
          <a:lstStyle>
            <a:lvl1pPr>
              <a:defRPr/>
            </a:lvl1pPr>
          </a:lstStyle>
          <a:p>
            <a:pPr>
              <a:defRPr/>
            </a:pPr>
            <a:fld id="{B1B77FEB-E056-E446-9BAD-BE8E9E175610}" type="slidenum">
              <a:rPr lang="en-GB" altLang="en-US"/>
              <a:pPr>
                <a:defRPr/>
              </a:pPr>
              <a:t>‹#›</a:t>
            </a:fld>
            <a:endParaRPr lang="en-GB" altLang="en-US"/>
          </a:p>
        </p:txBody>
      </p:sp>
    </p:spTree>
    <p:extLst>
      <p:ext uri="{BB962C8B-B14F-4D97-AF65-F5344CB8AC3E}">
        <p14:creationId xmlns:p14="http://schemas.microsoft.com/office/powerpoint/2010/main" val="1866147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356B188-29F2-84EC-1E9B-0DA11472005B}"/>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6AF94805-70D6-CA64-8E3A-42B9A75DAC08}"/>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1BFFD26D-2D5B-6854-E6F1-C3D4AB3B5FDD}"/>
              </a:ext>
            </a:extLst>
          </p:cNvPr>
          <p:cNvSpPr>
            <a:spLocks noGrp="1" noChangeArrowheads="1"/>
          </p:cNvSpPr>
          <p:nvPr>
            <p:ph type="sldNum" sz="quarter" idx="12"/>
          </p:nvPr>
        </p:nvSpPr>
        <p:spPr>
          <a:ln/>
        </p:spPr>
        <p:txBody>
          <a:bodyPr/>
          <a:lstStyle>
            <a:lvl1pPr>
              <a:defRPr/>
            </a:lvl1pPr>
          </a:lstStyle>
          <a:p>
            <a:pPr>
              <a:defRPr/>
            </a:pPr>
            <a:fld id="{2ED3F3B1-56CF-7B4E-98A7-C979FB7076B8}" type="slidenum">
              <a:rPr lang="en-GB" altLang="en-US"/>
              <a:pPr>
                <a:defRPr/>
              </a:pPr>
              <a:t>‹#›</a:t>
            </a:fld>
            <a:endParaRPr lang="en-GB" altLang="en-US"/>
          </a:p>
        </p:txBody>
      </p:sp>
    </p:spTree>
    <p:extLst>
      <p:ext uri="{BB962C8B-B14F-4D97-AF65-F5344CB8AC3E}">
        <p14:creationId xmlns:p14="http://schemas.microsoft.com/office/powerpoint/2010/main" val="4066957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E396445-0C4F-B337-CF0A-3278C52D3875}"/>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9DD22D70-3C8C-D8AC-A264-8C88DC7BEA1C}"/>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EEB44B39-12D7-FED7-9370-A1149C33468F}"/>
              </a:ext>
            </a:extLst>
          </p:cNvPr>
          <p:cNvSpPr>
            <a:spLocks noGrp="1" noChangeArrowheads="1"/>
          </p:cNvSpPr>
          <p:nvPr>
            <p:ph type="sldNum" sz="quarter" idx="12"/>
          </p:nvPr>
        </p:nvSpPr>
        <p:spPr>
          <a:ln/>
        </p:spPr>
        <p:txBody>
          <a:bodyPr/>
          <a:lstStyle>
            <a:lvl1pPr>
              <a:defRPr/>
            </a:lvl1pPr>
          </a:lstStyle>
          <a:p>
            <a:pPr>
              <a:defRPr/>
            </a:pPr>
            <a:fld id="{E3C1C216-236B-D24C-8377-57EC26AF5800}" type="slidenum">
              <a:rPr lang="en-GB" altLang="en-US"/>
              <a:pPr>
                <a:defRPr/>
              </a:pPr>
              <a:t>‹#›</a:t>
            </a:fld>
            <a:endParaRPr lang="en-GB" altLang="en-US"/>
          </a:p>
        </p:txBody>
      </p:sp>
    </p:spTree>
    <p:extLst>
      <p:ext uri="{BB962C8B-B14F-4D97-AF65-F5344CB8AC3E}">
        <p14:creationId xmlns:p14="http://schemas.microsoft.com/office/powerpoint/2010/main" val="1893161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1BB2D3DB-C504-4A18-281A-41DC947EBB9E}"/>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99F0470D-E970-619C-321B-F04A7461D096}"/>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17563D01-8342-E540-801E-A0D1C7150413}"/>
              </a:ext>
            </a:extLst>
          </p:cNvPr>
          <p:cNvSpPr>
            <a:spLocks noGrp="1" noChangeArrowheads="1"/>
          </p:cNvSpPr>
          <p:nvPr>
            <p:ph type="sldNum" sz="quarter" idx="12"/>
          </p:nvPr>
        </p:nvSpPr>
        <p:spPr>
          <a:ln/>
        </p:spPr>
        <p:txBody>
          <a:bodyPr/>
          <a:lstStyle>
            <a:lvl1pPr>
              <a:defRPr/>
            </a:lvl1pPr>
          </a:lstStyle>
          <a:p>
            <a:pPr>
              <a:defRPr/>
            </a:pPr>
            <a:fld id="{7E63393A-1A7E-5545-B7E7-9EDB5A3793BA}" type="slidenum">
              <a:rPr lang="en-GB" altLang="en-US"/>
              <a:pPr>
                <a:defRPr/>
              </a:pPr>
              <a:t>‹#›</a:t>
            </a:fld>
            <a:endParaRPr lang="en-GB" altLang="en-US"/>
          </a:p>
        </p:txBody>
      </p:sp>
    </p:spTree>
    <p:extLst>
      <p:ext uri="{BB962C8B-B14F-4D97-AF65-F5344CB8AC3E}">
        <p14:creationId xmlns:p14="http://schemas.microsoft.com/office/powerpoint/2010/main" val="1773695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1B30EBB7-6253-D9DE-D998-B3EC66585B1F}"/>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BDB5DDB8-B4EE-E8AF-3B72-62B836CE8671}"/>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451B0BC5-3720-542D-4A0E-B97D65462E39}"/>
              </a:ext>
            </a:extLst>
          </p:cNvPr>
          <p:cNvSpPr>
            <a:spLocks noGrp="1" noChangeArrowheads="1"/>
          </p:cNvSpPr>
          <p:nvPr>
            <p:ph type="sldNum" sz="quarter" idx="12"/>
          </p:nvPr>
        </p:nvSpPr>
        <p:spPr>
          <a:ln/>
        </p:spPr>
        <p:txBody>
          <a:bodyPr/>
          <a:lstStyle>
            <a:lvl1pPr>
              <a:defRPr/>
            </a:lvl1pPr>
          </a:lstStyle>
          <a:p>
            <a:pPr>
              <a:defRPr/>
            </a:pPr>
            <a:fld id="{5D5B3351-1D15-DE4B-BE3E-F7B92FF8A29A}" type="slidenum">
              <a:rPr lang="en-GB" altLang="en-US"/>
              <a:pPr>
                <a:defRPr/>
              </a:pPr>
              <a:t>‹#›</a:t>
            </a:fld>
            <a:endParaRPr lang="en-GB" altLang="en-US"/>
          </a:p>
        </p:txBody>
      </p:sp>
    </p:spTree>
    <p:extLst>
      <p:ext uri="{BB962C8B-B14F-4D97-AF65-F5344CB8AC3E}">
        <p14:creationId xmlns:p14="http://schemas.microsoft.com/office/powerpoint/2010/main" val="3817374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146043A9-9869-E9DE-76B2-7F49071B6816}"/>
              </a:ext>
            </a:extLst>
          </p:cNvPr>
          <p:cNvSpPr>
            <a:spLocks noGrp="1" noChangeArrowheads="1"/>
          </p:cNvSpPr>
          <p:nvPr>
            <p:ph type="dt" sz="half" idx="10"/>
          </p:nvPr>
        </p:nvSpPr>
        <p:spPr>
          <a:ln/>
        </p:spPr>
        <p:txBody>
          <a:bodyPr/>
          <a:lstStyle>
            <a:lvl1pPr>
              <a:defRPr/>
            </a:lvl1pPr>
          </a:lstStyle>
          <a:p>
            <a:pPr>
              <a:defRPr/>
            </a:pPr>
            <a:endParaRPr lang="en-GB"/>
          </a:p>
        </p:txBody>
      </p:sp>
      <p:sp>
        <p:nvSpPr>
          <p:cNvPr id="8" name="Rectangle 5">
            <a:extLst>
              <a:ext uri="{FF2B5EF4-FFF2-40B4-BE49-F238E27FC236}">
                <a16:creationId xmlns:a16="http://schemas.microsoft.com/office/drawing/2014/main" id="{C21187C6-9EA5-6689-8570-59A60C1D0A2F}"/>
              </a:ext>
            </a:extLst>
          </p:cNvPr>
          <p:cNvSpPr>
            <a:spLocks noGrp="1" noChangeArrowheads="1"/>
          </p:cNvSpPr>
          <p:nvPr>
            <p:ph type="ftr" sz="quarter" idx="11"/>
          </p:nvPr>
        </p:nvSpPr>
        <p:spPr>
          <a:ln/>
        </p:spPr>
        <p:txBody>
          <a:bodyPr/>
          <a:lstStyle>
            <a:lvl1pPr>
              <a:defRPr/>
            </a:lvl1pPr>
          </a:lstStyle>
          <a:p>
            <a:pPr>
              <a:defRPr/>
            </a:pPr>
            <a:endParaRPr lang="en-GB"/>
          </a:p>
        </p:txBody>
      </p:sp>
      <p:sp>
        <p:nvSpPr>
          <p:cNvPr id="9" name="Rectangle 6">
            <a:extLst>
              <a:ext uri="{FF2B5EF4-FFF2-40B4-BE49-F238E27FC236}">
                <a16:creationId xmlns:a16="http://schemas.microsoft.com/office/drawing/2014/main" id="{AC74D5DB-675C-F430-AF9B-CDDD058FD09D}"/>
              </a:ext>
            </a:extLst>
          </p:cNvPr>
          <p:cNvSpPr>
            <a:spLocks noGrp="1" noChangeArrowheads="1"/>
          </p:cNvSpPr>
          <p:nvPr>
            <p:ph type="sldNum" sz="quarter" idx="12"/>
          </p:nvPr>
        </p:nvSpPr>
        <p:spPr>
          <a:ln/>
        </p:spPr>
        <p:txBody>
          <a:bodyPr/>
          <a:lstStyle>
            <a:lvl1pPr>
              <a:defRPr/>
            </a:lvl1pPr>
          </a:lstStyle>
          <a:p>
            <a:pPr>
              <a:defRPr/>
            </a:pPr>
            <a:fld id="{644376B3-BB4F-4842-8263-02A914AA14D7}" type="slidenum">
              <a:rPr lang="en-GB" altLang="en-US"/>
              <a:pPr>
                <a:defRPr/>
              </a:pPr>
              <a:t>‹#›</a:t>
            </a:fld>
            <a:endParaRPr lang="en-GB" altLang="en-US"/>
          </a:p>
        </p:txBody>
      </p:sp>
    </p:spTree>
    <p:extLst>
      <p:ext uri="{BB962C8B-B14F-4D97-AF65-F5344CB8AC3E}">
        <p14:creationId xmlns:p14="http://schemas.microsoft.com/office/powerpoint/2010/main" val="278685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8ECF46E7-5B85-ADF2-50EF-614F8E5E5D5B}"/>
              </a:ext>
            </a:extLst>
          </p:cNvPr>
          <p:cNvSpPr>
            <a:spLocks noGrp="1" noChangeArrowheads="1"/>
          </p:cNvSpPr>
          <p:nvPr>
            <p:ph type="dt" sz="half" idx="10"/>
          </p:nvPr>
        </p:nvSpPr>
        <p:spPr>
          <a:ln/>
        </p:spPr>
        <p:txBody>
          <a:bodyPr/>
          <a:lstStyle>
            <a:lvl1pPr>
              <a:defRPr/>
            </a:lvl1pPr>
          </a:lstStyle>
          <a:p>
            <a:pPr>
              <a:defRPr/>
            </a:pPr>
            <a:endParaRPr lang="en-GB"/>
          </a:p>
        </p:txBody>
      </p:sp>
      <p:sp>
        <p:nvSpPr>
          <p:cNvPr id="4" name="Rectangle 5">
            <a:extLst>
              <a:ext uri="{FF2B5EF4-FFF2-40B4-BE49-F238E27FC236}">
                <a16:creationId xmlns:a16="http://schemas.microsoft.com/office/drawing/2014/main" id="{E22FB071-647E-FDB6-8566-478C8569C34F}"/>
              </a:ext>
            </a:extLst>
          </p:cNvPr>
          <p:cNvSpPr>
            <a:spLocks noGrp="1" noChangeArrowheads="1"/>
          </p:cNvSpPr>
          <p:nvPr>
            <p:ph type="ftr" sz="quarter" idx="11"/>
          </p:nvPr>
        </p:nvSpPr>
        <p:spPr>
          <a:ln/>
        </p:spPr>
        <p:txBody>
          <a:bodyPr/>
          <a:lstStyle>
            <a:lvl1pPr>
              <a:defRPr/>
            </a:lvl1pPr>
          </a:lstStyle>
          <a:p>
            <a:pPr>
              <a:defRPr/>
            </a:pPr>
            <a:endParaRPr lang="en-GB"/>
          </a:p>
        </p:txBody>
      </p:sp>
      <p:sp>
        <p:nvSpPr>
          <p:cNvPr id="5" name="Rectangle 6">
            <a:extLst>
              <a:ext uri="{FF2B5EF4-FFF2-40B4-BE49-F238E27FC236}">
                <a16:creationId xmlns:a16="http://schemas.microsoft.com/office/drawing/2014/main" id="{8AC8A471-0E80-2A40-3120-CB7EDC3B1C9A}"/>
              </a:ext>
            </a:extLst>
          </p:cNvPr>
          <p:cNvSpPr>
            <a:spLocks noGrp="1" noChangeArrowheads="1"/>
          </p:cNvSpPr>
          <p:nvPr>
            <p:ph type="sldNum" sz="quarter" idx="12"/>
          </p:nvPr>
        </p:nvSpPr>
        <p:spPr>
          <a:ln/>
        </p:spPr>
        <p:txBody>
          <a:bodyPr/>
          <a:lstStyle>
            <a:lvl1pPr>
              <a:defRPr/>
            </a:lvl1pPr>
          </a:lstStyle>
          <a:p>
            <a:pPr>
              <a:defRPr/>
            </a:pPr>
            <a:fld id="{F2A0E420-3FBA-6145-906D-282F5958D66E}" type="slidenum">
              <a:rPr lang="en-GB" altLang="en-US"/>
              <a:pPr>
                <a:defRPr/>
              </a:pPr>
              <a:t>‹#›</a:t>
            </a:fld>
            <a:endParaRPr lang="en-GB" altLang="en-US"/>
          </a:p>
        </p:txBody>
      </p:sp>
    </p:spTree>
    <p:extLst>
      <p:ext uri="{BB962C8B-B14F-4D97-AF65-F5344CB8AC3E}">
        <p14:creationId xmlns:p14="http://schemas.microsoft.com/office/powerpoint/2010/main" val="1015377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EE2A157-CD69-26D0-CFFD-DDB6EEE72F6E}"/>
              </a:ext>
            </a:extLst>
          </p:cNvPr>
          <p:cNvSpPr>
            <a:spLocks noGrp="1" noChangeArrowheads="1"/>
          </p:cNvSpPr>
          <p:nvPr>
            <p:ph type="dt" sz="half" idx="10"/>
          </p:nvPr>
        </p:nvSpPr>
        <p:spPr>
          <a:ln/>
        </p:spPr>
        <p:txBody>
          <a:bodyPr/>
          <a:lstStyle>
            <a:lvl1pPr>
              <a:defRPr/>
            </a:lvl1pPr>
          </a:lstStyle>
          <a:p>
            <a:pPr>
              <a:defRPr/>
            </a:pPr>
            <a:endParaRPr lang="en-GB"/>
          </a:p>
        </p:txBody>
      </p:sp>
      <p:sp>
        <p:nvSpPr>
          <p:cNvPr id="3" name="Rectangle 5">
            <a:extLst>
              <a:ext uri="{FF2B5EF4-FFF2-40B4-BE49-F238E27FC236}">
                <a16:creationId xmlns:a16="http://schemas.microsoft.com/office/drawing/2014/main" id="{F459D765-F1A2-742F-956B-0212A27F60F5}"/>
              </a:ext>
            </a:extLst>
          </p:cNvPr>
          <p:cNvSpPr>
            <a:spLocks noGrp="1" noChangeArrowheads="1"/>
          </p:cNvSpPr>
          <p:nvPr>
            <p:ph type="ftr" sz="quarter" idx="11"/>
          </p:nvPr>
        </p:nvSpPr>
        <p:spPr>
          <a:ln/>
        </p:spPr>
        <p:txBody>
          <a:bodyPr/>
          <a:lstStyle>
            <a:lvl1pPr>
              <a:defRPr/>
            </a:lvl1pPr>
          </a:lstStyle>
          <a:p>
            <a:pPr>
              <a:defRPr/>
            </a:pPr>
            <a:endParaRPr lang="en-GB"/>
          </a:p>
        </p:txBody>
      </p:sp>
      <p:sp>
        <p:nvSpPr>
          <p:cNvPr id="4" name="Rectangle 6">
            <a:extLst>
              <a:ext uri="{FF2B5EF4-FFF2-40B4-BE49-F238E27FC236}">
                <a16:creationId xmlns:a16="http://schemas.microsoft.com/office/drawing/2014/main" id="{899766B3-CC67-BC0A-4F9A-42A12278A73B}"/>
              </a:ext>
            </a:extLst>
          </p:cNvPr>
          <p:cNvSpPr>
            <a:spLocks noGrp="1" noChangeArrowheads="1"/>
          </p:cNvSpPr>
          <p:nvPr>
            <p:ph type="sldNum" sz="quarter" idx="12"/>
          </p:nvPr>
        </p:nvSpPr>
        <p:spPr>
          <a:ln/>
        </p:spPr>
        <p:txBody>
          <a:bodyPr/>
          <a:lstStyle>
            <a:lvl1pPr>
              <a:defRPr/>
            </a:lvl1pPr>
          </a:lstStyle>
          <a:p>
            <a:pPr>
              <a:defRPr/>
            </a:pPr>
            <a:fld id="{AD1C2F2E-F022-804A-9820-2E9E9A1052F0}" type="slidenum">
              <a:rPr lang="en-GB" altLang="en-US"/>
              <a:pPr>
                <a:defRPr/>
              </a:pPr>
              <a:t>‹#›</a:t>
            </a:fld>
            <a:endParaRPr lang="en-GB" altLang="en-US"/>
          </a:p>
        </p:txBody>
      </p:sp>
    </p:spTree>
    <p:extLst>
      <p:ext uri="{BB962C8B-B14F-4D97-AF65-F5344CB8AC3E}">
        <p14:creationId xmlns:p14="http://schemas.microsoft.com/office/powerpoint/2010/main" val="2060251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01168D1B-2276-E783-CCE6-2277BE1E2665}"/>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9ED27C22-A658-6D69-8E46-9D25A5ADC701}"/>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1097FEFD-6E52-AE68-B216-ED02C9114396}"/>
              </a:ext>
            </a:extLst>
          </p:cNvPr>
          <p:cNvSpPr>
            <a:spLocks noGrp="1" noChangeArrowheads="1"/>
          </p:cNvSpPr>
          <p:nvPr>
            <p:ph type="sldNum" sz="quarter" idx="12"/>
          </p:nvPr>
        </p:nvSpPr>
        <p:spPr>
          <a:ln/>
        </p:spPr>
        <p:txBody>
          <a:bodyPr/>
          <a:lstStyle>
            <a:lvl1pPr>
              <a:defRPr/>
            </a:lvl1pPr>
          </a:lstStyle>
          <a:p>
            <a:pPr>
              <a:defRPr/>
            </a:pPr>
            <a:fld id="{9B400DE2-7491-F249-9C6A-D930C49E5F7B}" type="slidenum">
              <a:rPr lang="en-GB" altLang="en-US"/>
              <a:pPr>
                <a:defRPr/>
              </a:pPr>
              <a:t>‹#›</a:t>
            </a:fld>
            <a:endParaRPr lang="en-GB" altLang="en-US"/>
          </a:p>
        </p:txBody>
      </p:sp>
    </p:spTree>
    <p:extLst>
      <p:ext uri="{BB962C8B-B14F-4D97-AF65-F5344CB8AC3E}">
        <p14:creationId xmlns:p14="http://schemas.microsoft.com/office/powerpoint/2010/main" val="3029116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02CEB90E-648F-F222-7196-EF4C0840E3F3}"/>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930817B5-FA39-1370-4D56-A486D004C5DF}"/>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49160B4C-36AA-C425-5899-AEBB0DF91A55}"/>
              </a:ext>
            </a:extLst>
          </p:cNvPr>
          <p:cNvSpPr>
            <a:spLocks noGrp="1" noChangeArrowheads="1"/>
          </p:cNvSpPr>
          <p:nvPr>
            <p:ph type="sldNum" sz="quarter" idx="12"/>
          </p:nvPr>
        </p:nvSpPr>
        <p:spPr>
          <a:ln/>
        </p:spPr>
        <p:txBody>
          <a:bodyPr/>
          <a:lstStyle>
            <a:lvl1pPr>
              <a:defRPr/>
            </a:lvl1pPr>
          </a:lstStyle>
          <a:p>
            <a:pPr>
              <a:defRPr/>
            </a:pPr>
            <a:fld id="{9DA82905-2742-BF44-B4E1-0AF793727134}" type="slidenum">
              <a:rPr lang="en-GB" altLang="en-US"/>
              <a:pPr>
                <a:defRPr/>
              </a:pPr>
              <a:t>‹#›</a:t>
            </a:fld>
            <a:endParaRPr lang="en-GB" altLang="en-US"/>
          </a:p>
        </p:txBody>
      </p:sp>
    </p:spTree>
    <p:extLst>
      <p:ext uri="{BB962C8B-B14F-4D97-AF65-F5344CB8AC3E}">
        <p14:creationId xmlns:p14="http://schemas.microsoft.com/office/powerpoint/2010/main" val="2059600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4C70A6A-383A-F65A-4F03-30FF57040C98}"/>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EFBFE3C4-FAAB-4B67-687D-321C409CCE66}"/>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73732" name="Rectangle 4">
            <a:extLst>
              <a:ext uri="{FF2B5EF4-FFF2-40B4-BE49-F238E27FC236}">
                <a16:creationId xmlns:a16="http://schemas.microsoft.com/office/drawing/2014/main" id="{49927225-B7A3-BD99-E1D9-0ECF2CADD665}"/>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u="none">
                <a:solidFill>
                  <a:srgbClr val="000000"/>
                </a:solidFill>
                <a:latin typeface="Arial" charset="0"/>
                <a:ea typeface="+mn-ea"/>
                <a:cs typeface="Arial" charset="0"/>
              </a:defRPr>
            </a:lvl1pPr>
          </a:lstStyle>
          <a:p>
            <a:pPr>
              <a:defRPr/>
            </a:pPr>
            <a:endParaRPr lang="en-GB"/>
          </a:p>
        </p:txBody>
      </p:sp>
      <p:sp>
        <p:nvSpPr>
          <p:cNvPr id="73733" name="Rectangle 5">
            <a:extLst>
              <a:ext uri="{FF2B5EF4-FFF2-40B4-BE49-F238E27FC236}">
                <a16:creationId xmlns:a16="http://schemas.microsoft.com/office/drawing/2014/main" id="{4C90F895-3550-6C57-F06A-8F481D178BD1}"/>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u="none">
                <a:solidFill>
                  <a:srgbClr val="000000"/>
                </a:solidFill>
                <a:latin typeface="Arial" charset="0"/>
                <a:ea typeface="+mn-ea"/>
                <a:cs typeface="Arial" charset="0"/>
              </a:defRPr>
            </a:lvl1pPr>
          </a:lstStyle>
          <a:p>
            <a:pPr>
              <a:defRPr/>
            </a:pPr>
            <a:endParaRPr lang="en-GB"/>
          </a:p>
        </p:txBody>
      </p:sp>
      <p:sp>
        <p:nvSpPr>
          <p:cNvPr id="73734" name="Rectangle 6">
            <a:extLst>
              <a:ext uri="{FF2B5EF4-FFF2-40B4-BE49-F238E27FC236}">
                <a16:creationId xmlns:a16="http://schemas.microsoft.com/office/drawing/2014/main" id="{8F05D01B-A5AA-F5E2-E4E4-37677AA08588}"/>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defRPr>
            </a:lvl1pPr>
          </a:lstStyle>
          <a:p>
            <a:pPr>
              <a:defRPr/>
            </a:pPr>
            <a:fld id="{84BE0350-7EB4-3B47-9334-48205478DF22}"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867"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Lst>
  <p:txStyles>
    <p:titleStyle>
      <a:lvl1pPr algn="ctr" rtl="0" eaLnBrk="0" fontAlgn="base" hangingPunct="0">
        <a:spcBef>
          <a:spcPct val="0"/>
        </a:spcBef>
        <a:spcAft>
          <a:spcPct val="0"/>
        </a:spcAft>
        <a:defRPr sz="4400">
          <a:solidFill>
            <a:schemeClr val="tx2"/>
          </a:solidFill>
          <a:latin typeface="+mj-lt"/>
          <a:ea typeface="ＭＳ Ｐゴシック" charset="0"/>
          <a:cs typeface="+mj-cs"/>
        </a:defRPr>
      </a:lvl1pPr>
      <a:lvl2pPr algn="ctr" rtl="0" eaLnBrk="0" fontAlgn="base" hangingPunct="0">
        <a:spcBef>
          <a:spcPct val="0"/>
        </a:spcBef>
        <a:spcAft>
          <a:spcPct val="0"/>
        </a:spcAft>
        <a:defRPr sz="4400">
          <a:solidFill>
            <a:schemeClr val="tx2"/>
          </a:solidFill>
          <a:latin typeface="Arial" charset="0"/>
          <a:ea typeface="ＭＳ Ｐゴシック" charset="0"/>
          <a:cs typeface="Arial"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Arial"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Arial"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thebump.com/baby-names"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Box 4">
            <a:extLst>
              <a:ext uri="{FF2B5EF4-FFF2-40B4-BE49-F238E27FC236}">
                <a16:creationId xmlns:a16="http://schemas.microsoft.com/office/drawing/2014/main" id="{019AF07F-D4AA-6165-5F4F-9E7891C3A538}"/>
              </a:ext>
            </a:extLst>
          </p:cNvPr>
          <p:cNvSpPr txBox="1">
            <a:spLocks noChangeArrowheads="1"/>
          </p:cNvSpPr>
          <p:nvPr/>
        </p:nvSpPr>
        <p:spPr bwMode="auto">
          <a:xfrm>
            <a:off x="2087478" y="549275"/>
            <a:ext cx="4896085" cy="4739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lgn="ctr" eaLnBrk="1" hangingPunct="1">
              <a:spcBef>
                <a:spcPct val="0"/>
              </a:spcBef>
              <a:buFontTx/>
              <a:buNone/>
            </a:pPr>
            <a:endParaRPr lang="en-GB" altLang="en-US" sz="2400" b="1" dirty="0">
              <a:solidFill>
                <a:srgbClr val="000000"/>
              </a:solidFill>
            </a:endParaRPr>
          </a:p>
          <a:p>
            <a:pPr algn="ctr">
              <a:spcBef>
                <a:spcPct val="0"/>
              </a:spcBef>
              <a:buFontTx/>
              <a:buNone/>
            </a:pPr>
            <a:r>
              <a:rPr lang="en-GB" altLang="en-US" sz="4400" b="1" dirty="0">
                <a:solidFill>
                  <a:srgbClr val="0000E5"/>
                </a:solidFill>
              </a:rPr>
              <a:t>u3a</a:t>
            </a:r>
          </a:p>
          <a:p>
            <a:pPr algn="ctr">
              <a:spcBef>
                <a:spcPct val="0"/>
              </a:spcBef>
              <a:buFontTx/>
              <a:buNone/>
            </a:pPr>
            <a:endParaRPr lang="en-GB" altLang="en-US" sz="4400" b="1" dirty="0">
              <a:solidFill>
                <a:srgbClr val="0000E5"/>
              </a:solidFill>
            </a:endParaRPr>
          </a:p>
          <a:p>
            <a:pPr algn="ctr">
              <a:spcBef>
                <a:spcPct val="0"/>
              </a:spcBef>
              <a:buFontTx/>
              <a:buNone/>
            </a:pPr>
            <a:r>
              <a:rPr lang="en-GB" altLang="en-US" sz="2000" b="1" dirty="0">
                <a:solidFill>
                  <a:srgbClr val="0000E5"/>
                </a:solidFill>
              </a:rPr>
              <a:t>12 September 2024</a:t>
            </a:r>
            <a:endParaRPr lang="en-GB" altLang="en-US" b="1" dirty="0">
              <a:solidFill>
                <a:srgbClr val="0000E5"/>
              </a:solidFill>
            </a:endParaRPr>
          </a:p>
          <a:p>
            <a:pPr algn="ctr" eaLnBrk="1" hangingPunct="1">
              <a:spcBef>
                <a:spcPct val="0"/>
              </a:spcBef>
              <a:buFontTx/>
              <a:buNone/>
            </a:pPr>
            <a:endParaRPr lang="en-GB" altLang="en-US" b="1" dirty="0">
              <a:solidFill>
                <a:srgbClr val="0000E5"/>
              </a:solidFill>
            </a:endParaRPr>
          </a:p>
          <a:p>
            <a:pPr algn="ctr" eaLnBrk="1" hangingPunct="1">
              <a:spcBef>
                <a:spcPct val="0"/>
              </a:spcBef>
              <a:buFontTx/>
              <a:buNone/>
            </a:pPr>
            <a:r>
              <a:rPr lang="en-GB" altLang="en-US" sz="4000" b="1" dirty="0">
                <a:solidFill>
                  <a:srgbClr val="0000E5"/>
                </a:solidFill>
              </a:rPr>
              <a:t>What’s your name?</a:t>
            </a:r>
          </a:p>
          <a:p>
            <a:pPr algn="ctr" eaLnBrk="1" hangingPunct="1">
              <a:spcBef>
                <a:spcPct val="0"/>
              </a:spcBef>
              <a:buFontTx/>
              <a:buNone/>
            </a:pPr>
            <a:endParaRPr lang="en-GB" altLang="en-US" sz="4000" dirty="0">
              <a:solidFill>
                <a:srgbClr val="0000E5"/>
              </a:solidFill>
            </a:endParaRPr>
          </a:p>
          <a:p>
            <a:pPr algn="ctr" eaLnBrk="1" hangingPunct="1">
              <a:spcBef>
                <a:spcPct val="0"/>
              </a:spcBef>
              <a:buFontTx/>
              <a:buNone/>
            </a:pPr>
            <a:endParaRPr lang="en-GB" altLang="en-US" sz="2000" dirty="0">
              <a:solidFill>
                <a:srgbClr val="0000E5"/>
              </a:solidFill>
            </a:endParaRPr>
          </a:p>
          <a:p>
            <a:pPr algn="ctr" eaLnBrk="1" hangingPunct="1">
              <a:spcBef>
                <a:spcPct val="0"/>
              </a:spcBef>
              <a:buFontTx/>
              <a:buNone/>
            </a:pPr>
            <a:r>
              <a:rPr lang="en-GB" altLang="en-US" sz="2000" dirty="0">
                <a:solidFill>
                  <a:srgbClr val="0000E5"/>
                </a:solidFill>
              </a:rPr>
              <a:t>Liz Swinbank</a:t>
            </a:r>
            <a:endParaRPr lang="en-GB" altLang="en-US" sz="2800" b="1" dirty="0">
              <a:solidFill>
                <a:srgbClr val="3333CC"/>
              </a:solidFill>
            </a:endParaRPr>
          </a:p>
          <a:p>
            <a:pPr algn="ctr" eaLnBrk="1" hangingPunct="1">
              <a:spcBef>
                <a:spcPct val="0"/>
              </a:spcBef>
              <a:buFontTx/>
              <a:buNone/>
            </a:pPr>
            <a:endParaRPr lang="en-GB" altLang="en-US" sz="1800" b="1" dirty="0">
              <a:solidFill>
                <a:srgbClr val="AF67F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576" y="548680"/>
            <a:ext cx="7920038" cy="5096588"/>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lnSpc>
                <a:spcPct val="107000"/>
              </a:lnSpc>
              <a:spcAft>
                <a:spcPts val="800"/>
              </a:spcAft>
              <a:buNone/>
            </a:pPr>
            <a:r>
              <a:rPr lang="en-GB" sz="3600" b="1" dirty="0">
                <a:solidFill>
                  <a:schemeClr val="accent2">
                    <a:lumMod val="50000"/>
                  </a:schemeClr>
                </a:solidFill>
                <a:effectLst/>
                <a:latin typeface="+mn-lt"/>
                <a:ea typeface="Calibri" panose="020F0502020204030204" pitchFamily="34" charset="0"/>
                <a:cs typeface="Times New Roman" panose="02020603050405020304" pitchFamily="18" charset="0"/>
              </a:rPr>
              <a:t>Elizabeth</a:t>
            </a:r>
          </a:p>
          <a:p>
            <a:pPr>
              <a:buNone/>
            </a:pPr>
            <a:r>
              <a:rPr lang="en-GB" sz="2000" dirty="0">
                <a:solidFill>
                  <a:srgbClr val="04133A"/>
                </a:solidFill>
                <a:effectLst/>
                <a:latin typeface="+mn-lt"/>
                <a:ea typeface="Calibri" panose="020F0502020204030204" pitchFamily="34" charset="0"/>
                <a:cs typeface="Times New Roman" panose="02020603050405020304" pitchFamily="18" charset="0"/>
              </a:rPr>
              <a:t>Elizabeth is descended from the Hebrew name </a:t>
            </a:r>
            <a:r>
              <a:rPr lang="en-GB" sz="2000" dirty="0" err="1">
                <a:solidFill>
                  <a:srgbClr val="04133A"/>
                </a:solidFill>
                <a:effectLst/>
                <a:latin typeface="+mn-lt"/>
                <a:ea typeface="Calibri" panose="020F0502020204030204" pitchFamily="34" charset="0"/>
                <a:cs typeface="Times New Roman" panose="02020603050405020304" pitchFamily="18" charset="0"/>
              </a:rPr>
              <a:t>Elisheva</a:t>
            </a:r>
            <a:r>
              <a:rPr lang="en-GB" sz="2000" dirty="0">
                <a:solidFill>
                  <a:srgbClr val="04133A"/>
                </a:solidFill>
                <a:effectLst/>
                <a:latin typeface="+mn-lt"/>
                <a:ea typeface="Calibri" panose="020F0502020204030204" pitchFamily="34" charset="0"/>
                <a:cs typeface="Times New Roman" panose="02020603050405020304" pitchFamily="18" charset="0"/>
              </a:rPr>
              <a:t> </a:t>
            </a:r>
            <a:r>
              <a:rPr lang="en-GB" sz="2000" dirty="0">
                <a:solidFill>
                  <a:srgbClr val="000000"/>
                </a:solidFill>
                <a:ea typeface="Times New Roman" panose="02020603050405020304" pitchFamily="18" charset="0"/>
              </a:rPr>
              <a:t>(</a:t>
            </a:r>
            <a:r>
              <a:rPr lang="he-IL" sz="2000" dirty="0">
                <a:solidFill>
                  <a:srgbClr val="000000"/>
                </a:solidFill>
                <a:ea typeface="Times New Roman" panose="02020603050405020304" pitchFamily="18" charset="0"/>
              </a:rPr>
              <a:t>אֱלִישֶׁבַע</a:t>
            </a:r>
            <a:r>
              <a:rPr lang="en-GB" sz="2000" dirty="0">
                <a:solidFill>
                  <a:srgbClr val="000000"/>
                </a:solidFill>
                <a:ea typeface="Times New Roman" panose="02020603050405020304" pitchFamily="18" charset="0"/>
              </a:rPr>
              <a:t>)</a:t>
            </a:r>
            <a:r>
              <a:rPr lang="en-GB" sz="1400" dirty="0"/>
              <a:t> ,</a:t>
            </a:r>
            <a:endParaRPr lang="en-GB" sz="2000" dirty="0">
              <a:solidFill>
                <a:srgbClr val="04133A"/>
              </a:solidFill>
              <a:effectLst/>
              <a:latin typeface="+mn-lt"/>
              <a:ea typeface="Calibri" panose="020F0502020204030204" pitchFamily="34" charset="0"/>
              <a:cs typeface="Times New Roman" panose="02020603050405020304" pitchFamily="18" charset="0"/>
            </a:endParaRPr>
          </a:p>
          <a:p>
            <a:pPr>
              <a:buNone/>
            </a:pPr>
            <a:r>
              <a:rPr lang="en-GB" sz="2000" dirty="0">
                <a:solidFill>
                  <a:srgbClr val="04133A"/>
                </a:solidFill>
                <a:effectLst/>
                <a:latin typeface="+mn-lt"/>
                <a:ea typeface="Calibri" panose="020F0502020204030204" pitchFamily="34" charset="0"/>
                <a:cs typeface="Times New Roman" panose="02020603050405020304" pitchFamily="18" charset="0"/>
              </a:rPr>
              <a:t>which then became Elisabeth, and means “God’s promise” or “God is my oath.” In the Bible, Elizabeth is the mother of John the Baptist. This royal name became popular in England with Queen Elizabeth I (1533–1603), whose reign lasted 44 years. The daughter of Henry VIII and Anne Boleyn, Elizabeth I was named after her grandmothers, Elizabeth of York and Elizabeth Howard. This royal choice has endured throughout the ages and is unlikely to disappear anytime soon. Some may also be inspired by the Scottish Elspeth, the French Lisette, and the Spanish Isabel.</a:t>
            </a:r>
            <a:endParaRPr lang="en-GB" sz="2000" dirty="0">
              <a:effectLst/>
              <a:latin typeface="+mn-lt"/>
              <a:ea typeface="Calibri" panose="020F0502020204030204" pitchFamily="34" charset="0"/>
              <a:cs typeface="Times New Roman" panose="02020603050405020304" pitchFamily="18" charset="0"/>
            </a:endParaRPr>
          </a:p>
          <a:p>
            <a:pPr>
              <a:buNone/>
            </a:pPr>
            <a:r>
              <a:rPr lang="en-GB" sz="2000" dirty="0">
                <a:effectLst/>
                <a:latin typeface="+mn-lt"/>
                <a:ea typeface="Calibri" panose="020F0502020204030204" pitchFamily="34" charset="0"/>
                <a:cs typeface="Times New Roman" panose="02020603050405020304" pitchFamily="18" charset="0"/>
              </a:rPr>
              <a:t> </a:t>
            </a:r>
            <a:r>
              <a:rPr lang="en-GB" sz="1800" dirty="0">
                <a:solidFill>
                  <a:srgbClr val="000000"/>
                </a:solidFill>
                <a:effectLst/>
                <a:latin typeface="Arial" panose="020B0604020202020204" pitchFamily="34" charset="0"/>
                <a:ea typeface="Times New Roman" panose="02020603050405020304" pitchFamily="18" charset="0"/>
              </a:rPr>
              <a:t> </a:t>
            </a: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hlinkClick r:id="rId3"/>
              </a:rPr>
              <a:t>https://www.thebump.com/baby-names</a:t>
            </a:r>
            <a:endPar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endParaRPr>
          </a:p>
          <a:p>
            <a:pPr>
              <a:buNone/>
            </a:pPr>
            <a:endParaRPr lang="en-GB" sz="2000" b="0" u="none" strike="noStrike" dirty="0">
              <a:latin typeface="+mn-lt"/>
              <a:cs typeface="Times New Roman" panose="02020603050405020304" pitchFamily="18" charset="0"/>
            </a:endParaRPr>
          </a:p>
          <a:p>
            <a:pPr>
              <a:buNone/>
            </a:pPr>
            <a:r>
              <a:rPr lang="en-GB" sz="2000" dirty="0">
                <a:effectLst/>
                <a:latin typeface="+mn-lt"/>
                <a:cs typeface="Times New Roman" panose="02020603050405020304" pitchFamily="18" charset="0"/>
              </a:rPr>
              <a:t>Eliza, Lisa, Liz, Lizzie, Lizzy, Libby, </a:t>
            </a:r>
            <a:r>
              <a:rPr lang="en-GB" sz="2000" dirty="0" err="1">
                <a:effectLst/>
                <a:latin typeface="+mn-lt"/>
                <a:cs typeface="Times New Roman" panose="02020603050405020304" pitchFamily="18" charset="0"/>
              </a:rPr>
              <a:t>Lilibet</a:t>
            </a:r>
            <a:r>
              <a:rPr lang="en-GB" sz="2000" dirty="0">
                <a:effectLst/>
                <a:latin typeface="+mn-lt"/>
                <a:cs typeface="Times New Roman" panose="02020603050405020304" pitchFamily="18" charset="0"/>
              </a:rPr>
              <a:t>, Betty, Betsy, Beth…</a:t>
            </a:r>
            <a:endParaRPr lang="en-GB" sz="2400" b="0" u="none" strike="noStrike" dirty="0">
              <a:effectLst/>
              <a:latin typeface="+mn-lt"/>
            </a:endParaRPr>
          </a:p>
        </p:txBody>
      </p:sp>
    </p:spTree>
    <p:extLst>
      <p:ext uri="{BB962C8B-B14F-4D97-AF65-F5344CB8AC3E}">
        <p14:creationId xmlns:p14="http://schemas.microsoft.com/office/powerpoint/2010/main" val="36704868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576" y="548680"/>
            <a:ext cx="7920038" cy="4446795"/>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lnSpc>
                <a:spcPct val="107000"/>
              </a:lnSpc>
              <a:spcAft>
                <a:spcPts val="800"/>
              </a:spcAft>
              <a:buNone/>
            </a:pPr>
            <a:r>
              <a:rPr lang="en-GB" sz="3600" b="1" dirty="0">
                <a:solidFill>
                  <a:schemeClr val="accent2">
                    <a:lumMod val="50000"/>
                  </a:schemeClr>
                </a:solidFill>
                <a:effectLst/>
                <a:latin typeface="+mn-lt"/>
                <a:ea typeface="Calibri" panose="020F0502020204030204" pitchFamily="34" charset="0"/>
                <a:cs typeface="Times New Roman" panose="02020603050405020304" pitchFamily="18" charset="0"/>
              </a:rPr>
              <a:t>Frances</a:t>
            </a:r>
          </a:p>
          <a:p>
            <a:pPr>
              <a:lnSpc>
                <a:spcPct val="107000"/>
              </a:lnSpc>
              <a:spcAft>
                <a:spcPts val="800"/>
              </a:spcAft>
              <a:buNone/>
            </a:pPr>
            <a:r>
              <a:rPr lang="en-GB" sz="2000" dirty="0">
                <a:solidFill>
                  <a:srgbClr val="04133A"/>
                </a:solidFill>
                <a:effectLst/>
                <a:latin typeface="+mn-lt"/>
                <a:ea typeface="Calibri" panose="020F0502020204030204" pitchFamily="34" charset="0"/>
                <a:cs typeface="Times New Roman" panose="02020603050405020304" pitchFamily="18" charset="0"/>
              </a:rPr>
              <a:t>Frances is a gender-neutral name of Latin and German origin, meaning “of the Franks,” "Frankish," “free man,” and "truthful" or "sincere." Frances, which originated in Britain in the 17th century, is said to be the feminine version of Francis, however, the spelling of Frances sports a unisex appeal. Various versions of Frances have become prevalent across European regions, including the Italian Francesco and Francesca and the French Francois, which offer plenty of options for naming baby!</a:t>
            </a:r>
            <a:endParaRPr lang="en-GB" sz="2000" dirty="0">
              <a:effectLst/>
              <a:latin typeface="+mn-lt"/>
              <a:ea typeface="Calibri" panose="020F0502020204030204" pitchFamily="34" charset="0"/>
              <a:cs typeface="Times New Roman" panose="02020603050405020304" pitchFamily="18" charset="0"/>
            </a:endParaRPr>
          </a:p>
          <a:p>
            <a:pPr>
              <a:lnSpc>
                <a:spcPct val="107000"/>
              </a:lnSpc>
              <a:spcAft>
                <a:spcPts val="800"/>
              </a:spcAft>
              <a:buNone/>
            </a:pP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rPr>
              <a:t>https://</a:t>
            </a:r>
            <a:r>
              <a:rPr lang="en-GB" sz="2000" i="1" dirty="0" err="1">
                <a:solidFill>
                  <a:schemeClr val="accent2">
                    <a:lumMod val="50000"/>
                  </a:schemeClr>
                </a:solidFill>
                <a:effectLst/>
                <a:latin typeface="+mn-lt"/>
                <a:ea typeface="Calibri" panose="020F0502020204030204" pitchFamily="34" charset="0"/>
                <a:cs typeface="Times New Roman" panose="02020603050405020304" pitchFamily="18" charset="0"/>
              </a:rPr>
              <a:t>www.thebump.com</a:t>
            </a: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rPr>
              <a:t>/baby-names</a:t>
            </a:r>
            <a:endParaRPr lang="en-GB" sz="2400" b="0" i="0" u="none" strike="noStrike" dirty="0">
              <a:solidFill>
                <a:srgbClr val="202122"/>
              </a:solidFill>
              <a:effectLst/>
              <a:latin typeface="+mn-lt"/>
            </a:endParaRPr>
          </a:p>
          <a:p>
            <a:pPr fontAlgn="base">
              <a:lnSpc>
                <a:spcPct val="107000"/>
              </a:lnSpc>
              <a:spcAft>
                <a:spcPts val="800"/>
              </a:spcAft>
              <a:buNone/>
            </a:pPr>
            <a:endParaRPr lang="en-GB" sz="2000" dirty="0">
              <a:solidFill>
                <a:srgbClr val="121212"/>
              </a:solidFill>
              <a:effectLst/>
              <a:latin typeface="+mn-lt"/>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7618189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576" y="548680"/>
            <a:ext cx="7920038" cy="4401205"/>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buSzPts val="1000"/>
              <a:buNone/>
              <a:tabLst>
                <a:tab pos="457200" algn="l"/>
              </a:tabLst>
            </a:pPr>
            <a:r>
              <a:rPr lang="en-GB" sz="3600" b="1" dirty="0">
                <a:solidFill>
                  <a:schemeClr val="accent2">
                    <a:lumMod val="50000"/>
                  </a:schemeClr>
                </a:solidFill>
                <a:latin typeface="+mn-lt"/>
                <a:ea typeface="Times New Roman" panose="02020603050405020304" pitchFamily="18" charset="0"/>
                <a:cs typeface="Times New Roman" panose="02020603050405020304" pitchFamily="18" charset="0"/>
              </a:rPr>
              <a:t>Graham</a:t>
            </a:r>
            <a:endParaRPr lang="en-GB" sz="2400" dirty="0">
              <a:latin typeface="+mn-lt"/>
              <a:ea typeface="Calibri" panose="020F0502020204030204" pitchFamily="34" charset="0"/>
              <a:cs typeface="Times New Roman" panose="02020603050405020304" pitchFamily="18" charset="0"/>
            </a:endParaRPr>
          </a:p>
          <a:p>
            <a:pPr marL="0" algn="l" rtl="0" eaLnBrk="1" fontAlgn="ctr" latinLnBrk="0" hangingPunct="1">
              <a:spcBef>
                <a:spcPts val="0"/>
              </a:spcBef>
              <a:spcAft>
                <a:spcPts val="0"/>
              </a:spcAft>
              <a:buNone/>
            </a:pPr>
            <a:endParaRPr lang="en-GB" sz="2000" b="0" i="0" u="none" strike="noStrike" kern="1200" dirty="0">
              <a:effectLst/>
              <a:latin typeface="+mn-lt"/>
              <a:ea typeface="Times New Roman" panose="02020603050405020304" pitchFamily="18" charset="0"/>
              <a:cs typeface="Times New Roman" panose="02020603050405020304" pitchFamily="18" charset="0"/>
            </a:endParaRPr>
          </a:p>
          <a:p>
            <a:pPr marL="0" algn="l" rtl="0" eaLnBrk="1" fontAlgn="ctr" latinLnBrk="0" hangingPunct="1">
              <a:spcBef>
                <a:spcPts val="0"/>
              </a:spcBef>
              <a:spcAft>
                <a:spcPts val="0"/>
              </a:spcAft>
              <a:buNone/>
            </a:pPr>
            <a:r>
              <a:rPr lang="en-GB" sz="2000" dirty="0">
                <a:solidFill>
                  <a:srgbClr val="04133A"/>
                </a:solidFill>
                <a:effectLst/>
                <a:latin typeface="+mn-lt"/>
                <a:ea typeface="Calibri" panose="020F0502020204030204" pitchFamily="34" charset="0"/>
              </a:rPr>
              <a:t>Graham is a boy’s name with noticeably British roots, much like Jasper, Simon, and Trevor. A popular Scottish surname, Graham actually came from the English town Grantham, which translates to “gravel area” or “</a:t>
            </a:r>
            <a:r>
              <a:rPr lang="en-GB" sz="2000" dirty="0" err="1">
                <a:solidFill>
                  <a:srgbClr val="04133A"/>
                </a:solidFill>
                <a:effectLst/>
                <a:latin typeface="+mn-lt"/>
                <a:ea typeface="Calibri" panose="020F0502020204030204" pitchFamily="34" charset="0"/>
              </a:rPr>
              <a:t>gray</a:t>
            </a:r>
            <a:r>
              <a:rPr lang="en-GB" sz="2000" dirty="0">
                <a:solidFill>
                  <a:srgbClr val="04133A"/>
                </a:solidFill>
                <a:effectLst/>
                <a:latin typeface="+mn-lt"/>
                <a:ea typeface="Calibri" panose="020F0502020204030204" pitchFamily="34" charset="0"/>
              </a:rPr>
              <a:t> homestead.” The name Graham became better known in the 12th century through the Anglo-Norman land baron William de Graham, and it has been on the name charts for more than 100 years. Smooth and sophisticated, Graham is a classic choice for baby.</a:t>
            </a:r>
            <a:r>
              <a:rPr lang="en-GB" sz="2000" dirty="0">
                <a:effectLst/>
                <a:latin typeface="+mn-lt"/>
              </a:rPr>
              <a:t> </a:t>
            </a:r>
          </a:p>
          <a:p>
            <a:pPr marL="0" algn="l" rtl="0" eaLnBrk="1" fontAlgn="ctr" latinLnBrk="0" hangingPunct="1">
              <a:spcBef>
                <a:spcPts val="0"/>
              </a:spcBef>
              <a:spcAft>
                <a:spcPts val="0"/>
              </a:spcAft>
              <a:buNone/>
            </a:pPr>
            <a:endParaRPr lang="en-GB" sz="2000" dirty="0">
              <a:solidFill>
                <a:srgbClr val="202122"/>
              </a:solidFill>
              <a:latin typeface="+mn-lt"/>
              <a:cs typeface="Times New Roman" panose="02020603050405020304" pitchFamily="18" charset="0"/>
            </a:endParaRPr>
          </a:p>
          <a:p>
            <a:pPr eaLnBrk="1" fontAlgn="ctr" hangingPunct="1">
              <a:spcBef>
                <a:spcPts val="0"/>
              </a:spcBef>
              <a:spcAft>
                <a:spcPts val="0"/>
              </a:spcAft>
              <a:buNone/>
            </a:pP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rPr>
              <a:t>https://</a:t>
            </a:r>
            <a:r>
              <a:rPr lang="en-GB" sz="2000" i="1" dirty="0" err="1">
                <a:solidFill>
                  <a:schemeClr val="accent2">
                    <a:lumMod val="50000"/>
                  </a:schemeClr>
                </a:solidFill>
                <a:effectLst/>
                <a:latin typeface="+mn-lt"/>
                <a:ea typeface="Calibri" panose="020F0502020204030204" pitchFamily="34" charset="0"/>
                <a:cs typeface="Times New Roman" panose="02020603050405020304" pitchFamily="18" charset="0"/>
              </a:rPr>
              <a:t>www.thebump.com</a:t>
            </a: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rPr>
              <a:t>/baby-names</a:t>
            </a:r>
            <a:endParaRPr lang="en-GB" sz="2400" b="0" i="0" u="none" strike="noStrike" dirty="0">
              <a:solidFill>
                <a:srgbClr val="202122"/>
              </a:solidFill>
              <a:effectLst/>
              <a:latin typeface="+mn-lt"/>
            </a:endParaRPr>
          </a:p>
          <a:p>
            <a:pPr marL="0" algn="l" rtl="0" eaLnBrk="1" fontAlgn="ctr" latinLnBrk="0" hangingPunct="1">
              <a:spcBef>
                <a:spcPts val="0"/>
              </a:spcBef>
              <a:spcAft>
                <a:spcPts val="0"/>
              </a:spcAft>
              <a:buNone/>
            </a:pPr>
            <a:endParaRPr lang="en-GB" sz="2000" dirty="0">
              <a:solidFill>
                <a:srgbClr val="202122"/>
              </a:solidFill>
              <a:latin typeface="+mn-lt"/>
              <a:cs typeface="Times New Roman" panose="02020603050405020304" pitchFamily="18" charset="0"/>
            </a:endParaRPr>
          </a:p>
        </p:txBody>
      </p:sp>
    </p:spTree>
    <p:extLst>
      <p:ext uri="{BB962C8B-B14F-4D97-AF65-F5344CB8AC3E}">
        <p14:creationId xmlns:p14="http://schemas.microsoft.com/office/powerpoint/2010/main" val="27024890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576" y="548680"/>
            <a:ext cx="7920038" cy="4401205"/>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buSzPts val="1000"/>
              <a:buNone/>
              <a:tabLst>
                <a:tab pos="457200" algn="l"/>
              </a:tabLst>
            </a:pPr>
            <a:r>
              <a:rPr lang="en-GB" sz="3600" b="1" dirty="0">
                <a:solidFill>
                  <a:schemeClr val="accent2">
                    <a:lumMod val="50000"/>
                  </a:schemeClr>
                </a:solidFill>
                <a:latin typeface="+mn-lt"/>
                <a:ea typeface="Times New Roman" panose="02020603050405020304" pitchFamily="18" charset="0"/>
                <a:cs typeface="Times New Roman" panose="02020603050405020304" pitchFamily="18" charset="0"/>
              </a:rPr>
              <a:t>John</a:t>
            </a:r>
            <a:endParaRPr lang="en-GB" sz="2400" dirty="0">
              <a:latin typeface="+mn-lt"/>
              <a:ea typeface="Calibri" panose="020F0502020204030204" pitchFamily="34" charset="0"/>
              <a:cs typeface="Times New Roman" panose="02020603050405020304" pitchFamily="18" charset="0"/>
            </a:endParaRPr>
          </a:p>
          <a:p>
            <a:pPr marL="0" algn="l" rtl="0" eaLnBrk="1" fontAlgn="ctr" latinLnBrk="0" hangingPunct="1">
              <a:spcBef>
                <a:spcPts val="0"/>
              </a:spcBef>
              <a:spcAft>
                <a:spcPts val="0"/>
              </a:spcAft>
              <a:buNone/>
            </a:pPr>
            <a:endParaRPr lang="en-GB" sz="2000" b="0" i="0" u="none" strike="noStrike" kern="1200" dirty="0">
              <a:effectLst/>
              <a:latin typeface="+mn-lt"/>
              <a:ea typeface="Times New Roman" panose="02020603050405020304" pitchFamily="18" charset="0"/>
              <a:cs typeface="Times New Roman" panose="02020603050405020304" pitchFamily="18" charset="0"/>
            </a:endParaRPr>
          </a:p>
          <a:p>
            <a:pPr eaLnBrk="1" fontAlgn="ctr" hangingPunct="1">
              <a:spcBef>
                <a:spcPts val="0"/>
              </a:spcBef>
              <a:spcAft>
                <a:spcPts val="0"/>
              </a:spcAft>
              <a:buNone/>
            </a:pPr>
            <a:r>
              <a:rPr lang="en-GB" sz="2000" dirty="0">
                <a:solidFill>
                  <a:srgbClr val="04133A"/>
                </a:solidFill>
                <a:effectLst/>
                <a:latin typeface="+mn-lt"/>
                <a:ea typeface="Calibri" panose="020F0502020204030204" pitchFamily="34" charset="0"/>
                <a:cs typeface="Times New Roman" panose="02020603050405020304" pitchFamily="18" charset="0"/>
              </a:rPr>
              <a:t>John is a masculine name of Hebrew origin, derived from "Yohannan," meaning "God is gracious." While originally a biblical name, it remains a popular choice for boys of all backgrounds throughout the world. With variants including Jack, Shane, and Eoin, John gives you plenty of scope to call baby after a loved one or continue a family tradition. Whatever you take from it, baby John may be encouraged to appreciate life's blessings with this classic namesake.</a:t>
            </a:r>
            <a:endParaRPr lang="en-GB" sz="2000" dirty="0">
              <a:effectLst/>
              <a:latin typeface="+mn-lt"/>
              <a:ea typeface="Calibri" panose="020F0502020204030204" pitchFamily="34" charset="0"/>
              <a:cs typeface="Times New Roman" panose="02020603050405020304" pitchFamily="18" charset="0"/>
            </a:endParaRPr>
          </a:p>
          <a:p>
            <a:pPr marL="0" algn="l" rtl="0" eaLnBrk="1" fontAlgn="ctr" latinLnBrk="0" hangingPunct="1">
              <a:spcBef>
                <a:spcPts val="0"/>
              </a:spcBef>
              <a:spcAft>
                <a:spcPts val="0"/>
              </a:spcAft>
              <a:buNone/>
            </a:pPr>
            <a:endParaRPr lang="en-GB" sz="2000" dirty="0">
              <a:solidFill>
                <a:srgbClr val="202122"/>
              </a:solidFill>
              <a:latin typeface="+mn-lt"/>
              <a:cs typeface="Times New Roman" panose="02020603050405020304" pitchFamily="18" charset="0"/>
            </a:endParaRPr>
          </a:p>
          <a:p>
            <a:pPr eaLnBrk="1" fontAlgn="ctr" hangingPunct="1">
              <a:spcBef>
                <a:spcPts val="0"/>
              </a:spcBef>
              <a:spcAft>
                <a:spcPts val="0"/>
              </a:spcAft>
              <a:buNone/>
            </a:pP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rPr>
              <a:t>https://</a:t>
            </a:r>
            <a:r>
              <a:rPr lang="en-GB" sz="2000" i="1" dirty="0" err="1">
                <a:solidFill>
                  <a:schemeClr val="accent2">
                    <a:lumMod val="50000"/>
                  </a:schemeClr>
                </a:solidFill>
                <a:effectLst/>
                <a:latin typeface="+mn-lt"/>
                <a:ea typeface="Calibri" panose="020F0502020204030204" pitchFamily="34" charset="0"/>
                <a:cs typeface="Times New Roman" panose="02020603050405020304" pitchFamily="18" charset="0"/>
              </a:rPr>
              <a:t>www.thebump.com</a:t>
            </a: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rPr>
              <a:t>/baby-names</a:t>
            </a:r>
            <a:endParaRPr lang="en-GB" sz="2000" b="0" i="0" u="none" strike="noStrike" dirty="0">
              <a:solidFill>
                <a:srgbClr val="202122"/>
              </a:solidFill>
              <a:effectLst/>
              <a:latin typeface="+mn-lt"/>
            </a:endParaRPr>
          </a:p>
          <a:p>
            <a:pPr marL="0" algn="l" rtl="0" eaLnBrk="1" fontAlgn="ctr" latinLnBrk="0" hangingPunct="1">
              <a:spcBef>
                <a:spcPts val="0"/>
              </a:spcBef>
              <a:spcAft>
                <a:spcPts val="0"/>
              </a:spcAft>
              <a:buNone/>
            </a:pPr>
            <a:endParaRPr lang="en-GB" sz="2400" dirty="0">
              <a:solidFill>
                <a:srgbClr val="202122"/>
              </a:solidFill>
              <a:latin typeface="+mn-lt"/>
              <a:cs typeface="Times New Roman" panose="02020603050405020304" pitchFamily="18" charset="0"/>
            </a:endParaRPr>
          </a:p>
        </p:txBody>
      </p:sp>
    </p:spTree>
    <p:extLst>
      <p:ext uri="{BB962C8B-B14F-4D97-AF65-F5344CB8AC3E}">
        <p14:creationId xmlns:p14="http://schemas.microsoft.com/office/powerpoint/2010/main" val="6742035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576" y="548680"/>
            <a:ext cx="7920038" cy="3477875"/>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buSzPts val="1000"/>
              <a:buNone/>
              <a:tabLst>
                <a:tab pos="457200" algn="l"/>
              </a:tabLst>
            </a:pPr>
            <a:r>
              <a:rPr lang="en-GB" sz="3600" b="1" dirty="0">
                <a:solidFill>
                  <a:schemeClr val="accent2">
                    <a:lumMod val="50000"/>
                  </a:schemeClr>
                </a:solidFill>
                <a:latin typeface="+mn-lt"/>
                <a:ea typeface="Times New Roman" panose="02020603050405020304" pitchFamily="18" charset="0"/>
                <a:cs typeface="Times New Roman" panose="02020603050405020304" pitchFamily="18" charset="0"/>
              </a:rPr>
              <a:t>Lesley</a:t>
            </a:r>
            <a:endParaRPr lang="en-GB" sz="2400" dirty="0">
              <a:latin typeface="+mn-lt"/>
              <a:ea typeface="Calibri" panose="020F0502020204030204" pitchFamily="34" charset="0"/>
              <a:cs typeface="Times New Roman" panose="02020603050405020304" pitchFamily="18" charset="0"/>
            </a:endParaRPr>
          </a:p>
          <a:p>
            <a:pPr marL="0" algn="l" rtl="0" eaLnBrk="1" fontAlgn="ctr" latinLnBrk="0" hangingPunct="1">
              <a:spcBef>
                <a:spcPts val="0"/>
              </a:spcBef>
              <a:spcAft>
                <a:spcPts val="0"/>
              </a:spcAft>
              <a:buNone/>
            </a:pPr>
            <a:endParaRPr lang="en-GB" sz="2000" b="0" i="0" u="none" strike="noStrike" kern="1200" dirty="0">
              <a:effectLst/>
              <a:latin typeface="+mn-lt"/>
              <a:ea typeface="Times New Roman" panose="02020603050405020304" pitchFamily="18" charset="0"/>
              <a:cs typeface="Times New Roman" panose="02020603050405020304" pitchFamily="18" charset="0"/>
            </a:endParaRPr>
          </a:p>
          <a:p>
            <a:pPr eaLnBrk="1" fontAlgn="ctr" hangingPunct="1">
              <a:spcBef>
                <a:spcPts val="0"/>
              </a:spcBef>
              <a:spcAft>
                <a:spcPts val="0"/>
              </a:spcAft>
              <a:buNone/>
            </a:pPr>
            <a:r>
              <a:rPr lang="en-GB" sz="2000" dirty="0">
                <a:solidFill>
                  <a:srgbClr val="04133A"/>
                </a:solidFill>
                <a:effectLst/>
                <a:latin typeface="+mn-lt"/>
                <a:ea typeface="Calibri" panose="020F0502020204030204" pitchFamily="34" charset="0"/>
                <a:cs typeface="Times New Roman" panose="02020603050405020304" pitchFamily="18" charset="0"/>
              </a:rPr>
              <a:t>Lesley is an ancient gender-neutral name rooted in Scottish ancestry. Derived from Clan Leslie, the title embodies the might and intellect of the family's forebearer </a:t>
            </a:r>
            <a:r>
              <a:rPr lang="en-GB" sz="2000" dirty="0" err="1">
                <a:solidFill>
                  <a:srgbClr val="04133A"/>
                </a:solidFill>
                <a:effectLst/>
                <a:latin typeface="+mn-lt"/>
                <a:ea typeface="Calibri" panose="020F0502020204030204" pitchFamily="34" charset="0"/>
                <a:cs typeface="Times New Roman" panose="02020603050405020304" pitchFamily="18" charset="0"/>
              </a:rPr>
              <a:t>Bartolf</a:t>
            </a:r>
            <a:r>
              <a:rPr lang="en-GB" sz="2000" dirty="0">
                <a:solidFill>
                  <a:srgbClr val="04133A"/>
                </a:solidFill>
                <a:effectLst/>
                <a:latin typeface="+mn-lt"/>
                <a:ea typeface="Calibri" panose="020F0502020204030204" pitchFamily="34" charset="0"/>
                <a:cs typeface="Times New Roman" panose="02020603050405020304" pitchFamily="18" charset="0"/>
              </a:rPr>
              <a:t>. In the Aberdeenshire location of </a:t>
            </a:r>
            <a:r>
              <a:rPr lang="en-GB" sz="2000" dirty="0" err="1">
                <a:solidFill>
                  <a:srgbClr val="04133A"/>
                </a:solidFill>
                <a:effectLst/>
                <a:latin typeface="+mn-lt"/>
                <a:ea typeface="Calibri" panose="020F0502020204030204" pitchFamily="34" charset="0"/>
                <a:cs typeface="Times New Roman" panose="02020603050405020304" pitchFamily="18" charset="0"/>
              </a:rPr>
              <a:t>Lesselyn</a:t>
            </a:r>
            <a:r>
              <a:rPr lang="en-GB" sz="2000" dirty="0">
                <a:solidFill>
                  <a:srgbClr val="04133A"/>
                </a:solidFill>
                <a:effectLst/>
                <a:latin typeface="+mn-lt"/>
                <a:ea typeface="Calibri" panose="020F0502020204030204" pitchFamily="34" charset="0"/>
                <a:cs typeface="Times New Roman" panose="02020603050405020304" pitchFamily="18" charset="0"/>
              </a:rPr>
              <a:t>, </a:t>
            </a:r>
            <a:r>
              <a:rPr lang="en-GB" sz="2000" dirty="0" err="1">
                <a:solidFill>
                  <a:srgbClr val="04133A"/>
                </a:solidFill>
                <a:effectLst/>
                <a:latin typeface="+mn-lt"/>
                <a:ea typeface="Calibri" panose="020F0502020204030204" pitchFamily="34" charset="0"/>
                <a:cs typeface="Times New Roman" panose="02020603050405020304" pitchFamily="18" charset="0"/>
              </a:rPr>
              <a:t>Bartolf</a:t>
            </a:r>
            <a:r>
              <a:rPr lang="en-GB" sz="2000" dirty="0">
                <a:solidFill>
                  <a:srgbClr val="04133A"/>
                </a:solidFill>
                <a:effectLst/>
                <a:latin typeface="+mn-lt"/>
                <a:ea typeface="Calibri" panose="020F0502020204030204" pitchFamily="34" charset="0"/>
                <a:cs typeface="Times New Roman" panose="02020603050405020304" pitchFamily="18" charset="0"/>
              </a:rPr>
              <a:t> established the clan's historical seat, forever binding Lesley to the meaning "garden of holly."</a:t>
            </a:r>
            <a:endParaRPr lang="en-GB" sz="2000" dirty="0">
              <a:effectLst/>
              <a:latin typeface="+mn-lt"/>
              <a:ea typeface="Calibri" panose="020F0502020204030204" pitchFamily="34" charset="0"/>
              <a:cs typeface="Times New Roman" panose="02020603050405020304" pitchFamily="18" charset="0"/>
            </a:endParaRPr>
          </a:p>
          <a:p>
            <a:pPr marL="0" algn="l" rtl="0" eaLnBrk="1" fontAlgn="ctr" latinLnBrk="0" hangingPunct="1">
              <a:spcBef>
                <a:spcPts val="0"/>
              </a:spcBef>
              <a:spcAft>
                <a:spcPts val="0"/>
              </a:spcAft>
              <a:buNone/>
            </a:pPr>
            <a:endParaRPr lang="en-GB" sz="2000" dirty="0">
              <a:solidFill>
                <a:srgbClr val="202122"/>
              </a:solidFill>
              <a:latin typeface="+mn-lt"/>
              <a:cs typeface="Times New Roman" panose="02020603050405020304" pitchFamily="18" charset="0"/>
            </a:endParaRPr>
          </a:p>
          <a:p>
            <a:pPr eaLnBrk="1" fontAlgn="ctr" hangingPunct="1">
              <a:spcBef>
                <a:spcPts val="0"/>
              </a:spcBef>
              <a:spcAft>
                <a:spcPts val="0"/>
              </a:spcAft>
              <a:buNone/>
            </a:pP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rPr>
              <a:t>https://</a:t>
            </a:r>
            <a:r>
              <a:rPr lang="en-GB" sz="2000" i="1" dirty="0" err="1">
                <a:solidFill>
                  <a:schemeClr val="accent2">
                    <a:lumMod val="50000"/>
                  </a:schemeClr>
                </a:solidFill>
                <a:effectLst/>
                <a:latin typeface="+mn-lt"/>
                <a:ea typeface="Calibri" panose="020F0502020204030204" pitchFamily="34" charset="0"/>
                <a:cs typeface="Times New Roman" panose="02020603050405020304" pitchFamily="18" charset="0"/>
              </a:rPr>
              <a:t>www.thebump.com</a:t>
            </a: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rPr>
              <a:t>/baby-names</a:t>
            </a:r>
            <a:endParaRPr lang="en-GB" sz="2000" b="0" i="0" u="none" strike="noStrike" dirty="0">
              <a:solidFill>
                <a:srgbClr val="202122"/>
              </a:solidFill>
              <a:effectLst/>
              <a:latin typeface="+mn-lt"/>
            </a:endParaRPr>
          </a:p>
          <a:p>
            <a:pPr marL="0" algn="l" rtl="0" eaLnBrk="1" fontAlgn="ctr" latinLnBrk="0" hangingPunct="1">
              <a:spcBef>
                <a:spcPts val="0"/>
              </a:spcBef>
              <a:spcAft>
                <a:spcPts val="0"/>
              </a:spcAft>
              <a:buNone/>
            </a:pPr>
            <a:endParaRPr lang="en-GB" sz="2400" dirty="0">
              <a:solidFill>
                <a:srgbClr val="202122"/>
              </a:solidFill>
              <a:latin typeface="+mn-lt"/>
              <a:cs typeface="Times New Roman" panose="02020603050405020304" pitchFamily="18" charset="0"/>
            </a:endParaRPr>
          </a:p>
        </p:txBody>
      </p:sp>
    </p:spTree>
    <p:extLst>
      <p:ext uri="{BB962C8B-B14F-4D97-AF65-F5344CB8AC3E}">
        <p14:creationId xmlns:p14="http://schemas.microsoft.com/office/powerpoint/2010/main" val="33389195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576" y="548680"/>
            <a:ext cx="7920038" cy="4955203"/>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buSzPts val="1000"/>
              <a:buNone/>
              <a:tabLst>
                <a:tab pos="457200" algn="l"/>
              </a:tabLst>
            </a:pPr>
            <a:r>
              <a:rPr lang="en-GB" sz="3600" b="1" dirty="0">
                <a:solidFill>
                  <a:schemeClr val="accent2">
                    <a:lumMod val="50000"/>
                  </a:schemeClr>
                </a:solidFill>
                <a:latin typeface="+mn-lt"/>
                <a:ea typeface="Times New Roman" panose="02020603050405020304" pitchFamily="18" charset="0"/>
                <a:cs typeface="Times New Roman" panose="02020603050405020304" pitchFamily="18" charset="0"/>
              </a:rPr>
              <a:t>Neil</a:t>
            </a:r>
            <a:endParaRPr lang="en-GB" sz="2400" dirty="0">
              <a:latin typeface="+mn-lt"/>
              <a:ea typeface="Calibri" panose="020F0502020204030204" pitchFamily="34" charset="0"/>
              <a:cs typeface="Times New Roman" panose="02020603050405020304" pitchFamily="18" charset="0"/>
            </a:endParaRPr>
          </a:p>
          <a:p>
            <a:pPr marL="0" algn="l" rtl="0" eaLnBrk="1" fontAlgn="ctr" latinLnBrk="0" hangingPunct="1">
              <a:spcBef>
                <a:spcPts val="0"/>
              </a:spcBef>
              <a:spcAft>
                <a:spcPts val="0"/>
              </a:spcAft>
              <a:buNone/>
            </a:pPr>
            <a:endParaRPr lang="en-GB" sz="2000" b="0" i="0" u="none" strike="noStrike" kern="1200" dirty="0">
              <a:effectLst/>
              <a:latin typeface="+mn-lt"/>
              <a:ea typeface="Times New Roman" panose="02020603050405020304" pitchFamily="18" charset="0"/>
              <a:cs typeface="Times New Roman" panose="02020603050405020304" pitchFamily="18" charset="0"/>
            </a:endParaRPr>
          </a:p>
          <a:p>
            <a:pPr eaLnBrk="1" fontAlgn="ctr" hangingPunct="1">
              <a:spcBef>
                <a:spcPts val="0"/>
              </a:spcBef>
              <a:spcAft>
                <a:spcPts val="0"/>
              </a:spcAft>
              <a:buNone/>
            </a:pPr>
            <a:r>
              <a:rPr lang="en-GB" sz="2000" dirty="0">
                <a:solidFill>
                  <a:srgbClr val="04133A"/>
                </a:solidFill>
                <a:effectLst/>
                <a:latin typeface="+mn-lt"/>
                <a:ea typeface="Calibri" panose="020F0502020204030204" pitchFamily="34" charset="0"/>
                <a:cs typeface="Times New Roman" panose="02020603050405020304" pitchFamily="18" charset="0"/>
              </a:rPr>
              <a:t>Neil is a boy's name of Irish origin. It is an Anglicized version of Niall, which means "champion," "passionate," or even possibly "cloud." The name made its way to Irish shores in the form of </a:t>
            </a:r>
            <a:r>
              <a:rPr lang="en-GB" sz="2000" i="1" dirty="0" err="1">
                <a:solidFill>
                  <a:srgbClr val="04133A"/>
                </a:solidFill>
                <a:effectLst/>
                <a:latin typeface="+mn-lt"/>
                <a:ea typeface="Calibri" panose="020F0502020204030204" pitchFamily="34" charset="0"/>
                <a:cs typeface="Times New Roman" panose="02020603050405020304" pitchFamily="18" charset="0"/>
              </a:rPr>
              <a:t>Njall</a:t>
            </a:r>
            <a:r>
              <a:rPr lang="en-GB" sz="2000" dirty="0">
                <a:solidFill>
                  <a:srgbClr val="04133A"/>
                </a:solidFill>
                <a:effectLst/>
                <a:latin typeface="+mn-lt"/>
                <a:ea typeface="Calibri" panose="020F0502020204030204" pitchFamily="34" charset="0"/>
                <a:cs typeface="Times New Roman" panose="02020603050405020304" pitchFamily="18" charset="0"/>
              </a:rPr>
              <a:t> with the arrival of the Normans. In Scotland, Neil is a derivative of the surname McNeill. But this name’s historical significance doesn’t end with the Gaels. Famous people called Neil include first man on the moon Neil Armstrong and renowned singer-songwriter, Neil Young. With a name like Neil, you can teach baby to be their own champion and to </a:t>
            </a:r>
            <a:r>
              <a:rPr lang="en-GB" sz="2000" dirty="0" err="1">
                <a:solidFill>
                  <a:srgbClr val="04133A"/>
                </a:solidFill>
                <a:effectLst/>
                <a:latin typeface="+mn-lt"/>
                <a:ea typeface="Calibri" panose="020F0502020204030204" pitchFamily="34" charset="0"/>
                <a:cs typeface="Times New Roman" panose="02020603050405020304" pitchFamily="18" charset="0"/>
              </a:rPr>
              <a:t>honor</a:t>
            </a:r>
            <a:r>
              <a:rPr lang="en-GB" sz="2000" dirty="0">
                <a:solidFill>
                  <a:srgbClr val="04133A"/>
                </a:solidFill>
                <a:effectLst/>
                <a:latin typeface="+mn-lt"/>
                <a:ea typeface="Calibri" panose="020F0502020204030204" pitchFamily="34" charset="0"/>
                <a:cs typeface="Times New Roman" panose="02020603050405020304" pitchFamily="18" charset="0"/>
              </a:rPr>
              <a:t> their deeply rooted heritage in one fell swoop.</a:t>
            </a:r>
            <a:endParaRPr lang="en-GB" sz="2000" dirty="0">
              <a:effectLst/>
              <a:latin typeface="+mn-lt"/>
              <a:ea typeface="Calibri" panose="020F0502020204030204" pitchFamily="34" charset="0"/>
              <a:cs typeface="Times New Roman" panose="02020603050405020304" pitchFamily="18" charset="0"/>
            </a:endParaRPr>
          </a:p>
          <a:p>
            <a:pPr marL="0" algn="l" rtl="0" eaLnBrk="1" fontAlgn="ctr" latinLnBrk="0" hangingPunct="1">
              <a:spcBef>
                <a:spcPts val="0"/>
              </a:spcBef>
              <a:spcAft>
                <a:spcPts val="0"/>
              </a:spcAft>
              <a:buNone/>
            </a:pPr>
            <a:endParaRPr lang="en-GB" sz="2000" dirty="0">
              <a:latin typeface="+mn-lt"/>
              <a:ea typeface="Times New Roman" panose="02020603050405020304" pitchFamily="18" charset="0"/>
              <a:cs typeface="Times New Roman" panose="02020603050405020304" pitchFamily="18" charset="0"/>
            </a:endParaRPr>
          </a:p>
          <a:p>
            <a:pPr marL="0" algn="l" rtl="0" eaLnBrk="1" fontAlgn="ctr" latinLnBrk="0" hangingPunct="1">
              <a:spcBef>
                <a:spcPts val="0"/>
              </a:spcBef>
              <a:spcAft>
                <a:spcPts val="0"/>
              </a:spcAft>
              <a:buNone/>
            </a:pPr>
            <a:endParaRPr lang="en-GB" sz="2000" dirty="0">
              <a:solidFill>
                <a:srgbClr val="202122"/>
              </a:solidFill>
              <a:latin typeface="+mn-lt"/>
              <a:cs typeface="Times New Roman" panose="02020603050405020304" pitchFamily="18" charset="0"/>
            </a:endParaRPr>
          </a:p>
          <a:p>
            <a:pPr eaLnBrk="1" fontAlgn="ctr" hangingPunct="1">
              <a:spcBef>
                <a:spcPts val="0"/>
              </a:spcBef>
              <a:spcAft>
                <a:spcPts val="0"/>
              </a:spcAft>
              <a:buNone/>
            </a:pP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rPr>
              <a:t>https://</a:t>
            </a:r>
            <a:r>
              <a:rPr lang="en-GB" sz="2000" i="1" dirty="0" err="1">
                <a:solidFill>
                  <a:schemeClr val="accent2">
                    <a:lumMod val="50000"/>
                  </a:schemeClr>
                </a:solidFill>
                <a:effectLst/>
                <a:latin typeface="+mn-lt"/>
                <a:ea typeface="Calibri" panose="020F0502020204030204" pitchFamily="34" charset="0"/>
                <a:cs typeface="Times New Roman" panose="02020603050405020304" pitchFamily="18" charset="0"/>
              </a:rPr>
              <a:t>www.thebump.com</a:t>
            </a: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rPr>
              <a:t>/baby-names</a:t>
            </a:r>
            <a:endParaRPr lang="en-GB" sz="2000" b="0" i="0" u="none" strike="noStrike" dirty="0">
              <a:solidFill>
                <a:srgbClr val="202122"/>
              </a:solidFill>
              <a:effectLst/>
              <a:latin typeface="+mn-lt"/>
            </a:endParaRPr>
          </a:p>
          <a:p>
            <a:pPr marL="0" algn="l" rtl="0" eaLnBrk="1" fontAlgn="ctr" latinLnBrk="0" hangingPunct="1">
              <a:spcBef>
                <a:spcPts val="0"/>
              </a:spcBef>
              <a:spcAft>
                <a:spcPts val="0"/>
              </a:spcAft>
              <a:buNone/>
            </a:pPr>
            <a:endParaRPr lang="en-GB" sz="2000" dirty="0">
              <a:latin typeface="+mn-l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79885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576" y="548680"/>
            <a:ext cx="7920038" cy="5262979"/>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buSzPts val="1000"/>
              <a:buNone/>
              <a:tabLst>
                <a:tab pos="457200" algn="l"/>
              </a:tabLst>
            </a:pPr>
            <a:r>
              <a:rPr lang="en-GB" sz="3600" b="1" dirty="0">
                <a:solidFill>
                  <a:schemeClr val="accent2">
                    <a:lumMod val="50000"/>
                  </a:schemeClr>
                </a:solidFill>
                <a:latin typeface="+mn-lt"/>
                <a:ea typeface="Calibri" panose="020F0502020204030204" pitchFamily="34" charset="0"/>
                <a:cs typeface="Times New Roman" panose="02020603050405020304" pitchFamily="18" charset="0"/>
              </a:rPr>
              <a:t>Olwyn</a:t>
            </a:r>
            <a:endParaRPr lang="en-GB" sz="2400" dirty="0">
              <a:latin typeface="+mn-lt"/>
              <a:ea typeface="Calibri" panose="020F0502020204030204" pitchFamily="34" charset="0"/>
              <a:cs typeface="Times New Roman" panose="02020603050405020304" pitchFamily="18" charset="0"/>
            </a:endParaRPr>
          </a:p>
          <a:p>
            <a:pPr eaLnBrk="1" fontAlgn="ctr" hangingPunct="1">
              <a:spcBef>
                <a:spcPts val="0"/>
              </a:spcBef>
              <a:spcAft>
                <a:spcPts val="0"/>
              </a:spcAft>
              <a:buNone/>
            </a:pPr>
            <a:endParaRPr lang="en-GB" sz="2000" dirty="0">
              <a:latin typeface="+mn-lt"/>
              <a:ea typeface="Times New Roman" panose="02020603050405020304" pitchFamily="18" charset="0"/>
              <a:cs typeface="Times New Roman" panose="02020603050405020304" pitchFamily="18" charset="0"/>
            </a:endParaRPr>
          </a:p>
          <a:p>
            <a:pPr eaLnBrk="1" fontAlgn="ctr" hangingPunct="1">
              <a:spcBef>
                <a:spcPts val="0"/>
              </a:spcBef>
              <a:spcAft>
                <a:spcPts val="0"/>
              </a:spcAft>
              <a:buNone/>
            </a:pPr>
            <a:r>
              <a:rPr lang="en-GB" sz="2000" dirty="0">
                <a:solidFill>
                  <a:srgbClr val="04133A"/>
                </a:solidFill>
                <a:effectLst/>
                <a:latin typeface="+mn-lt"/>
                <a:ea typeface="Calibri" panose="020F0502020204030204" pitchFamily="34" charset="0"/>
                <a:cs typeface="Times New Roman" panose="02020603050405020304" pitchFamily="18" charset="0"/>
              </a:rPr>
              <a:t>Here is a name that will make a long-lasting impression! Olwyn is a feminine name of Welsh origin. This enduring choice is a popular one in Wales and has an interesting history in Welsh mythology. Olwyn, or Olwen, is the child of </a:t>
            </a:r>
            <a:r>
              <a:rPr lang="en-GB" sz="2000" dirty="0" err="1">
                <a:solidFill>
                  <a:srgbClr val="04133A"/>
                </a:solidFill>
                <a:effectLst/>
                <a:latin typeface="+mn-lt"/>
                <a:ea typeface="Calibri" panose="020F0502020204030204" pitchFamily="34" charset="0"/>
                <a:cs typeface="Times New Roman" panose="02020603050405020304" pitchFamily="18" charset="0"/>
              </a:rPr>
              <a:t>Ysbaddaden</a:t>
            </a:r>
            <a:r>
              <a:rPr lang="en-GB" sz="2000" dirty="0">
                <a:solidFill>
                  <a:srgbClr val="04133A"/>
                </a:solidFill>
                <a:effectLst/>
                <a:latin typeface="+mn-lt"/>
                <a:ea typeface="Calibri" panose="020F0502020204030204" pitchFamily="34" charset="0"/>
                <a:cs typeface="Times New Roman" panose="02020603050405020304" pitchFamily="18" charset="0"/>
              </a:rPr>
              <a:t>, the giant, and is the heroine of the story </a:t>
            </a:r>
            <a:r>
              <a:rPr lang="en-GB" sz="2000" i="1" dirty="0" err="1">
                <a:solidFill>
                  <a:srgbClr val="04133A"/>
                </a:solidFill>
                <a:effectLst/>
                <a:latin typeface="+mn-lt"/>
                <a:ea typeface="Calibri" panose="020F0502020204030204" pitchFamily="34" charset="0"/>
                <a:cs typeface="Times New Roman" panose="02020603050405020304" pitchFamily="18" charset="0"/>
              </a:rPr>
              <a:t>Culhwch</a:t>
            </a:r>
            <a:r>
              <a:rPr lang="en-GB" sz="2000" i="1" dirty="0">
                <a:solidFill>
                  <a:srgbClr val="04133A"/>
                </a:solidFill>
                <a:effectLst/>
                <a:latin typeface="+mn-lt"/>
                <a:ea typeface="Calibri" panose="020F0502020204030204" pitchFamily="34" charset="0"/>
                <a:cs typeface="Times New Roman" panose="02020603050405020304" pitchFamily="18" charset="0"/>
              </a:rPr>
              <a:t> and Olwen</a:t>
            </a:r>
            <a:r>
              <a:rPr lang="en-GB" sz="2000" dirty="0">
                <a:solidFill>
                  <a:srgbClr val="04133A"/>
                </a:solidFill>
                <a:effectLst/>
                <a:latin typeface="+mn-lt"/>
                <a:ea typeface="Calibri" panose="020F0502020204030204" pitchFamily="34" charset="0"/>
                <a:cs typeface="Times New Roman" panose="02020603050405020304" pitchFamily="18" charset="0"/>
              </a:rPr>
              <a:t>. The meaning of this name, “white foot,” comes from the legend of Olwyn being so gentle and fragile that white flowers would sprout up in her footprints. This name will surely encourage your little one to be both kind of heart and proud of their heritage.</a:t>
            </a:r>
            <a:endParaRPr lang="en-GB" sz="2000" dirty="0">
              <a:effectLst/>
              <a:latin typeface="+mn-lt"/>
              <a:ea typeface="Calibri" panose="020F0502020204030204" pitchFamily="34" charset="0"/>
              <a:cs typeface="Times New Roman" panose="02020603050405020304" pitchFamily="18" charset="0"/>
            </a:endParaRPr>
          </a:p>
          <a:p>
            <a:pPr marL="0" algn="l" rtl="0" eaLnBrk="1" fontAlgn="ctr" latinLnBrk="0" hangingPunct="1">
              <a:spcBef>
                <a:spcPts val="0"/>
              </a:spcBef>
              <a:spcAft>
                <a:spcPts val="0"/>
              </a:spcAft>
              <a:buNone/>
            </a:pPr>
            <a:endParaRPr lang="en-GB" sz="2000" dirty="0">
              <a:latin typeface="+mn-lt"/>
              <a:ea typeface="Times New Roman" panose="02020603050405020304" pitchFamily="18" charset="0"/>
              <a:cs typeface="Times New Roman" panose="02020603050405020304" pitchFamily="18" charset="0"/>
            </a:endParaRPr>
          </a:p>
          <a:p>
            <a:pPr marL="0" algn="l" rtl="0" eaLnBrk="1" fontAlgn="ctr" latinLnBrk="0" hangingPunct="1">
              <a:spcBef>
                <a:spcPts val="0"/>
              </a:spcBef>
              <a:spcAft>
                <a:spcPts val="0"/>
              </a:spcAft>
              <a:buNone/>
            </a:pPr>
            <a:endParaRPr lang="en-GB" sz="2000" dirty="0">
              <a:solidFill>
                <a:srgbClr val="202122"/>
              </a:solidFill>
              <a:latin typeface="+mn-lt"/>
              <a:cs typeface="Times New Roman" panose="02020603050405020304" pitchFamily="18" charset="0"/>
            </a:endParaRPr>
          </a:p>
          <a:p>
            <a:pPr eaLnBrk="1" fontAlgn="ctr" hangingPunct="1">
              <a:spcBef>
                <a:spcPts val="0"/>
              </a:spcBef>
              <a:spcAft>
                <a:spcPts val="0"/>
              </a:spcAft>
              <a:buNone/>
            </a:pP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rPr>
              <a:t>https://</a:t>
            </a:r>
            <a:r>
              <a:rPr lang="en-GB" sz="2000" i="1" dirty="0" err="1">
                <a:solidFill>
                  <a:schemeClr val="accent2">
                    <a:lumMod val="50000"/>
                  </a:schemeClr>
                </a:solidFill>
                <a:effectLst/>
                <a:latin typeface="+mn-lt"/>
                <a:ea typeface="Calibri" panose="020F0502020204030204" pitchFamily="34" charset="0"/>
                <a:cs typeface="Times New Roman" panose="02020603050405020304" pitchFamily="18" charset="0"/>
              </a:rPr>
              <a:t>www.thebump.com</a:t>
            </a: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rPr>
              <a:t>/baby-names</a:t>
            </a:r>
            <a:endParaRPr lang="en-GB" sz="2000" b="0" i="0" u="none" strike="noStrike" dirty="0">
              <a:solidFill>
                <a:srgbClr val="202122"/>
              </a:solidFill>
              <a:effectLst/>
              <a:latin typeface="+mn-lt"/>
            </a:endParaRPr>
          </a:p>
          <a:p>
            <a:pPr marL="0" algn="l" rtl="0" eaLnBrk="1" fontAlgn="ctr" latinLnBrk="0" hangingPunct="1">
              <a:spcBef>
                <a:spcPts val="0"/>
              </a:spcBef>
              <a:spcAft>
                <a:spcPts val="0"/>
              </a:spcAft>
              <a:buNone/>
            </a:pPr>
            <a:endParaRPr lang="en-GB" sz="2000" dirty="0">
              <a:latin typeface="+mn-lt"/>
              <a:ea typeface="Times New Roman" panose="02020603050405020304" pitchFamily="18" charset="0"/>
              <a:cs typeface="Times New Roman" panose="02020603050405020304" pitchFamily="18" charset="0"/>
            </a:endParaRPr>
          </a:p>
          <a:p>
            <a:pPr marL="0" algn="l" rtl="0" eaLnBrk="1" fontAlgn="ctr" latinLnBrk="0" hangingPunct="1">
              <a:spcBef>
                <a:spcPts val="0"/>
              </a:spcBef>
              <a:spcAft>
                <a:spcPts val="0"/>
              </a:spcAft>
              <a:buNone/>
            </a:pPr>
            <a:endParaRPr lang="en-GB" sz="2000" dirty="0">
              <a:latin typeface="+mn-l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69103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576" y="548680"/>
            <a:ext cx="7920038" cy="5262979"/>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buSzPts val="1000"/>
              <a:buNone/>
              <a:tabLst>
                <a:tab pos="457200" algn="l"/>
              </a:tabLst>
            </a:pPr>
            <a:r>
              <a:rPr lang="en-GB" sz="3600" b="1" dirty="0">
                <a:solidFill>
                  <a:schemeClr val="accent2">
                    <a:lumMod val="50000"/>
                  </a:schemeClr>
                </a:solidFill>
                <a:latin typeface="+mn-lt"/>
                <a:ea typeface="Calibri" panose="020F0502020204030204" pitchFamily="34" charset="0"/>
                <a:cs typeface="Times New Roman" panose="02020603050405020304" pitchFamily="18" charset="0"/>
              </a:rPr>
              <a:t>Patricia</a:t>
            </a:r>
            <a:endParaRPr lang="en-GB" sz="2400" dirty="0">
              <a:latin typeface="+mn-lt"/>
              <a:ea typeface="Calibri" panose="020F0502020204030204" pitchFamily="34" charset="0"/>
              <a:cs typeface="Times New Roman" panose="02020603050405020304" pitchFamily="18" charset="0"/>
            </a:endParaRPr>
          </a:p>
          <a:p>
            <a:pPr eaLnBrk="1" fontAlgn="ctr" hangingPunct="1">
              <a:spcBef>
                <a:spcPts val="0"/>
              </a:spcBef>
              <a:spcAft>
                <a:spcPts val="0"/>
              </a:spcAft>
              <a:buNone/>
            </a:pPr>
            <a:endParaRPr lang="en-GB" sz="2000" dirty="0">
              <a:latin typeface="+mn-lt"/>
              <a:ea typeface="Times New Roman" panose="02020603050405020304" pitchFamily="18" charset="0"/>
              <a:cs typeface="Times New Roman" panose="02020603050405020304" pitchFamily="18" charset="0"/>
            </a:endParaRPr>
          </a:p>
          <a:p>
            <a:pPr eaLnBrk="1" fontAlgn="ctr" hangingPunct="1">
              <a:spcBef>
                <a:spcPts val="0"/>
              </a:spcBef>
              <a:spcAft>
                <a:spcPts val="0"/>
              </a:spcAft>
              <a:buNone/>
            </a:pPr>
            <a:r>
              <a:rPr lang="en-GB" sz="2000" dirty="0">
                <a:solidFill>
                  <a:srgbClr val="04133A"/>
                </a:solidFill>
                <a:effectLst/>
                <a:latin typeface="+mn-lt"/>
                <a:ea typeface="Calibri" panose="020F0502020204030204" pitchFamily="34" charset="0"/>
              </a:rPr>
              <a:t>Patricia is a girl's name of Latin origin, meaning "noble or patrician." It is a variant of Patrick, a name synonymous with Ireland thanks to the famous saint celebrated annually on March 17th. In fact, despite the Irish connection, the name Patricia can be traced back to Ancient Rome. Social and political divides cast civilians into two categories: plebeians and patricians, with the latter pointing to someone who ranked high in society. Luckily in today's world, equality is a top priority, with people striving for freedom and fairness for all. Your dear Patricia will no doubt feel free to follow their own path, without the pressure to conform to anyone's rankings except their own. </a:t>
            </a:r>
            <a:r>
              <a:rPr lang="en-GB" sz="2000" dirty="0">
                <a:effectLst/>
                <a:latin typeface="+mn-lt"/>
              </a:rPr>
              <a:t> </a:t>
            </a:r>
            <a:endParaRPr lang="en-GB" sz="2000" dirty="0">
              <a:latin typeface="+mn-lt"/>
              <a:ea typeface="Times New Roman" panose="02020603050405020304" pitchFamily="18" charset="0"/>
              <a:cs typeface="Times New Roman" panose="02020603050405020304" pitchFamily="18" charset="0"/>
            </a:endParaRPr>
          </a:p>
          <a:p>
            <a:pPr marL="0" algn="l" rtl="0" eaLnBrk="1" fontAlgn="ctr" latinLnBrk="0" hangingPunct="1">
              <a:spcBef>
                <a:spcPts val="0"/>
              </a:spcBef>
              <a:spcAft>
                <a:spcPts val="0"/>
              </a:spcAft>
              <a:buNone/>
            </a:pPr>
            <a:endParaRPr lang="en-GB" sz="2000" dirty="0">
              <a:latin typeface="+mn-lt"/>
              <a:ea typeface="Times New Roman" panose="02020603050405020304" pitchFamily="18" charset="0"/>
              <a:cs typeface="Times New Roman" panose="02020603050405020304" pitchFamily="18" charset="0"/>
            </a:endParaRPr>
          </a:p>
          <a:p>
            <a:pPr marL="0" algn="l" rtl="0" eaLnBrk="1" fontAlgn="ctr" latinLnBrk="0" hangingPunct="1">
              <a:spcBef>
                <a:spcPts val="0"/>
              </a:spcBef>
              <a:spcAft>
                <a:spcPts val="0"/>
              </a:spcAft>
              <a:buNone/>
            </a:pPr>
            <a:endParaRPr lang="en-GB" sz="2000" dirty="0">
              <a:solidFill>
                <a:srgbClr val="202122"/>
              </a:solidFill>
              <a:latin typeface="+mn-lt"/>
              <a:cs typeface="Times New Roman" panose="02020603050405020304" pitchFamily="18" charset="0"/>
            </a:endParaRPr>
          </a:p>
          <a:p>
            <a:pPr eaLnBrk="1" fontAlgn="ctr" hangingPunct="1">
              <a:spcBef>
                <a:spcPts val="0"/>
              </a:spcBef>
              <a:spcAft>
                <a:spcPts val="0"/>
              </a:spcAft>
              <a:buNone/>
            </a:pP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rPr>
              <a:t>https://</a:t>
            </a:r>
            <a:r>
              <a:rPr lang="en-GB" sz="2000" i="1" dirty="0" err="1">
                <a:solidFill>
                  <a:schemeClr val="accent2">
                    <a:lumMod val="50000"/>
                  </a:schemeClr>
                </a:solidFill>
                <a:effectLst/>
                <a:latin typeface="+mn-lt"/>
                <a:ea typeface="Calibri" panose="020F0502020204030204" pitchFamily="34" charset="0"/>
                <a:cs typeface="Times New Roman" panose="02020603050405020304" pitchFamily="18" charset="0"/>
              </a:rPr>
              <a:t>www.thebump.com</a:t>
            </a: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rPr>
              <a:t>/baby-names</a:t>
            </a:r>
            <a:endParaRPr lang="en-GB" sz="2000" b="0" i="0" u="none" strike="noStrike" dirty="0">
              <a:solidFill>
                <a:srgbClr val="202122"/>
              </a:solidFill>
              <a:effectLst/>
              <a:latin typeface="+mn-lt"/>
            </a:endParaRPr>
          </a:p>
          <a:p>
            <a:pPr marL="0" algn="l" rtl="0" eaLnBrk="1" fontAlgn="ctr" latinLnBrk="0" hangingPunct="1">
              <a:spcBef>
                <a:spcPts val="0"/>
              </a:spcBef>
              <a:spcAft>
                <a:spcPts val="0"/>
              </a:spcAft>
              <a:buNone/>
            </a:pPr>
            <a:endParaRPr lang="en-GB" sz="2000" dirty="0">
              <a:latin typeface="+mn-l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23438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576" y="548680"/>
            <a:ext cx="7920038" cy="4955203"/>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buSzPts val="1000"/>
              <a:buNone/>
              <a:tabLst>
                <a:tab pos="457200" algn="l"/>
              </a:tabLst>
            </a:pPr>
            <a:r>
              <a:rPr lang="en-GB" sz="3600" b="1" dirty="0">
                <a:solidFill>
                  <a:schemeClr val="accent2">
                    <a:lumMod val="50000"/>
                  </a:schemeClr>
                </a:solidFill>
                <a:latin typeface="+mn-lt"/>
                <a:ea typeface="Calibri" panose="020F0502020204030204" pitchFamily="34" charset="0"/>
                <a:cs typeface="Times New Roman" panose="02020603050405020304" pitchFamily="18" charset="0"/>
              </a:rPr>
              <a:t>Paul</a:t>
            </a:r>
            <a:endParaRPr lang="en-GB" sz="2400" dirty="0">
              <a:latin typeface="+mn-lt"/>
              <a:ea typeface="Calibri" panose="020F0502020204030204" pitchFamily="34" charset="0"/>
              <a:cs typeface="Times New Roman" panose="02020603050405020304" pitchFamily="18" charset="0"/>
            </a:endParaRPr>
          </a:p>
          <a:p>
            <a:pPr eaLnBrk="1" fontAlgn="ctr" hangingPunct="1">
              <a:spcBef>
                <a:spcPts val="0"/>
              </a:spcBef>
              <a:spcAft>
                <a:spcPts val="0"/>
              </a:spcAft>
              <a:buNone/>
            </a:pPr>
            <a:endParaRPr lang="en-GB" sz="2000" dirty="0">
              <a:latin typeface="+mn-lt"/>
              <a:ea typeface="Times New Roman" panose="02020603050405020304" pitchFamily="18" charset="0"/>
              <a:cs typeface="Times New Roman" panose="02020603050405020304" pitchFamily="18" charset="0"/>
            </a:endParaRPr>
          </a:p>
          <a:p>
            <a:pPr eaLnBrk="1" fontAlgn="ctr" hangingPunct="1">
              <a:spcBef>
                <a:spcPts val="0"/>
              </a:spcBef>
              <a:spcAft>
                <a:spcPts val="0"/>
              </a:spcAft>
              <a:buNone/>
            </a:pPr>
            <a:r>
              <a:rPr lang="en-GB" sz="2000" dirty="0">
                <a:solidFill>
                  <a:srgbClr val="04133A"/>
                </a:solidFill>
                <a:effectLst/>
                <a:latin typeface="+mn-lt"/>
                <a:ea typeface="Calibri" panose="020F0502020204030204" pitchFamily="34" charset="0"/>
                <a:cs typeface="Times New Roman" panose="02020603050405020304" pitchFamily="18" charset="0"/>
              </a:rPr>
              <a:t>Paul is a boy's name of Latin origin. A derivative of Paulus, this name means "small" or "humble." Paul is a popular choice among Christians and is associated with the disciple Saint Paul. In the Bible, he was a key figure in relaying the teachings of Jesus and preaching the gospel. If you want to encourage baby to celebrate their faith with respect and modesty, Paul is a worthy contender for your little one.</a:t>
            </a:r>
          </a:p>
          <a:p>
            <a:pPr eaLnBrk="1" fontAlgn="ctr" hangingPunct="1">
              <a:spcBef>
                <a:spcPts val="0"/>
              </a:spcBef>
              <a:spcAft>
                <a:spcPts val="0"/>
              </a:spcAft>
              <a:buNone/>
            </a:pPr>
            <a:endParaRPr lang="en-GB" sz="2000" dirty="0">
              <a:solidFill>
                <a:srgbClr val="04133A"/>
              </a:solidFill>
              <a:latin typeface="+mn-lt"/>
              <a:ea typeface="Calibri" panose="020F0502020204030204" pitchFamily="34" charset="0"/>
              <a:cs typeface="Times New Roman" panose="02020603050405020304" pitchFamily="18" charset="0"/>
            </a:endParaRPr>
          </a:p>
          <a:p>
            <a:pPr marL="0" algn="l" rtl="0" eaLnBrk="1" fontAlgn="ctr" latinLnBrk="0" hangingPunct="1">
              <a:spcBef>
                <a:spcPts val="0"/>
              </a:spcBef>
              <a:spcAft>
                <a:spcPts val="0"/>
              </a:spcAft>
              <a:buNone/>
            </a:pPr>
            <a:endParaRPr lang="en-GB" sz="2000" dirty="0">
              <a:solidFill>
                <a:srgbClr val="202122"/>
              </a:solidFill>
              <a:latin typeface="+mn-lt"/>
              <a:cs typeface="Times New Roman" panose="02020603050405020304" pitchFamily="18" charset="0"/>
            </a:endParaRPr>
          </a:p>
          <a:p>
            <a:pPr eaLnBrk="1" fontAlgn="ctr" hangingPunct="1">
              <a:spcBef>
                <a:spcPts val="0"/>
              </a:spcBef>
              <a:spcAft>
                <a:spcPts val="0"/>
              </a:spcAft>
              <a:buNone/>
            </a:pP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rPr>
              <a:t>https://</a:t>
            </a:r>
            <a:r>
              <a:rPr lang="en-GB" sz="2000" i="1" dirty="0" err="1">
                <a:solidFill>
                  <a:schemeClr val="accent2">
                    <a:lumMod val="50000"/>
                  </a:schemeClr>
                </a:solidFill>
                <a:effectLst/>
                <a:latin typeface="+mn-lt"/>
                <a:ea typeface="Calibri" panose="020F0502020204030204" pitchFamily="34" charset="0"/>
                <a:cs typeface="Times New Roman" panose="02020603050405020304" pitchFamily="18" charset="0"/>
              </a:rPr>
              <a:t>www.thebump.com</a:t>
            </a: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rPr>
              <a:t>/baby-names</a:t>
            </a:r>
            <a:endParaRPr lang="en-GB" sz="2000" b="0" i="0" u="none" strike="noStrike" dirty="0">
              <a:solidFill>
                <a:srgbClr val="202122"/>
              </a:solidFill>
              <a:effectLst/>
              <a:latin typeface="+mn-lt"/>
            </a:endParaRPr>
          </a:p>
          <a:p>
            <a:pPr eaLnBrk="1" fontAlgn="ctr" hangingPunct="1">
              <a:spcBef>
                <a:spcPts val="0"/>
              </a:spcBef>
              <a:spcAft>
                <a:spcPts val="0"/>
              </a:spcAft>
              <a:buNone/>
            </a:pPr>
            <a:endParaRPr lang="en-GB" sz="2000" dirty="0">
              <a:effectLst/>
              <a:latin typeface="+mn-lt"/>
              <a:ea typeface="Calibri" panose="020F0502020204030204" pitchFamily="34" charset="0"/>
              <a:cs typeface="Times New Roman" panose="02020603050405020304" pitchFamily="18" charset="0"/>
            </a:endParaRPr>
          </a:p>
          <a:p>
            <a:pPr marL="0" algn="l" rtl="0" eaLnBrk="1" fontAlgn="ctr" latinLnBrk="0" hangingPunct="1">
              <a:spcBef>
                <a:spcPts val="0"/>
              </a:spcBef>
              <a:spcAft>
                <a:spcPts val="0"/>
              </a:spcAft>
              <a:buNone/>
            </a:pPr>
            <a:endParaRPr lang="en-GB" sz="2000" dirty="0">
              <a:latin typeface="+mn-lt"/>
              <a:ea typeface="Times New Roman" panose="02020603050405020304" pitchFamily="18" charset="0"/>
              <a:cs typeface="Times New Roman" panose="02020603050405020304" pitchFamily="18" charset="0"/>
            </a:endParaRPr>
          </a:p>
          <a:p>
            <a:pPr marL="0" algn="l" rtl="0" eaLnBrk="1" fontAlgn="ctr" latinLnBrk="0" hangingPunct="1">
              <a:spcBef>
                <a:spcPts val="0"/>
              </a:spcBef>
              <a:spcAft>
                <a:spcPts val="0"/>
              </a:spcAft>
              <a:buNone/>
            </a:pPr>
            <a:endParaRPr lang="en-GB" sz="2000" dirty="0">
              <a:latin typeface="+mn-l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16756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576" y="548680"/>
            <a:ext cx="7920038" cy="5878532"/>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buSzPts val="1000"/>
              <a:buNone/>
              <a:tabLst>
                <a:tab pos="457200" algn="l"/>
              </a:tabLst>
            </a:pPr>
            <a:r>
              <a:rPr lang="en-GB" sz="3600" b="1" dirty="0">
                <a:solidFill>
                  <a:schemeClr val="accent2">
                    <a:lumMod val="50000"/>
                  </a:schemeClr>
                </a:solidFill>
                <a:latin typeface="+mn-lt"/>
                <a:ea typeface="Calibri" panose="020F0502020204030204" pitchFamily="34" charset="0"/>
                <a:cs typeface="Times New Roman" panose="02020603050405020304" pitchFamily="18" charset="0"/>
              </a:rPr>
              <a:t>Sherry</a:t>
            </a:r>
            <a:endParaRPr lang="en-GB" sz="2400" dirty="0">
              <a:latin typeface="+mn-lt"/>
              <a:ea typeface="Calibri" panose="020F0502020204030204" pitchFamily="34" charset="0"/>
              <a:cs typeface="Times New Roman" panose="02020603050405020304" pitchFamily="18" charset="0"/>
            </a:endParaRPr>
          </a:p>
          <a:p>
            <a:pPr eaLnBrk="1" fontAlgn="ctr" hangingPunct="1">
              <a:spcBef>
                <a:spcPts val="0"/>
              </a:spcBef>
              <a:spcAft>
                <a:spcPts val="0"/>
              </a:spcAft>
              <a:buNone/>
            </a:pPr>
            <a:endParaRPr lang="en-GB" sz="2000" dirty="0">
              <a:latin typeface="+mn-lt"/>
              <a:ea typeface="Times New Roman" panose="02020603050405020304" pitchFamily="18" charset="0"/>
              <a:cs typeface="Times New Roman" panose="02020603050405020304" pitchFamily="18" charset="0"/>
            </a:endParaRPr>
          </a:p>
          <a:p>
            <a:pPr eaLnBrk="1" fontAlgn="ctr" hangingPunct="1">
              <a:spcBef>
                <a:spcPts val="0"/>
              </a:spcBef>
              <a:spcAft>
                <a:spcPts val="0"/>
              </a:spcAft>
              <a:buNone/>
            </a:pPr>
            <a:r>
              <a:rPr lang="en-GB" sz="2000" dirty="0">
                <a:solidFill>
                  <a:srgbClr val="04133A"/>
                </a:solidFill>
                <a:effectLst/>
                <a:latin typeface="+mn-lt"/>
                <a:ea typeface="Calibri" panose="020F0502020204030204" pitchFamily="34" charset="0"/>
                <a:cs typeface="Times New Roman" panose="02020603050405020304" pitchFamily="18" charset="0"/>
              </a:rPr>
              <a:t>The life of any party, Sherry is a feminine name whose bearer is sure to be a welcome guest in every circle. French in origin, Sherry is perhaps most recognized for the distinctive fortified wine of the same name. But Sherry is far more than a pleasing accompaniment to a fine meal. As a variation of the French </a:t>
            </a:r>
            <a:r>
              <a:rPr lang="en-GB" sz="2000" i="1" dirty="0" err="1">
                <a:solidFill>
                  <a:srgbClr val="04133A"/>
                </a:solidFill>
                <a:effectLst/>
                <a:latin typeface="+mn-lt"/>
                <a:ea typeface="Calibri" panose="020F0502020204030204" pitchFamily="34" charset="0"/>
                <a:cs typeface="Times New Roman" panose="02020603050405020304" pitchFamily="18" charset="0"/>
              </a:rPr>
              <a:t>chérie</a:t>
            </a:r>
            <a:r>
              <a:rPr lang="en-GB" sz="2000" dirty="0">
                <a:solidFill>
                  <a:srgbClr val="04133A"/>
                </a:solidFill>
                <a:effectLst/>
                <a:latin typeface="+mn-lt"/>
                <a:ea typeface="Calibri" panose="020F0502020204030204" pitchFamily="34" charset="0"/>
                <a:cs typeface="Times New Roman" panose="02020603050405020304" pitchFamily="18" charset="0"/>
              </a:rPr>
              <a:t>, Sherry means “darling,” “beloved,” or “dearest.” With a name like this, your little Sherry is sure to always remember how much they are loved! Notable namesakes include actress Sherry Jackson, novelist Sherry Thomas, and Sherry Lansing, the first woman to head a Hollywood studio.</a:t>
            </a:r>
          </a:p>
          <a:p>
            <a:pPr eaLnBrk="1" fontAlgn="ctr" hangingPunct="1">
              <a:spcBef>
                <a:spcPts val="0"/>
              </a:spcBef>
              <a:spcAft>
                <a:spcPts val="0"/>
              </a:spcAft>
              <a:buNone/>
            </a:pPr>
            <a:endParaRPr lang="en-GB" sz="2000" dirty="0">
              <a:solidFill>
                <a:srgbClr val="04133A"/>
              </a:solidFill>
              <a:latin typeface="+mn-lt"/>
              <a:ea typeface="Calibri" panose="020F0502020204030204" pitchFamily="34" charset="0"/>
              <a:cs typeface="Times New Roman" panose="02020603050405020304" pitchFamily="18" charset="0"/>
            </a:endParaRPr>
          </a:p>
          <a:p>
            <a:pPr marL="0" algn="l" rtl="0" eaLnBrk="1" fontAlgn="ctr" latinLnBrk="0" hangingPunct="1">
              <a:spcBef>
                <a:spcPts val="0"/>
              </a:spcBef>
              <a:spcAft>
                <a:spcPts val="0"/>
              </a:spcAft>
              <a:buNone/>
            </a:pPr>
            <a:endParaRPr lang="en-GB" sz="2000" dirty="0">
              <a:solidFill>
                <a:srgbClr val="202122"/>
              </a:solidFill>
              <a:latin typeface="+mn-lt"/>
              <a:cs typeface="Times New Roman" panose="02020603050405020304" pitchFamily="18" charset="0"/>
            </a:endParaRPr>
          </a:p>
          <a:p>
            <a:pPr eaLnBrk="1" fontAlgn="ctr" hangingPunct="1">
              <a:spcBef>
                <a:spcPts val="0"/>
              </a:spcBef>
              <a:spcAft>
                <a:spcPts val="0"/>
              </a:spcAft>
              <a:buNone/>
            </a:pP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rPr>
              <a:t>https://</a:t>
            </a:r>
            <a:r>
              <a:rPr lang="en-GB" sz="2000" i="1" dirty="0" err="1">
                <a:solidFill>
                  <a:schemeClr val="accent2">
                    <a:lumMod val="50000"/>
                  </a:schemeClr>
                </a:solidFill>
                <a:effectLst/>
                <a:latin typeface="+mn-lt"/>
                <a:ea typeface="Calibri" panose="020F0502020204030204" pitchFamily="34" charset="0"/>
                <a:cs typeface="Times New Roman" panose="02020603050405020304" pitchFamily="18" charset="0"/>
              </a:rPr>
              <a:t>www.thebump.com</a:t>
            </a: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rPr>
              <a:t>/baby-names</a:t>
            </a:r>
            <a:endParaRPr lang="en-GB" sz="2000" b="0" i="0" u="none" strike="noStrike" dirty="0">
              <a:solidFill>
                <a:srgbClr val="202122"/>
              </a:solidFill>
              <a:effectLst/>
              <a:latin typeface="+mn-lt"/>
            </a:endParaRPr>
          </a:p>
          <a:p>
            <a:pPr eaLnBrk="1" fontAlgn="ctr" hangingPunct="1">
              <a:spcBef>
                <a:spcPts val="0"/>
              </a:spcBef>
              <a:spcAft>
                <a:spcPts val="0"/>
              </a:spcAft>
              <a:buNone/>
            </a:pPr>
            <a:endParaRPr lang="en-GB" sz="2000" dirty="0">
              <a:effectLst/>
              <a:latin typeface="+mn-lt"/>
              <a:ea typeface="Calibri" panose="020F0502020204030204" pitchFamily="34" charset="0"/>
              <a:cs typeface="Times New Roman" panose="02020603050405020304" pitchFamily="18" charset="0"/>
            </a:endParaRPr>
          </a:p>
          <a:p>
            <a:pPr marL="0" algn="l" rtl="0" eaLnBrk="1" fontAlgn="ctr" latinLnBrk="0" hangingPunct="1">
              <a:spcBef>
                <a:spcPts val="0"/>
              </a:spcBef>
              <a:spcAft>
                <a:spcPts val="0"/>
              </a:spcAft>
              <a:buNone/>
            </a:pPr>
            <a:endParaRPr lang="en-GB" sz="2000" dirty="0">
              <a:latin typeface="+mn-lt"/>
              <a:ea typeface="Times New Roman" panose="02020603050405020304" pitchFamily="18" charset="0"/>
              <a:cs typeface="Times New Roman" panose="02020603050405020304" pitchFamily="18" charset="0"/>
            </a:endParaRPr>
          </a:p>
          <a:p>
            <a:pPr marL="0" algn="l" rtl="0" eaLnBrk="1" fontAlgn="ctr" latinLnBrk="0" hangingPunct="1">
              <a:spcBef>
                <a:spcPts val="0"/>
              </a:spcBef>
              <a:spcAft>
                <a:spcPts val="0"/>
              </a:spcAft>
              <a:buNone/>
            </a:pPr>
            <a:endParaRPr lang="en-GB" sz="2000" dirty="0">
              <a:latin typeface="+mn-l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1840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576" y="548680"/>
            <a:ext cx="7920038" cy="4850367"/>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lnSpc>
                <a:spcPct val="107000"/>
              </a:lnSpc>
              <a:spcAft>
                <a:spcPts val="800"/>
              </a:spcAft>
              <a:buNone/>
            </a:pPr>
            <a:r>
              <a:rPr lang="en-GB" sz="3600" b="1" dirty="0">
                <a:solidFill>
                  <a:schemeClr val="accent2">
                    <a:lumMod val="50000"/>
                  </a:schemeClr>
                </a:solidFill>
                <a:effectLst/>
                <a:latin typeface="+mn-lt"/>
                <a:ea typeface="Calibri" panose="020F0502020204030204" pitchFamily="34" charset="0"/>
                <a:cs typeface="Times New Roman" panose="02020603050405020304" pitchFamily="18" charset="0"/>
              </a:rPr>
              <a:t>Our forenames</a:t>
            </a:r>
          </a:p>
          <a:p>
            <a:pPr marL="0" algn="l" rtl="0" eaLnBrk="1" fontAlgn="ctr" latinLnBrk="0" hangingPunct="1">
              <a:spcBef>
                <a:spcPts val="0"/>
              </a:spcBef>
              <a:spcAft>
                <a:spcPts val="0"/>
              </a:spcAft>
              <a:buNone/>
            </a:pPr>
            <a:endParaRPr lang="en-GB" sz="2400" b="0" i="0" u="none" strike="noStrike" dirty="0">
              <a:solidFill>
                <a:srgbClr val="202122"/>
              </a:solidFill>
              <a:effectLst/>
              <a:latin typeface="+mn-lt"/>
            </a:endParaRPr>
          </a:p>
          <a:p>
            <a:pPr marL="0" algn="l" rtl="0" eaLnBrk="1" fontAlgn="ctr" latinLnBrk="0" hangingPunct="1">
              <a:spcBef>
                <a:spcPts val="0"/>
              </a:spcBef>
              <a:spcAft>
                <a:spcPts val="0"/>
              </a:spcAft>
              <a:buNone/>
            </a:pPr>
            <a:r>
              <a:rPr lang="en-GB" sz="2400" b="0" i="0" u="none" strike="noStrike" dirty="0">
                <a:solidFill>
                  <a:srgbClr val="202122"/>
                </a:solidFill>
                <a:effectLst/>
                <a:latin typeface="+mn-lt"/>
              </a:rPr>
              <a:t>Alison			Anne			Cecilia	</a:t>
            </a:r>
          </a:p>
          <a:p>
            <a:pPr marL="0" algn="l" rtl="0" eaLnBrk="1" fontAlgn="ctr" latinLnBrk="0" hangingPunct="1">
              <a:spcBef>
                <a:spcPts val="0"/>
              </a:spcBef>
              <a:spcAft>
                <a:spcPts val="0"/>
              </a:spcAft>
              <a:buNone/>
            </a:pPr>
            <a:endParaRPr lang="en-GB" sz="2400" dirty="0">
              <a:solidFill>
                <a:srgbClr val="202122"/>
              </a:solidFill>
              <a:latin typeface="+mn-lt"/>
            </a:endParaRPr>
          </a:p>
          <a:p>
            <a:pPr marL="0" algn="l" rtl="0" eaLnBrk="1" fontAlgn="ctr" latinLnBrk="0" hangingPunct="1">
              <a:spcBef>
                <a:spcPts val="0"/>
              </a:spcBef>
              <a:spcAft>
                <a:spcPts val="0"/>
              </a:spcAft>
              <a:buNone/>
            </a:pPr>
            <a:r>
              <a:rPr lang="en-GB" sz="2400" b="0" i="0" u="none" strike="noStrike" dirty="0">
                <a:solidFill>
                  <a:srgbClr val="202122"/>
                </a:solidFill>
                <a:effectLst/>
                <a:latin typeface="+mn-lt"/>
              </a:rPr>
              <a:t>Elizabeth x2		Frances		Graham	</a:t>
            </a:r>
          </a:p>
          <a:p>
            <a:pPr marL="0" algn="l" rtl="0" eaLnBrk="1" fontAlgn="ctr" latinLnBrk="0" hangingPunct="1">
              <a:spcBef>
                <a:spcPts val="0"/>
              </a:spcBef>
              <a:spcAft>
                <a:spcPts val="0"/>
              </a:spcAft>
              <a:buNone/>
            </a:pPr>
            <a:endParaRPr lang="en-GB" sz="2400" dirty="0">
              <a:solidFill>
                <a:srgbClr val="202122"/>
              </a:solidFill>
              <a:latin typeface="+mn-lt"/>
            </a:endParaRPr>
          </a:p>
          <a:p>
            <a:pPr marL="0" algn="l" rtl="0" eaLnBrk="1" fontAlgn="ctr" latinLnBrk="0" hangingPunct="1">
              <a:spcBef>
                <a:spcPts val="0"/>
              </a:spcBef>
              <a:spcAft>
                <a:spcPts val="0"/>
              </a:spcAft>
              <a:buNone/>
            </a:pPr>
            <a:r>
              <a:rPr lang="en-GB" sz="2400" b="0" i="0" u="none" strike="noStrike" dirty="0">
                <a:solidFill>
                  <a:srgbClr val="202122"/>
                </a:solidFill>
                <a:effectLst/>
                <a:latin typeface="+mn-lt"/>
              </a:rPr>
              <a:t>John x2		Lesley			Neil		</a:t>
            </a:r>
          </a:p>
          <a:p>
            <a:pPr marL="0" algn="l" rtl="0" eaLnBrk="1" fontAlgn="ctr" latinLnBrk="0" hangingPunct="1">
              <a:spcBef>
                <a:spcPts val="0"/>
              </a:spcBef>
              <a:spcAft>
                <a:spcPts val="0"/>
              </a:spcAft>
              <a:buNone/>
            </a:pPr>
            <a:endParaRPr lang="en-GB" sz="2400" dirty="0">
              <a:solidFill>
                <a:srgbClr val="202122"/>
              </a:solidFill>
              <a:latin typeface="+mn-lt"/>
            </a:endParaRPr>
          </a:p>
          <a:p>
            <a:pPr marL="0" algn="l" rtl="0" eaLnBrk="1" fontAlgn="ctr" latinLnBrk="0" hangingPunct="1">
              <a:spcBef>
                <a:spcPts val="0"/>
              </a:spcBef>
              <a:spcAft>
                <a:spcPts val="0"/>
              </a:spcAft>
              <a:buNone/>
            </a:pPr>
            <a:r>
              <a:rPr lang="en-GB" sz="2400" b="0" i="0" u="none" strike="noStrike" dirty="0">
                <a:solidFill>
                  <a:srgbClr val="202122"/>
                </a:solidFill>
                <a:effectLst/>
                <a:latin typeface="+mn-lt"/>
              </a:rPr>
              <a:t>Olwyn			Patricia		Paul		</a:t>
            </a:r>
          </a:p>
          <a:p>
            <a:pPr marL="0" algn="l" rtl="0" eaLnBrk="1" fontAlgn="ctr" latinLnBrk="0" hangingPunct="1">
              <a:spcBef>
                <a:spcPts val="0"/>
              </a:spcBef>
              <a:spcAft>
                <a:spcPts val="0"/>
              </a:spcAft>
              <a:buNone/>
            </a:pPr>
            <a:endParaRPr lang="en-GB" sz="2400" dirty="0">
              <a:solidFill>
                <a:srgbClr val="202122"/>
              </a:solidFill>
              <a:latin typeface="+mn-lt"/>
            </a:endParaRPr>
          </a:p>
          <a:p>
            <a:pPr marL="0" algn="l" rtl="0" eaLnBrk="1" fontAlgn="ctr" latinLnBrk="0" hangingPunct="1">
              <a:spcBef>
                <a:spcPts val="0"/>
              </a:spcBef>
              <a:spcAft>
                <a:spcPts val="0"/>
              </a:spcAft>
              <a:buNone/>
            </a:pPr>
            <a:r>
              <a:rPr lang="en-GB" sz="2400" b="0" i="0" u="none" strike="noStrike" dirty="0">
                <a:solidFill>
                  <a:srgbClr val="202122"/>
                </a:solidFill>
                <a:effectLst/>
                <a:latin typeface="+mn-lt"/>
              </a:rPr>
              <a:t>Sherry			Shirley		Valerie</a:t>
            </a:r>
          </a:p>
          <a:p>
            <a:pPr marL="0" algn="l" rtl="0" eaLnBrk="1" fontAlgn="ctr" latinLnBrk="0" hangingPunct="1">
              <a:spcBef>
                <a:spcPts val="0"/>
              </a:spcBef>
              <a:spcAft>
                <a:spcPts val="0"/>
              </a:spcAft>
              <a:buNone/>
            </a:pPr>
            <a:endParaRPr lang="en-GB" sz="2400" b="0" i="0" u="none" strike="noStrike" dirty="0">
              <a:solidFill>
                <a:srgbClr val="202122"/>
              </a:solidFill>
              <a:effectLst/>
              <a:latin typeface="+mn-lt"/>
            </a:endParaRPr>
          </a:p>
        </p:txBody>
      </p:sp>
    </p:spTree>
    <p:extLst>
      <p:ext uri="{BB962C8B-B14F-4D97-AF65-F5344CB8AC3E}">
        <p14:creationId xmlns:p14="http://schemas.microsoft.com/office/powerpoint/2010/main" val="16116760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576" y="548680"/>
            <a:ext cx="7920038" cy="5509200"/>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buSzPts val="1000"/>
              <a:buNone/>
              <a:tabLst>
                <a:tab pos="457200" algn="l"/>
              </a:tabLst>
            </a:pPr>
            <a:r>
              <a:rPr lang="en-GB" sz="3600" b="1" dirty="0">
                <a:solidFill>
                  <a:schemeClr val="accent2">
                    <a:lumMod val="50000"/>
                  </a:schemeClr>
                </a:solidFill>
                <a:latin typeface="+mn-lt"/>
                <a:ea typeface="Calibri" panose="020F0502020204030204" pitchFamily="34" charset="0"/>
                <a:cs typeface="Times New Roman" panose="02020603050405020304" pitchFamily="18" charset="0"/>
              </a:rPr>
              <a:t>Shirley</a:t>
            </a:r>
          </a:p>
          <a:p>
            <a:pPr>
              <a:buSzPts val="1000"/>
              <a:buNone/>
              <a:tabLst>
                <a:tab pos="457200" algn="l"/>
              </a:tabLst>
            </a:pPr>
            <a:endParaRPr lang="en-GB" sz="2000" dirty="0">
              <a:solidFill>
                <a:srgbClr val="04133A"/>
              </a:solidFill>
              <a:effectLst/>
              <a:latin typeface="+mn-lt"/>
              <a:ea typeface="Calibri" panose="020F0502020204030204" pitchFamily="34" charset="0"/>
            </a:endParaRPr>
          </a:p>
          <a:p>
            <a:pPr>
              <a:buSzPts val="1000"/>
              <a:buNone/>
              <a:tabLst>
                <a:tab pos="457200" algn="l"/>
              </a:tabLst>
            </a:pPr>
            <a:r>
              <a:rPr lang="en-GB" sz="2000" dirty="0">
                <a:solidFill>
                  <a:srgbClr val="04133A"/>
                </a:solidFill>
                <a:effectLst/>
                <a:latin typeface="+mn-lt"/>
                <a:ea typeface="Calibri" panose="020F0502020204030204" pitchFamily="34" charset="0"/>
              </a:rPr>
              <a:t>The name Shirley comes from the Old English words </a:t>
            </a:r>
            <a:r>
              <a:rPr lang="en-GB" sz="2000" i="1" dirty="0">
                <a:solidFill>
                  <a:srgbClr val="04133A"/>
                </a:solidFill>
                <a:effectLst/>
                <a:latin typeface="+mn-lt"/>
                <a:ea typeface="Calibri" panose="020F0502020204030204" pitchFamily="34" charset="0"/>
              </a:rPr>
              <a:t>scire</a:t>
            </a:r>
            <a:r>
              <a:rPr lang="en-GB" sz="2000" dirty="0">
                <a:solidFill>
                  <a:srgbClr val="04133A"/>
                </a:solidFill>
                <a:effectLst/>
                <a:latin typeface="+mn-lt"/>
                <a:ea typeface="Calibri" panose="020F0502020204030204" pitchFamily="34" charset="0"/>
              </a:rPr>
              <a:t>, meaning "shire," or </a:t>
            </a:r>
            <a:r>
              <a:rPr lang="en-GB" sz="2000" i="1" dirty="0" err="1">
                <a:solidFill>
                  <a:srgbClr val="04133A"/>
                </a:solidFill>
                <a:effectLst/>
                <a:latin typeface="+mn-lt"/>
                <a:ea typeface="Calibri" panose="020F0502020204030204" pitchFamily="34" charset="0"/>
              </a:rPr>
              <a:t>scīr</a:t>
            </a:r>
            <a:r>
              <a:rPr lang="en-GB" sz="2000" dirty="0">
                <a:solidFill>
                  <a:srgbClr val="04133A"/>
                </a:solidFill>
                <a:effectLst/>
                <a:latin typeface="+mn-lt"/>
                <a:ea typeface="Calibri" panose="020F0502020204030204" pitchFamily="34" charset="0"/>
              </a:rPr>
              <a:t>, "bright," as well as </a:t>
            </a:r>
            <a:r>
              <a:rPr lang="en-GB" sz="2000" i="1" dirty="0" err="1">
                <a:solidFill>
                  <a:srgbClr val="04133A"/>
                </a:solidFill>
                <a:effectLst/>
                <a:latin typeface="+mn-lt"/>
                <a:ea typeface="Calibri" panose="020F0502020204030204" pitchFamily="34" charset="0"/>
              </a:rPr>
              <a:t>lēah</a:t>
            </a:r>
            <a:r>
              <a:rPr lang="en-GB" sz="2000" dirty="0">
                <a:solidFill>
                  <a:srgbClr val="04133A"/>
                </a:solidFill>
                <a:effectLst/>
                <a:latin typeface="+mn-lt"/>
                <a:ea typeface="Calibri" panose="020F0502020204030204" pitchFamily="34" charset="0"/>
              </a:rPr>
              <a:t>, meaning "meadow" or "clearing." This gender-neutral title was initially for boys; however, Charlotte Brontë's novel </a:t>
            </a:r>
            <a:r>
              <a:rPr lang="en-GB" sz="2000" i="1" dirty="0">
                <a:solidFill>
                  <a:srgbClr val="04133A"/>
                </a:solidFill>
                <a:effectLst/>
                <a:latin typeface="+mn-lt"/>
                <a:ea typeface="Calibri" panose="020F0502020204030204" pitchFamily="34" charset="0"/>
              </a:rPr>
              <a:t>Shirley </a:t>
            </a:r>
            <a:r>
              <a:rPr lang="en-GB" sz="2000" dirty="0">
                <a:solidFill>
                  <a:srgbClr val="04133A"/>
                </a:solidFill>
                <a:effectLst/>
                <a:latin typeface="+mn-lt"/>
                <a:ea typeface="Calibri" panose="020F0502020204030204" pitchFamily="34" charset="0"/>
              </a:rPr>
              <a:t>has popularized it as a chic name for girls since its publication in 1849. One of the most notable figures to bear this name is Shirley Temple Black, a child star who later became the United States ambassador to Ghana. The name Shirley sounds as lively and beautiful as its meaning, "bright meadow," and is well-known worldwide. Shirley is a charming title for baby, whether they're drawn </a:t>
            </a:r>
            <a:r>
              <a:rPr lang="en-GB" sz="2000" dirty="0">
                <a:solidFill>
                  <a:srgbClr val="04133A"/>
                </a:solidFill>
                <a:effectLst/>
                <a:latin typeface="+mn-lt"/>
                <a:ea typeface="Calibri" panose="020F0502020204030204" pitchFamily="34" charset="0"/>
                <a:cs typeface="Times New Roman" panose="02020603050405020304" pitchFamily="18" charset="0"/>
              </a:rPr>
              <a:t>to the theatre or called to political action, or both!</a:t>
            </a:r>
            <a:endParaRPr lang="en-GB" sz="2000" dirty="0">
              <a:effectLst/>
              <a:latin typeface="+mn-lt"/>
              <a:ea typeface="Calibri" panose="020F0502020204030204" pitchFamily="34" charset="0"/>
              <a:cs typeface="Times New Roman" panose="02020603050405020304" pitchFamily="18" charset="0"/>
            </a:endParaRPr>
          </a:p>
          <a:p>
            <a:pPr>
              <a:buSzPts val="1000"/>
              <a:buNone/>
              <a:tabLst>
                <a:tab pos="457200" algn="l"/>
              </a:tabLst>
            </a:pPr>
            <a:endParaRPr lang="en-GB" sz="2000" b="1" dirty="0">
              <a:latin typeface="+mn-lt"/>
              <a:ea typeface="Calibri" panose="020F0502020204030204" pitchFamily="34" charset="0"/>
              <a:cs typeface="Times New Roman" panose="02020603050405020304" pitchFamily="18" charset="0"/>
            </a:endParaRPr>
          </a:p>
          <a:p>
            <a:pPr marL="0" algn="l" rtl="0" eaLnBrk="1" fontAlgn="ctr" latinLnBrk="0" hangingPunct="1">
              <a:spcBef>
                <a:spcPts val="0"/>
              </a:spcBef>
              <a:spcAft>
                <a:spcPts val="0"/>
              </a:spcAft>
              <a:buNone/>
            </a:pPr>
            <a:endParaRPr lang="en-GB" sz="2000" dirty="0">
              <a:solidFill>
                <a:srgbClr val="202122"/>
              </a:solidFill>
              <a:latin typeface="+mn-lt"/>
              <a:cs typeface="Times New Roman" panose="02020603050405020304" pitchFamily="18" charset="0"/>
            </a:endParaRPr>
          </a:p>
          <a:p>
            <a:pPr eaLnBrk="1" fontAlgn="ctr" hangingPunct="1">
              <a:spcBef>
                <a:spcPts val="0"/>
              </a:spcBef>
              <a:spcAft>
                <a:spcPts val="0"/>
              </a:spcAft>
              <a:buNone/>
            </a:pP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rPr>
              <a:t>https://</a:t>
            </a:r>
            <a:r>
              <a:rPr lang="en-GB" sz="2000" i="1" dirty="0" err="1">
                <a:solidFill>
                  <a:schemeClr val="accent2">
                    <a:lumMod val="50000"/>
                  </a:schemeClr>
                </a:solidFill>
                <a:effectLst/>
                <a:latin typeface="+mn-lt"/>
                <a:ea typeface="Calibri" panose="020F0502020204030204" pitchFamily="34" charset="0"/>
                <a:cs typeface="Times New Roman" panose="02020603050405020304" pitchFamily="18" charset="0"/>
              </a:rPr>
              <a:t>www.thebump.com</a:t>
            </a: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rPr>
              <a:t>/baby-names</a:t>
            </a:r>
            <a:endParaRPr lang="en-GB" sz="2000" b="0" i="0" u="none" strike="noStrike" dirty="0">
              <a:solidFill>
                <a:srgbClr val="202122"/>
              </a:solidFill>
              <a:effectLst/>
              <a:latin typeface="+mn-lt"/>
            </a:endParaRPr>
          </a:p>
          <a:p>
            <a:pPr>
              <a:buSzPts val="1000"/>
              <a:buNone/>
              <a:tabLst>
                <a:tab pos="457200" algn="l"/>
              </a:tabLst>
            </a:pPr>
            <a:endParaRPr lang="en-GB" sz="2000" b="1" dirty="0">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326631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576" y="548680"/>
            <a:ext cx="7920038" cy="5472267"/>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buSzPts val="1000"/>
              <a:buNone/>
              <a:tabLst>
                <a:tab pos="457200" algn="l"/>
              </a:tabLst>
            </a:pPr>
            <a:r>
              <a:rPr lang="en-GB" sz="3600" b="1" dirty="0">
                <a:solidFill>
                  <a:schemeClr val="accent2">
                    <a:lumMod val="50000"/>
                  </a:schemeClr>
                </a:solidFill>
                <a:latin typeface="+mn-lt"/>
                <a:ea typeface="Calibri" panose="020F0502020204030204" pitchFamily="34" charset="0"/>
                <a:cs typeface="Times New Roman" panose="02020603050405020304" pitchFamily="18" charset="0"/>
              </a:rPr>
              <a:t>Valerie</a:t>
            </a:r>
          </a:p>
          <a:p>
            <a:pPr>
              <a:buSzPts val="1000"/>
              <a:buNone/>
              <a:tabLst>
                <a:tab pos="457200" algn="l"/>
              </a:tabLst>
            </a:pPr>
            <a:endParaRPr lang="en-GB" sz="1800" b="1" dirty="0">
              <a:solidFill>
                <a:schemeClr val="accent2">
                  <a:lumMod val="50000"/>
                </a:schemeClr>
              </a:solidFill>
              <a:effectLst/>
              <a:latin typeface="+mn-lt"/>
              <a:ea typeface="Calibri" panose="020F0502020204030204" pitchFamily="34" charset="0"/>
              <a:cs typeface="Times New Roman" panose="02020603050405020304" pitchFamily="18" charset="0"/>
            </a:endParaRPr>
          </a:p>
          <a:p>
            <a:pPr>
              <a:buSzPts val="1000"/>
              <a:buNone/>
              <a:tabLst>
                <a:tab pos="457200" algn="l"/>
              </a:tabLst>
            </a:pPr>
            <a:r>
              <a:rPr lang="en-GB" sz="2000" dirty="0">
                <a:solidFill>
                  <a:srgbClr val="04133A"/>
                </a:solidFill>
                <a:effectLst/>
                <a:latin typeface="+mn-lt"/>
                <a:ea typeface="Calibri" panose="020F0502020204030204" pitchFamily="34" charset="0"/>
                <a:cs typeface="Times New Roman" panose="02020603050405020304" pitchFamily="18" charset="0"/>
              </a:rPr>
              <a:t>Long before Valerie caressed the world over from Amy Winehouse's melodic rendition, the feminine name held its own as a French variant of Valeria. Formed from the Latin word </a:t>
            </a:r>
            <a:r>
              <a:rPr lang="en-GB" sz="2000" dirty="0" err="1">
                <a:solidFill>
                  <a:srgbClr val="04133A"/>
                </a:solidFill>
                <a:effectLst/>
                <a:latin typeface="+mn-lt"/>
                <a:ea typeface="Calibri" panose="020F0502020204030204" pitchFamily="34" charset="0"/>
                <a:cs typeface="Times New Roman" panose="02020603050405020304" pitchFamily="18" charset="0"/>
              </a:rPr>
              <a:t>valere</a:t>
            </a:r>
            <a:r>
              <a:rPr lang="en-GB" sz="2000" dirty="0">
                <a:solidFill>
                  <a:srgbClr val="04133A"/>
                </a:solidFill>
                <a:effectLst/>
                <a:latin typeface="+mn-lt"/>
                <a:ea typeface="Calibri" panose="020F0502020204030204" pitchFamily="34" charset="0"/>
                <a:cs typeface="Times New Roman" panose="02020603050405020304" pitchFamily="18" charset="0"/>
              </a:rPr>
              <a:t>, with additional connections to German and Italian, which means "to be healthy" or "strong," Valerie bears a striking resemblance to the word </a:t>
            </a:r>
            <a:r>
              <a:rPr lang="en-GB" sz="2000" dirty="0" err="1">
                <a:solidFill>
                  <a:srgbClr val="04133A"/>
                </a:solidFill>
                <a:effectLst/>
                <a:latin typeface="+mn-lt"/>
                <a:ea typeface="Calibri" panose="020F0502020204030204" pitchFamily="34" charset="0"/>
                <a:cs typeface="Times New Roman" panose="02020603050405020304" pitchFamily="18" charset="0"/>
              </a:rPr>
              <a:t>valor</a:t>
            </a:r>
            <a:r>
              <a:rPr lang="en-GB" sz="2000" dirty="0">
                <a:solidFill>
                  <a:srgbClr val="04133A"/>
                </a:solidFill>
                <a:effectLst/>
                <a:latin typeface="+mn-lt"/>
                <a:ea typeface="Calibri" panose="020F0502020204030204" pitchFamily="34" charset="0"/>
                <a:cs typeface="Times New Roman" panose="02020603050405020304" pitchFamily="18" charset="0"/>
              </a:rPr>
              <a:t>. Indeed, strength and courage are the beating heart of Valerie—elements only improved by the 3rd-century martyr, St. Valerie. It is said her conviction was so strong that upon beheading, she carried her own head back to the bishop. Truly a powerful name to bestow upon any burgeoning leader or revolutionary mind.</a:t>
            </a:r>
            <a:endParaRPr lang="en-GB" sz="2000" dirty="0">
              <a:effectLst/>
              <a:latin typeface="+mn-lt"/>
              <a:ea typeface="Calibri" panose="020F0502020204030204" pitchFamily="34" charset="0"/>
              <a:cs typeface="Times New Roman" panose="02020603050405020304" pitchFamily="18" charset="0"/>
            </a:endParaRPr>
          </a:p>
          <a:p>
            <a:pPr>
              <a:buSzPts val="1000"/>
              <a:buNone/>
              <a:tabLst>
                <a:tab pos="457200" algn="l"/>
              </a:tabLst>
            </a:pPr>
            <a:endParaRPr lang="en-GB" sz="2000" b="1" dirty="0">
              <a:solidFill>
                <a:schemeClr val="accent2">
                  <a:lumMod val="50000"/>
                </a:schemeClr>
              </a:solidFill>
              <a:latin typeface="+mn-lt"/>
              <a:ea typeface="Calibri" panose="020F0502020204030204" pitchFamily="34" charset="0"/>
              <a:cs typeface="Times New Roman" panose="02020603050405020304" pitchFamily="18" charset="0"/>
            </a:endParaRPr>
          </a:p>
          <a:p>
            <a:pPr marL="0" algn="l" rtl="0" eaLnBrk="1" fontAlgn="ctr" latinLnBrk="0" hangingPunct="1">
              <a:spcBef>
                <a:spcPts val="0"/>
              </a:spcBef>
              <a:spcAft>
                <a:spcPts val="0"/>
              </a:spcAft>
              <a:buNone/>
            </a:pPr>
            <a:endParaRPr lang="en-GB" sz="2000" dirty="0">
              <a:solidFill>
                <a:srgbClr val="202122"/>
              </a:solidFill>
              <a:latin typeface="+mn-lt"/>
              <a:cs typeface="Times New Roman" panose="02020603050405020304" pitchFamily="18" charset="0"/>
            </a:endParaRPr>
          </a:p>
          <a:p>
            <a:pPr eaLnBrk="1" fontAlgn="ctr" hangingPunct="1">
              <a:spcBef>
                <a:spcPts val="0"/>
              </a:spcBef>
              <a:spcAft>
                <a:spcPts val="0"/>
              </a:spcAft>
              <a:buNone/>
            </a:pP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rPr>
              <a:t>https://</a:t>
            </a:r>
            <a:r>
              <a:rPr lang="en-GB" sz="2000" i="1" dirty="0" err="1">
                <a:solidFill>
                  <a:schemeClr val="accent2">
                    <a:lumMod val="50000"/>
                  </a:schemeClr>
                </a:solidFill>
                <a:effectLst/>
                <a:latin typeface="+mn-lt"/>
                <a:ea typeface="Calibri" panose="020F0502020204030204" pitchFamily="34" charset="0"/>
                <a:cs typeface="Times New Roman" panose="02020603050405020304" pitchFamily="18" charset="0"/>
              </a:rPr>
              <a:t>www.thebump.com</a:t>
            </a: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rPr>
              <a:t>/baby-names</a:t>
            </a:r>
            <a:endParaRPr lang="en-GB" sz="2000" b="0" i="0" u="none" strike="noStrike" dirty="0">
              <a:solidFill>
                <a:srgbClr val="202122"/>
              </a:solidFill>
              <a:effectLst/>
              <a:latin typeface="+mn-lt"/>
            </a:endParaRPr>
          </a:p>
          <a:p>
            <a:pPr>
              <a:buSzPts val="1000"/>
              <a:buNone/>
              <a:tabLst>
                <a:tab pos="457200" algn="l"/>
              </a:tabLst>
            </a:pPr>
            <a:endParaRPr lang="en-GB" sz="2000" b="1" dirty="0">
              <a:solidFill>
                <a:schemeClr val="accent2">
                  <a:lumMod val="50000"/>
                </a:schemeClr>
              </a:solidFill>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67370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576" y="548680"/>
            <a:ext cx="7920038" cy="6189515"/>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fontAlgn="base">
              <a:lnSpc>
                <a:spcPct val="107000"/>
              </a:lnSpc>
              <a:spcAft>
                <a:spcPts val="1050"/>
              </a:spcAft>
              <a:buNone/>
            </a:pPr>
            <a:r>
              <a:rPr lang="en-GB" b="1" dirty="0">
                <a:solidFill>
                  <a:schemeClr val="accent2">
                    <a:lumMod val="50000"/>
                  </a:schemeClr>
                </a:solidFill>
                <a:latin typeface="+mn-lt"/>
                <a:ea typeface="Calibri" panose="020F0502020204030204" pitchFamily="34" charset="0"/>
                <a:cs typeface="Times New Roman" panose="02020603050405020304" pitchFamily="18" charset="0"/>
              </a:rPr>
              <a:t>Most popular baby names</a:t>
            </a:r>
          </a:p>
          <a:p>
            <a:pPr fontAlgn="base">
              <a:buNone/>
            </a:pPr>
            <a:r>
              <a:rPr lang="en-GB" sz="2000" dirty="0">
                <a:solidFill>
                  <a:srgbClr val="141414"/>
                </a:solidFill>
                <a:effectLst/>
                <a:latin typeface="+mn-lt"/>
                <a:ea typeface="Times New Roman" panose="02020603050405020304" pitchFamily="18" charset="0"/>
              </a:rPr>
              <a:t>Experts at </a:t>
            </a:r>
            <a:r>
              <a:rPr lang="en-GB" sz="2000" dirty="0" err="1">
                <a:solidFill>
                  <a:srgbClr val="141414"/>
                </a:solidFill>
                <a:effectLst/>
                <a:latin typeface="+mn-lt"/>
                <a:ea typeface="Times New Roman" panose="02020603050405020304" pitchFamily="18" charset="0"/>
              </a:rPr>
              <a:t>BabyCentre</a:t>
            </a:r>
            <a:r>
              <a:rPr lang="en-GB" sz="2000" dirty="0">
                <a:solidFill>
                  <a:srgbClr val="141414"/>
                </a:solidFill>
                <a:effectLst/>
                <a:latin typeface="+mn-lt"/>
                <a:ea typeface="Times New Roman" panose="02020603050405020304" pitchFamily="18" charset="0"/>
              </a:rPr>
              <a:t> unveiled the lists which includes 100 of the most popular boys’ and girls’ names and their spelling variations. </a:t>
            </a:r>
            <a:endParaRPr lang="en-GB" sz="2000" dirty="0">
              <a:effectLst/>
              <a:latin typeface="+mn-lt"/>
              <a:ea typeface="Times New Roman" panose="02020603050405020304" pitchFamily="18" charset="0"/>
            </a:endParaRPr>
          </a:p>
          <a:p>
            <a:pPr fontAlgn="base">
              <a:buNone/>
            </a:pPr>
            <a:r>
              <a:rPr lang="en-GB" sz="2000" dirty="0">
                <a:solidFill>
                  <a:srgbClr val="141414"/>
                </a:solidFill>
                <a:effectLst/>
                <a:latin typeface="+mn-lt"/>
                <a:ea typeface="Times New Roman" panose="02020603050405020304" pitchFamily="18" charset="0"/>
              </a:rPr>
              <a:t>In the girls list, last year's number one 'Sophia' fell into eighth place after the organisation changed the way they count to include different spellings.</a:t>
            </a:r>
            <a:endParaRPr lang="en-GB" sz="2000" dirty="0">
              <a:effectLst/>
              <a:latin typeface="+mn-lt"/>
              <a:ea typeface="Times New Roman" panose="02020603050405020304" pitchFamily="18" charset="0"/>
            </a:endParaRPr>
          </a:p>
          <a:p>
            <a:pPr fontAlgn="base">
              <a:buNone/>
            </a:pPr>
            <a:r>
              <a:rPr lang="en-GB" sz="2000" dirty="0">
                <a:solidFill>
                  <a:srgbClr val="141414"/>
                </a:solidFill>
                <a:effectLst/>
                <a:latin typeface="+mn-lt"/>
                <a:ea typeface="Times New Roman" panose="02020603050405020304" pitchFamily="18" charset="0"/>
              </a:rPr>
              <a:t>The organisation say film, television, music and royal families have an impact on popularity, with names like Taylor (Swift) doubling in popularity. </a:t>
            </a:r>
            <a:endParaRPr lang="en-GB" sz="2000" dirty="0">
              <a:effectLst/>
              <a:latin typeface="+mn-lt"/>
              <a:ea typeface="Times New Roman" panose="02020603050405020304" pitchFamily="18" charset="0"/>
            </a:endParaRPr>
          </a:p>
          <a:p>
            <a:pPr fontAlgn="base">
              <a:buNone/>
            </a:pPr>
            <a:r>
              <a:rPr lang="en-GB" sz="2000" dirty="0">
                <a:solidFill>
                  <a:srgbClr val="141414"/>
                </a:solidFill>
                <a:effectLst/>
                <a:latin typeface="+mn-lt"/>
                <a:ea typeface="Times New Roman" panose="02020603050405020304" pitchFamily="18" charset="0"/>
              </a:rPr>
              <a:t>Willow, which is the name of a Taylor Swift song on her Folklore album, also climbed the popularity ladder on both lists. </a:t>
            </a:r>
            <a:endParaRPr lang="en-GB" sz="2000" dirty="0">
              <a:effectLst/>
              <a:latin typeface="+mn-lt"/>
              <a:ea typeface="Times New Roman" panose="02020603050405020304" pitchFamily="18" charset="0"/>
            </a:endParaRPr>
          </a:p>
          <a:p>
            <a:pPr fontAlgn="base">
              <a:buNone/>
            </a:pPr>
            <a:r>
              <a:rPr lang="en-GB" sz="2000" dirty="0">
                <a:solidFill>
                  <a:srgbClr val="141414"/>
                </a:solidFill>
                <a:effectLst/>
                <a:latin typeface="+mn-lt"/>
                <a:ea typeface="Times New Roman" panose="02020603050405020304" pitchFamily="18" charset="0"/>
              </a:rPr>
              <a:t>It has also been noted there is a trend for magical or witch-themed names such as Luna, Sage and Lyra, whilst traditionally royal names such as William, Charles and Harry have actually dropped in popularity. </a:t>
            </a:r>
            <a:endParaRPr lang="en-GB" sz="2000" dirty="0">
              <a:effectLst/>
              <a:latin typeface="+mn-lt"/>
              <a:ea typeface="Times New Roman" panose="02020603050405020304" pitchFamily="18" charset="0"/>
            </a:endParaRPr>
          </a:p>
          <a:p>
            <a:pPr fontAlgn="base">
              <a:buNone/>
            </a:pPr>
            <a:endParaRPr lang="en-GB" sz="2400" dirty="0">
              <a:solidFill>
                <a:srgbClr val="141414"/>
              </a:solidFill>
              <a:latin typeface="+mn-lt"/>
              <a:ea typeface="Times New Roman" panose="02020603050405020304" pitchFamily="18" charset="0"/>
            </a:endParaRPr>
          </a:p>
          <a:p>
            <a:pPr fontAlgn="base">
              <a:buNone/>
            </a:pPr>
            <a:r>
              <a:rPr lang="en-GB" sz="2000" i="1" kern="1800" dirty="0">
                <a:solidFill>
                  <a:schemeClr val="accent2">
                    <a:lumMod val="50000"/>
                  </a:schemeClr>
                </a:solidFill>
                <a:effectLst/>
                <a:latin typeface="+mn-lt"/>
                <a:ea typeface="Times New Roman" panose="02020603050405020304" pitchFamily="18" charset="0"/>
                <a:cs typeface="Times New Roman" panose="02020603050405020304" pitchFamily="18" charset="0"/>
              </a:rPr>
              <a:t>https://</a:t>
            </a:r>
            <a:r>
              <a:rPr lang="en-GB" sz="2000" i="1" kern="1800" dirty="0" err="1">
                <a:solidFill>
                  <a:schemeClr val="accent2">
                    <a:lumMod val="50000"/>
                  </a:schemeClr>
                </a:solidFill>
                <a:effectLst/>
                <a:latin typeface="+mn-lt"/>
                <a:ea typeface="Times New Roman" panose="02020603050405020304" pitchFamily="18" charset="0"/>
                <a:cs typeface="Times New Roman" panose="02020603050405020304" pitchFamily="18" charset="0"/>
              </a:rPr>
              <a:t>www.bbc.co.uk</a:t>
            </a:r>
            <a:r>
              <a:rPr lang="en-GB" sz="2000" i="1" kern="1800" dirty="0">
                <a:solidFill>
                  <a:schemeClr val="accent2">
                    <a:lumMod val="50000"/>
                  </a:schemeClr>
                </a:solidFill>
                <a:effectLst/>
                <a:latin typeface="+mn-lt"/>
                <a:ea typeface="Times New Roman" panose="02020603050405020304" pitchFamily="18" charset="0"/>
                <a:cs typeface="Times New Roman" panose="02020603050405020304" pitchFamily="18" charset="0"/>
              </a:rPr>
              <a:t>/</a:t>
            </a:r>
            <a:r>
              <a:rPr lang="en-GB" sz="2000" i="1" kern="1800" dirty="0" err="1">
                <a:solidFill>
                  <a:schemeClr val="accent2">
                    <a:lumMod val="50000"/>
                  </a:schemeClr>
                </a:solidFill>
                <a:effectLst/>
                <a:latin typeface="+mn-lt"/>
                <a:ea typeface="Times New Roman" panose="02020603050405020304" pitchFamily="18" charset="0"/>
                <a:cs typeface="Times New Roman" panose="02020603050405020304" pitchFamily="18" charset="0"/>
              </a:rPr>
              <a:t>newsround</a:t>
            </a:r>
            <a:r>
              <a:rPr lang="en-GB" sz="2000" i="1" kern="1800" dirty="0">
                <a:solidFill>
                  <a:schemeClr val="accent2">
                    <a:lumMod val="50000"/>
                  </a:schemeClr>
                </a:solidFill>
                <a:effectLst/>
                <a:latin typeface="+mn-lt"/>
                <a:ea typeface="Times New Roman" panose="02020603050405020304" pitchFamily="18" charset="0"/>
                <a:cs typeface="Times New Roman" panose="02020603050405020304" pitchFamily="18" charset="0"/>
              </a:rPr>
              <a:t>/67694955</a:t>
            </a:r>
            <a:r>
              <a:rPr lang="en-GB" sz="2000" i="1" dirty="0">
                <a:solidFill>
                  <a:schemeClr val="accent2">
                    <a:lumMod val="50000"/>
                  </a:schemeClr>
                </a:solidFill>
                <a:effectLst/>
                <a:latin typeface="+mn-lt"/>
              </a:rPr>
              <a:t> </a:t>
            </a:r>
            <a:endParaRPr lang="en-GB" sz="2000" i="1" dirty="0">
              <a:solidFill>
                <a:schemeClr val="accent2">
                  <a:lumMod val="50000"/>
                </a:schemeClr>
              </a:solidFill>
              <a:effectLst/>
              <a:latin typeface="+mn-lt"/>
              <a:ea typeface="Times New Roman" panose="02020603050405020304" pitchFamily="18" charset="0"/>
            </a:endParaRPr>
          </a:p>
        </p:txBody>
      </p:sp>
    </p:spTree>
    <p:extLst>
      <p:ext uri="{BB962C8B-B14F-4D97-AF65-F5344CB8AC3E}">
        <p14:creationId xmlns:p14="http://schemas.microsoft.com/office/powerpoint/2010/main" val="5628855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576" y="548680"/>
            <a:ext cx="7920038" cy="6036332"/>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fontAlgn="base">
              <a:lnSpc>
                <a:spcPct val="107000"/>
              </a:lnSpc>
              <a:spcAft>
                <a:spcPts val="1050"/>
              </a:spcAft>
              <a:buNone/>
            </a:pPr>
            <a:r>
              <a:rPr lang="en-GB" b="1" dirty="0">
                <a:solidFill>
                  <a:schemeClr val="accent2">
                    <a:lumMod val="50000"/>
                  </a:schemeClr>
                </a:solidFill>
                <a:latin typeface="+mn-lt"/>
                <a:ea typeface="Calibri" panose="020F0502020204030204" pitchFamily="34" charset="0"/>
                <a:cs typeface="Times New Roman" panose="02020603050405020304" pitchFamily="18" charset="0"/>
              </a:rPr>
              <a:t>Most popular UK baby names 2022</a:t>
            </a:r>
          </a:p>
          <a:p>
            <a:pPr fontAlgn="base">
              <a:lnSpc>
                <a:spcPct val="107000"/>
              </a:lnSpc>
              <a:spcAft>
                <a:spcPts val="1050"/>
              </a:spcAft>
              <a:buNone/>
            </a:pPr>
            <a:r>
              <a:rPr lang="en-GB" sz="2400" dirty="0">
                <a:solidFill>
                  <a:schemeClr val="accent2">
                    <a:lumMod val="50000"/>
                  </a:schemeClr>
                </a:solidFill>
                <a:latin typeface="+mn-lt"/>
                <a:ea typeface="Calibri" panose="020F0502020204030204" pitchFamily="34" charset="0"/>
                <a:cs typeface="Times New Roman" panose="02020603050405020304" pitchFamily="18" charset="0"/>
              </a:rPr>
              <a:t>Girls</a:t>
            </a:r>
          </a:p>
          <a:p>
            <a:pPr fontAlgn="base">
              <a:buNone/>
            </a:pPr>
            <a:r>
              <a:rPr lang="en-GB" sz="2400" dirty="0">
                <a:solidFill>
                  <a:srgbClr val="141414"/>
                </a:solidFill>
                <a:effectLst/>
                <a:latin typeface="+mn-lt"/>
                <a:ea typeface="Times New Roman" panose="02020603050405020304" pitchFamily="18" charset="0"/>
              </a:rPr>
              <a:t>1 Olivia</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2 Amelia</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3 Isla</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4 Ava</a:t>
            </a:r>
            <a:endParaRPr lang="en-GB" sz="2400" dirty="0">
              <a:effectLst/>
              <a:latin typeface="+mn-lt"/>
              <a:ea typeface="Times New Roman" panose="02020603050405020304" pitchFamily="18" charset="0"/>
            </a:endParaRPr>
          </a:p>
          <a:p>
            <a:pPr fontAlgn="base">
              <a:buNone/>
            </a:pPr>
            <a:endParaRPr lang="en-GB" sz="2400" dirty="0">
              <a:solidFill>
                <a:srgbClr val="141414"/>
              </a:solidFill>
              <a:effectLst/>
              <a:latin typeface="+mn-lt"/>
              <a:ea typeface="Times New Roman" panose="02020603050405020304" pitchFamily="18" charset="0"/>
            </a:endParaRPr>
          </a:p>
          <a:p>
            <a:pPr fontAlgn="base">
              <a:buNone/>
            </a:pPr>
            <a:r>
              <a:rPr lang="en-GB" sz="2400" dirty="0">
                <a:solidFill>
                  <a:srgbClr val="141414"/>
                </a:solidFill>
                <a:effectLst/>
                <a:latin typeface="+mn-lt"/>
                <a:ea typeface="Times New Roman" panose="02020603050405020304" pitchFamily="18" charset="0"/>
              </a:rPr>
              <a:t>5 Lily</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6 Ivy</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7 Freya</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8 Florence</a:t>
            </a:r>
            <a:endParaRPr lang="en-GB" sz="2400" dirty="0">
              <a:effectLst/>
              <a:latin typeface="+mn-lt"/>
              <a:ea typeface="Times New Roman" panose="02020603050405020304" pitchFamily="18" charset="0"/>
            </a:endParaRPr>
          </a:p>
          <a:p>
            <a:pPr fontAlgn="base">
              <a:buNone/>
            </a:pPr>
            <a:endParaRPr lang="en-GB" sz="2400" dirty="0">
              <a:solidFill>
                <a:srgbClr val="141414"/>
              </a:solidFill>
              <a:effectLst/>
              <a:latin typeface="+mn-lt"/>
              <a:ea typeface="Times New Roman" panose="02020603050405020304" pitchFamily="18" charset="0"/>
            </a:endParaRPr>
          </a:p>
          <a:p>
            <a:pPr fontAlgn="base">
              <a:buNone/>
            </a:pPr>
            <a:r>
              <a:rPr lang="en-GB" sz="2400" dirty="0">
                <a:solidFill>
                  <a:srgbClr val="141414"/>
                </a:solidFill>
                <a:effectLst/>
                <a:latin typeface="+mn-lt"/>
                <a:ea typeface="Times New Roman" panose="02020603050405020304" pitchFamily="18" charset="0"/>
              </a:rPr>
              <a:t>9 Isabella</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10 Mia</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11 Willow</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12 Sienna</a:t>
            </a:r>
            <a:endParaRPr lang="en-GB" sz="2400" dirty="0">
              <a:effectLst/>
              <a:latin typeface="+mn-lt"/>
              <a:ea typeface="Times New Roman" panose="02020603050405020304" pitchFamily="18" charset="0"/>
            </a:endParaRPr>
          </a:p>
          <a:p>
            <a:pPr fontAlgn="base">
              <a:buNone/>
            </a:pPr>
            <a:endParaRPr lang="en-GB" sz="2400" dirty="0">
              <a:solidFill>
                <a:srgbClr val="141414"/>
              </a:solidFill>
              <a:effectLst/>
              <a:latin typeface="+mn-lt"/>
              <a:ea typeface="Times New Roman" panose="02020603050405020304" pitchFamily="18" charset="0"/>
            </a:endParaRPr>
          </a:p>
          <a:p>
            <a:pPr fontAlgn="base">
              <a:buNone/>
            </a:pPr>
            <a:r>
              <a:rPr lang="en-GB" sz="2400" dirty="0">
                <a:solidFill>
                  <a:srgbClr val="141414"/>
                </a:solidFill>
                <a:effectLst/>
                <a:latin typeface="+mn-lt"/>
                <a:ea typeface="Times New Roman" panose="02020603050405020304" pitchFamily="18" charset="0"/>
              </a:rPr>
              <a:t>13 Poppy</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14 Sophia</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15 Elsie</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16 Rosie</a:t>
            </a:r>
            <a:endParaRPr lang="en-GB" sz="2400" dirty="0">
              <a:effectLst/>
              <a:latin typeface="+mn-lt"/>
              <a:ea typeface="Times New Roman" panose="02020603050405020304" pitchFamily="18" charset="0"/>
            </a:endParaRPr>
          </a:p>
          <a:p>
            <a:pPr fontAlgn="base">
              <a:buNone/>
            </a:pPr>
            <a:endParaRPr lang="en-GB" sz="2400" dirty="0">
              <a:solidFill>
                <a:srgbClr val="141414"/>
              </a:solidFill>
              <a:effectLst/>
              <a:latin typeface="+mn-lt"/>
              <a:ea typeface="Times New Roman" panose="02020603050405020304" pitchFamily="18" charset="0"/>
            </a:endParaRPr>
          </a:p>
          <a:p>
            <a:pPr fontAlgn="base">
              <a:buNone/>
            </a:pPr>
            <a:r>
              <a:rPr lang="en-GB" sz="2400" dirty="0">
                <a:solidFill>
                  <a:srgbClr val="141414"/>
                </a:solidFill>
                <a:effectLst/>
                <a:latin typeface="+mn-lt"/>
                <a:ea typeface="Times New Roman" panose="02020603050405020304" pitchFamily="18" charset="0"/>
              </a:rPr>
              <a:t>17 Grace</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18 Millie</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19 Emily</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20 Sofia</a:t>
            </a:r>
          </a:p>
          <a:p>
            <a:pPr>
              <a:buNone/>
            </a:pPr>
            <a:r>
              <a:rPr lang="en-GB" sz="2000" i="1" kern="1800" dirty="0">
                <a:solidFill>
                  <a:schemeClr val="accent2">
                    <a:lumMod val="50000"/>
                  </a:schemeClr>
                </a:solidFill>
                <a:effectLst/>
                <a:latin typeface="+mn-lt"/>
                <a:ea typeface="Times New Roman" panose="02020603050405020304" pitchFamily="18" charset="0"/>
                <a:cs typeface="Times New Roman" panose="02020603050405020304" pitchFamily="18" charset="0"/>
              </a:rPr>
              <a:t>https://</a:t>
            </a:r>
            <a:r>
              <a:rPr lang="en-GB" sz="2000" i="1" kern="1800" dirty="0" err="1">
                <a:solidFill>
                  <a:schemeClr val="accent2">
                    <a:lumMod val="50000"/>
                  </a:schemeClr>
                </a:solidFill>
                <a:effectLst/>
                <a:latin typeface="+mn-lt"/>
                <a:ea typeface="Times New Roman" panose="02020603050405020304" pitchFamily="18" charset="0"/>
                <a:cs typeface="Times New Roman" panose="02020603050405020304" pitchFamily="18" charset="0"/>
              </a:rPr>
              <a:t>www.standard.co.uk</a:t>
            </a:r>
            <a:r>
              <a:rPr lang="en-GB" sz="2000" i="1" kern="1800" dirty="0">
                <a:solidFill>
                  <a:schemeClr val="accent2">
                    <a:lumMod val="50000"/>
                  </a:schemeClr>
                </a:solidFill>
                <a:effectLst/>
                <a:latin typeface="+mn-lt"/>
                <a:ea typeface="Times New Roman" panose="02020603050405020304" pitchFamily="18" charset="0"/>
                <a:cs typeface="Times New Roman" panose="02020603050405020304" pitchFamily="18" charset="0"/>
              </a:rPr>
              <a:t>/news/</a:t>
            </a:r>
            <a:r>
              <a:rPr lang="en-GB" sz="2000" i="1" kern="1800" dirty="0" err="1">
                <a:solidFill>
                  <a:schemeClr val="accent2">
                    <a:lumMod val="50000"/>
                  </a:schemeClr>
                </a:solidFill>
                <a:effectLst/>
                <a:latin typeface="+mn-lt"/>
                <a:ea typeface="Times New Roman" panose="02020603050405020304" pitchFamily="18" charset="0"/>
                <a:cs typeface="Times New Roman" panose="02020603050405020304" pitchFamily="18" charset="0"/>
              </a:rPr>
              <a:t>uk</a:t>
            </a:r>
            <a:r>
              <a:rPr lang="en-GB" sz="2000" i="1" kern="1800" dirty="0">
                <a:solidFill>
                  <a:schemeClr val="accent2">
                    <a:lumMod val="50000"/>
                  </a:schemeClr>
                </a:solidFill>
                <a:effectLst/>
                <a:latin typeface="+mn-lt"/>
                <a:ea typeface="Times New Roman" panose="02020603050405020304" pitchFamily="18" charset="0"/>
                <a:cs typeface="Times New Roman" panose="02020603050405020304" pitchFamily="18" charset="0"/>
              </a:rPr>
              <a:t>/most-popular-baby-names-uk-britain-england-wales-noah-olivia-b1158433.html</a:t>
            </a:r>
            <a:endParaRPr lang="en-GB" sz="2000" i="1" dirty="0">
              <a:solidFill>
                <a:schemeClr val="accent2">
                  <a:lumMod val="50000"/>
                </a:schemeClr>
              </a:solidFill>
              <a:effectLst/>
              <a:latin typeface="+mn-lt"/>
              <a:ea typeface="Times New Roman" panose="02020603050405020304" pitchFamily="18" charset="0"/>
            </a:endParaRPr>
          </a:p>
        </p:txBody>
      </p:sp>
    </p:spTree>
    <p:extLst>
      <p:ext uri="{BB962C8B-B14F-4D97-AF65-F5344CB8AC3E}">
        <p14:creationId xmlns:p14="http://schemas.microsoft.com/office/powerpoint/2010/main" val="16872816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576" y="548680"/>
            <a:ext cx="7920038" cy="6036332"/>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fontAlgn="base">
              <a:lnSpc>
                <a:spcPct val="107000"/>
              </a:lnSpc>
              <a:spcAft>
                <a:spcPts val="1050"/>
              </a:spcAft>
              <a:buNone/>
            </a:pPr>
            <a:r>
              <a:rPr lang="en-GB" b="1" dirty="0">
                <a:solidFill>
                  <a:schemeClr val="accent2">
                    <a:lumMod val="50000"/>
                  </a:schemeClr>
                </a:solidFill>
                <a:latin typeface="+mn-lt"/>
                <a:ea typeface="Calibri" panose="020F0502020204030204" pitchFamily="34" charset="0"/>
                <a:cs typeface="Times New Roman" panose="02020603050405020304" pitchFamily="18" charset="0"/>
              </a:rPr>
              <a:t>Most popular UK baby names 2022</a:t>
            </a:r>
          </a:p>
          <a:p>
            <a:pPr fontAlgn="base">
              <a:lnSpc>
                <a:spcPct val="107000"/>
              </a:lnSpc>
              <a:spcAft>
                <a:spcPts val="1050"/>
              </a:spcAft>
              <a:buNone/>
            </a:pPr>
            <a:r>
              <a:rPr lang="en-GB" sz="2400" dirty="0">
                <a:solidFill>
                  <a:schemeClr val="accent2">
                    <a:lumMod val="50000"/>
                  </a:schemeClr>
                </a:solidFill>
                <a:latin typeface="+mn-lt"/>
                <a:ea typeface="Calibri" panose="020F0502020204030204" pitchFamily="34" charset="0"/>
                <a:cs typeface="Times New Roman" panose="02020603050405020304" pitchFamily="18" charset="0"/>
              </a:rPr>
              <a:t>Boys</a:t>
            </a:r>
          </a:p>
          <a:p>
            <a:pPr fontAlgn="base">
              <a:buNone/>
            </a:pPr>
            <a:r>
              <a:rPr lang="en-GB" sz="2400" dirty="0">
                <a:solidFill>
                  <a:srgbClr val="141414"/>
                </a:solidFill>
                <a:effectLst/>
                <a:latin typeface="+mn-lt"/>
                <a:ea typeface="Times New Roman" panose="02020603050405020304" pitchFamily="18" charset="0"/>
              </a:rPr>
              <a:t>1 Noah    2 Muhammad 	3 George</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4 Oliver</a:t>
            </a:r>
            <a:endParaRPr lang="en-GB" sz="2400" dirty="0">
              <a:effectLst/>
              <a:latin typeface="+mn-lt"/>
              <a:ea typeface="Times New Roman" panose="02020603050405020304" pitchFamily="18" charset="0"/>
            </a:endParaRPr>
          </a:p>
          <a:p>
            <a:pPr fontAlgn="base">
              <a:buNone/>
            </a:pPr>
            <a:endParaRPr lang="en-GB" sz="2400" dirty="0">
              <a:solidFill>
                <a:srgbClr val="141414"/>
              </a:solidFill>
              <a:effectLst/>
              <a:latin typeface="+mn-lt"/>
              <a:ea typeface="Times New Roman" panose="02020603050405020304" pitchFamily="18" charset="0"/>
            </a:endParaRPr>
          </a:p>
          <a:p>
            <a:pPr fontAlgn="base">
              <a:buNone/>
            </a:pPr>
            <a:r>
              <a:rPr lang="en-GB" sz="2400" dirty="0">
                <a:solidFill>
                  <a:srgbClr val="141414"/>
                </a:solidFill>
                <a:effectLst/>
                <a:latin typeface="+mn-lt"/>
                <a:ea typeface="Times New Roman" panose="02020603050405020304" pitchFamily="18" charset="0"/>
              </a:rPr>
              <a:t>5 Leo</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6 Arthur</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7 Oscar</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8 Theodore</a:t>
            </a:r>
            <a:endParaRPr lang="en-GB" sz="2400" dirty="0">
              <a:effectLst/>
              <a:latin typeface="+mn-lt"/>
              <a:ea typeface="Times New Roman" panose="02020603050405020304" pitchFamily="18" charset="0"/>
            </a:endParaRPr>
          </a:p>
          <a:p>
            <a:pPr fontAlgn="base">
              <a:buNone/>
            </a:pPr>
            <a:endParaRPr lang="en-GB" sz="2400" dirty="0">
              <a:solidFill>
                <a:srgbClr val="141414"/>
              </a:solidFill>
              <a:effectLst/>
              <a:latin typeface="+mn-lt"/>
              <a:ea typeface="Times New Roman" panose="02020603050405020304" pitchFamily="18" charset="0"/>
            </a:endParaRPr>
          </a:p>
          <a:p>
            <a:pPr fontAlgn="base">
              <a:buNone/>
            </a:pPr>
            <a:r>
              <a:rPr lang="en-GB" sz="2400" dirty="0">
                <a:solidFill>
                  <a:srgbClr val="141414"/>
                </a:solidFill>
                <a:effectLst/>
                <a:latin typeface="+mn-lt"/>
                <a:ea typeface="Times New Roman" panose="02020603050405020304" pitchFamily="18" charset="0"/>
              </a:rPr>
              <a:t>9 Theo</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10 Freddie</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11 Archie</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12 Luca</a:t>
            </a:r>
            <a:endParaRPr lang="en-GB" sz="2400" dirty="0">
              <a:effectLst/>
              <a:latin typeface="+mn-lt"/>
              <a:ea typeface="Times New Roman" panose="02020603050405020304" pitchFamily="18" charset="0"/>
            </a:endParaRPr>
          </a:p>
          <a:p>
            <a:pPr fontAlgn="base">
              <a:buNone/>
            </a:pPr>
            <a:endParaRPr lang="en-GB" sz="2400" dirty="0">
              <a:solidFill>
                <a:srgbClr val="141414"/>
              </a:solidFill>
              <a:effectLst/>
              <a:latin typeface="+mn-lt"/>
              <a:ea typeface="Times New Roman" panose="02020603050405020304" pitchFamily="18" charset="0"/>
            </a:endParaRPr>
          </a:p>
          <a:p>
            <a:pPr fontAlgn="base">
              <a:buNone/>
            </a:pPr>
            <a:r>
              <a:rPr lang="en-GB" sz="2400" dirty="0">
                <a:solidFill>
                  <a:srgbClr val="141414"/>
                </a:solidFill>
                <a:effectLst/>
                <a:latin typeface="+mn-lt"/>
                <a:ea typeface="Times New Roman" panose="02020603050405020304" pitchFamily="18" charset="0"/>
              </a:rPr>
              <a:t>13 Henry</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14 Jack</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15 Harry</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16 Charlie</a:t>
            </a:r>
            <a:endParaRPr lang="en-GB" sz="2400" dirty="0">
              <a:effectLst/>
              <a:latin typeface="+mn-lt"/>
              <a:ea typeface="Times New Roman" panose="02020603050405020304" pitchFamily="18" charset="0"/>
            </a:endParaRPr>
          </a:p>
          <a:p>
            <a:pPr fontAlgn="base">
              <a:buNone/>
            </a:pPr>
            <a:endParaRPr lang="en-GB" sz="2400" dirty="0">
              <a:solidFill>
                <a:srgbClr val="141414"/>
              </a:solidFill>
              <a:effectLst/>
              <a:latin typeface="+mn-lt"/>
              <a:ea typeface="Times New Roman" panose="02020603050405020304" pitchFamily="18" charset="0"/>
            </a:endParaRPr>
          </a:p>
          <a:p>
            <a:pPr fontAlgn="base">
              <a:buNone/>
            </a:pPr>
            <a:r>
              <a:rPr lang="en-GB" sz="2400" dirty="0">
                <a:solidFill>
                  <a:srgbClr val="141414"/>
                </a:solidFill>
                <a:effectLst/>
                <a:latin typeface="+mn-lt"/>
                <a:ea typeface="Times New Roman" panose="02020603050405020304" pitchFamily="18" charset="0"/>
              </a:rPr>
              <a:t>17 Alfie</a:t>
            </a:r>
            <a:r>
              <a:rPr lang="en-GB" sz="2400" dirty="0">
                <a:latin typeface="+mn-lt"/>
                <a:ea typeface="Times New Roman" panose="02020603050405020304" pitchFamily="18" charset="0"/>
              </a:rPr>
              <a:t>	</a:t>
            </a:r>
            <a:r>
              <a:rPr lang="en-GB" sz="2400">
                <a:solidFill>
                  <a:srgbClr val="141414"/>
                </a:solidFill>
                <a:effectLst/>
                <a:latin typeface="+mn-lt"/>
                <a:ea typeface="Times New Roman" panose="02020603050405020304" pitchFamily="18" charset="0"/>
              </a:rPr>
              <a:t>18 Arlo</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19 Thomas</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20 Teddy</a:t>
            </a:r>
          </a:p>
          <a:p>
            <a:pPr fontAlgn="base">
              <a:buNone/>
            </a:pPr>
            <a:r>
              <a:rPr lang="en-GB" sz="2000" i="1" kern="1800" dirty="0">
                <a:solidFill>
                  <a:schemeClr val="accent2">
                    <a:lumMod val="50000"/>
                  </a:schemeClr>
                </a:solidFill>
                <a:effectLst/>
                <a:latin typeface="+mn-lt"/>
                <a:ea typeface="Times New Roman" panose="02020603050405020304" pitchFamily="18" charset="0"/>
                <a:cs typeface="Times New Roman" panose="02020603050405020304" pitchFamily="18" charset="0"/>
              </a:rPr>
              <a:t>https://</a:t>
            </a:r>
            <a:r>
              <a:rPr lang="en-GB" sz="2000" i="1" kern="1800" dirty="0" err="1">
                <a:solidFill>
                  <a:schemeClr val="accent2">
                    <a:lumMod val="50000"/>
                  </a:schemeClr>
                </a:solidFill>
                <a:effectLst/>
                <a:latin typeface="+mn-lt"/>
                <a:ea typeface="Times New Roman" panose="02020603050405020304" pitchFamily="18" charset="0"/>
                <a:cs typeface="Times New Roman" panose="02020603050405020304" pitchFamily="18" charset="0"/>
              </a:rPr>
              <a:t>www.standard.co.uk</a:t>
            </a:r>
            <a:r>
              <a:rPr lang="en-GB" sz="2000" i="1" kern="1800" dirty="0">
                <a:solidFill>
                  <a:schemeClr val="accent2">
                    <a:lumMod val="50000"/>
                  </a:schemeClr>
                </a:solidFill>
                <a:effectLst/>
                <a:latin typeface="+mn-lt"/>
                <a:ea typeface="Times New Roman" panose="02020603050405020304" pitchFamily="18" charset="0"/>
                <a:cs typeface="Times New Roman" panose="02020603050405020304" pitchFamily="18" charset="0"/>
              </a:rPr>
              <a:t>/news/</a:t>
            </a:r>
            <a:r>
              <a:rPr lang="en-GB" sz="2000" i="1" kern="1800" dirty="0" err="1">
                <a:solidFill>
                  <a:schemeClr val="accent2">
                    <a:lumMod val="50000"/>
                  </a:schemeClr>
                </a:solidFill>
                <a:effectLst/>
                <a:latin typeface="+mn-lt"/>
                <a:ea typeface="Times New Roman" panose="02020603050405020304" pitchFamily="18" charset="0"/>
                <a:cs typeface="Times New Roman" panose="02020603050405020304" pitchFamily="18" charset="0"/>
              </a:rPr>
              <a:t>uk</a:t>
            </a:r>
            <a:r>
              <a:rPr lang="en-GB" sz="2000" i="1" kern="1800" dirty="0">
                <a:solidFill>
                  <a:schemeClr val="accent2">
                    <a:lumMod val="50000"/>
                  </a:schemeClr>
                </a:solidFill>
                <a:effectLst/>
                <a:latin typeface="+mn-lt"/>
                <a:ea typeface="Times New Roman" panose="02020603050405020304" pitchFamily="18" charset="0"/>
                <a:cs typeface="Times New Roman" panose="02020603050405020304" pitchFamily="18" charset="0"/>
              </a:rPr>
              <a:t>/most-popular-baby-names-uk-britain-england-wales-noah-olivia-b1158433.html</a:t>
            </a:r>
            <a:endParaRPr lang="en-GB" sz="2000" i="1" dirty="0">
              <a:solidFill>
                <a:schemeClr val="accent2">
                  <a:lumMod val="50000"/>
                </a:schemeClr>
              </a:solidFill>
              <a:effectLst/>
              <a:latin typeface="+mn-lt"/>
              <a:ea typeface="Times New Roman" panose="02020603050405020304" pitchFamily="18" charset="0"/>
            </a:endParaRPr>
          </a:p>
        </p:txBody>
      </p:sp>
    </p:spTree>
    <p:extLst>
      <p:ext uri="{BB962C8B-B14F-4D97-AF65-F5344CB8AC3E}">
        <p14:creationId xmlns:p14="http://schemas.microsoft.com/office/powerpoint/2010/main" val="4010104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576" y="548680"/>
            <a:ext cx="7920038" cy="6479531"/>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fontAlgn="base">
              <a:lnSpc>
                <a:spcPct val="107000"/>
              </a:lnSpc>
              <a:spcAft>
                <a:spcPts val="1050"/>
              </a:spcAft>
              <a:buNone/>
            </a:pPr>
            <a:r>
              <a:rPr lang="en-GB" b="1" dirty="0">
                <a:solidFill>
                  <a:schemeClr val="accent2">
                    <a:lumMod val="50000"/>
                  </a:schemeClr>
                </a:solidFill>
                <a:latin typeface="+mn-lt"/>
                <a:ea typeface="Calibri" panose="020F0502020204030204" pitchFamily="34" charset="0"/>
                <a:cs typeface="Times New Roman" panose="02020603050405020304" pitchFamily="18" charset="0"/>
              </a:rPr>
              <a:t>Most popular UK baby names 1954</a:t>
            </a:r>
          </a:p>
          <a:p>
            <a:pPr fontAlgn="base">
              <a:lnSpc>
                <a:spcPct val="107000"/>
              </a:lnSpc>
              <a:spcAft>
                <a:spcPts val="1050"/>
              </a:spcAft>
              <a:buNone/>
            </a:pPr>
            <a:r>
              <a:rPr lang="en-GB" sz="2400" dirty="0">
                <a:solidFill>
                  <a:schemeClr val="accent2">
                    <a:lumMod val="50000"/>
                  </a:schemeClr>
                </a:solidFill>
                <a:latin typeface="+mn-lt"/>
                <a:ea typeface="Calibri" panose="020F0502020204030204" pitchFamily="34" charset="0"/>
                <a:cs typeface="Times New Roman" panose="02020603050405020304" pitchFamily="18" charset="0"/>
              </a:rPr>
              <a:t>Girls</a:t>
            </a:r>
          </a:p>
          <a:p>
            <a:pPr fontAlgn="base">
              <a:buNone/>
            </a:pPr>
            <a:r>
              <a:rPr lang="en-GB" sz="2400" dirty="0">
                <a:solidFill>
                  <a:srgbClr val="141414"/>
                </a:solidFill>
                <a:effectLst/>
                <a:latin typeface="+mn-lt"/>
                <a:ea typeface="Times New Roman" panose="02020603050405020304" pitchFamily="18" charset="0"/>
              </a:rPr>
              <a:t>1 Susan</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2 Linda</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3 Christine</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4 Margaret</a:t>
            </a:r>
            <a:endParaRPr lang="en-GB" sz="2400" dirty="0">
              <a:effectLst/>
              <a:latin typeface="+mn-lt"/>
              <a:ea typeface="Times New Roman" panose="02020603050405020304" pitchFamily="18" charset="0"/>
            </a:endParaRPr>
          </a:p>
          <a:p>
            <a:pPr fontAlgn="base">
              <a:buNone/>
            </a:pPr>
            <a:endParaRPr lang="en-GB" sz="2400" dirty="0">
              <a:solidFill>
                <a:srgbClr val="141414"/>
              </a:solidFill>
              <a:effectLst/>
              <a:latin typeface="+mn-lt"/>
              <a:ea typeface="Times New Roman" panose="02020603050405020304" pitchFamily="18" charset="0"/>
            </a:endParaRPr>
          </a:p>
          <a:p>
            <a:pPr fontAlgn="base">
              <a:buNone/>
            </a:pPr>
            <a:r>
              <a:rPr lang="en-GB" sz="2400" dirty="0">
                <a:solidFill>
                  <a:srgbClr val="141414"/>
                </a:solidFill>
                <a:effectLst/>
                <a:latin typeface="+mn-lt"/>
                <a:ea typeface="Times New Roman" panose="02020603050405020304" pitchFamily="18" charset="0"/>
              </a:rPr>
              <a:t>5 Janet</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6 Patricia</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7 Carol</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8 Elizabeth</a:t>
            </a:r>
            <a:endParaRPr lang="en-GB" sz="2400" dirty="0">
              <a:effectLst/>
              <a:latin typeface="+mn-lt"/>
              <a:ea typeface="Times New Roman" panose="02020603050405020304" pitchFamily="18" charset="0"/>
            </a:endParaRPr>
          </a:p>
          <a:p>
            <a:pPr fontAlgn="base">
              <a:buNone/>
            </a:pPr>
            <a:endParaRPr lang="en-GB" sz="2400" dirty="0">
              <a:solidFill>
                <a:srgbClr val="141414"/>
              </a:solidFill>
              <a:effectLst/>
              <a:latin typeface="+mn-lt"/>
              <a:ea typeface="Times New Roman" panose="02020603050405020304" pitchFamily="18" charset="0"/>
            </a:endParaRPr>
          </a:p>
          <a:p>
            <a:pPr fontAlgn="base">
              <a:buNone/>
            </a:pPr>
            <a:r>
              <a:rPr lang="en-GB" sz="2400" dirty="0">
                <a:solidFill>
                  <a:srgbClr val="141414"/>
                </a:solidFill>
                <a:effectLst/>
                <a:latin typeface="+mn-lt"/>
                <a:ea typeface="Times New Roman" panose="02020603050405020304" pitchFamily="18" charset="0"/>
              </a:rPr>
              <a:t>9 Mary</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10 Anne</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11 Ann</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12 Jane</a:t>
            </a:r>
            <a:endParaRPr lang="en-GB" sz="2400" dirty="0">
              <a:effectLst/>
              <a:latin typeface="+mn-lt"/>
              <a:ea typeface="Times New Roman" panose="02020603050405020304" pitchFamily="18" charset="0"/>
            </a:endParaRPr>
          </a:p>
          <a:p>
            <a:pPr fontAlgn="base">
              <a:buNone/>
            </a:pPr>
            <a:endParaRPr lang="en-GB" sz="2400" dirty="0">
              <a:solidFill>
                <a:srgbClr val="141414"/>
              </a:solidFill>
              <a:effectLst/>
              <a:latin typeface="+mn-lt"/>
              <a:ea typeface="Times New Roman" panose="02020603050405020304" pitchFamily="18" charset="0"/>
            </a:endParaRPr>
          </a:p>
          <a:p>
            <a:pPr fontAlgn="base">
              <a:buNone/>
            </a:pPr>
            <a:r>
              <a:rPr lang="en-GB" sz="2400" dirty="0">
                <a:solidFill>
                  <a:srgbClr val="141414"/>
                </a:solidFill>
                <a:effectLst/>
                <a:latin typeface="+mn-lt"/>
                <a:ea typeface="Times New Roman" panose="02020603050405020304" pitchFamily="18" charset="0"/>
              </a:rPr>
              <a:t>13 Jacqueline  14 Barbara</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15 Sandra</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16 Gillian</a:t>
            </a:r>
            <a:endParaRPr lang="en-GB" sz="2400" dirty="0">
              <a:effectLst/>
              <a:latin typeface="+mn-lt"/>
              <a:ea typeface="Times New Roman" panose="02020603050405020304" pitchFamily="18" charset="0"/>
            </a:endParaRPr>
          </a:p>
          <a:p>
            <a:pPr fontAlgn="base">
              <a:buNone/>
            </a:pPr>
            <a:endParaRPr lang="en-GB" sz="2400" dirty="0">
              <a:solidFill>
                <a:srgbClr val="141414"/>
              </a:solidFill>
              <a:effectLst/>
              <a:latin typeface="+mn-lt"/>
              <a:ea typeface="Times New Roman" panose="02020603050405020304" pitchFamily="18" charset="0"/>
            </a:endParaRPr>
          </a:p>
          <a:p>
            <a:pPr fontAlgn="base">
              <a:buNone/>
            </a:pPr>
            <a:r>
              <a:rPr lang="en-GB" sz="2400" dirty="0">
                <a:solidFill>
                  <a:srgbClr val="141414"/>
                </a:solidFill>
                <a:effectLst/>
                <a:latin typeface="+mn-lt"/>
                <a:ea typeface="Times New Roman" panose="02020603050405020304" pitchFamily="18" charset="0"/>
              </a:rPr>
              <a:t>17 Pauline</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18 Elaine</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19 Lesley</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20 Angela</a:t>
            </a:r>
          </a:p>
          <a:p>
            <a:pPr fontAlgn="base">
              <a:buNone/>
            </a:pPr>
            <a:endParaRPr lang="en-GB" sz="2400" dirty="0">
              <a:solidFill>
                <a:srgbClr val="141414"/>
              </a:solidFill>
              <a:latin typeface="+mn-lt"/>
              <a:ea typeface="Times New Roman" panose="02020603050405020304" pitchFamily="18" charset="0"/>
            </a:endParaRPr>
          </a:p>
          <a:p>
            <a:pPr>
              <a:buNone/>
            </a:pPr>
            <a:r>
              <a:rPr lang="en-GB" sz="2000" i="1" kern="1800" dirty="0">
                <a:solidFill>
                  <a:schemeClr val="accent2">
                    <a:lumMod val="50000"/>
                  </a:schemeClr>
                </a:solidFill>
                <a:effectLst/>
                <a:latin typeface="+mn-lt"/>
                <a:ea typeface="Times New Roman" panose="02020603050405020304" pitchFamily="18" charset="0"/>
                <a:cs typeface="Times New Roman" panose="02020603050405020304" pitchFamily="18" charset="0"/>
              </a:rPr>
              <a:t>https://</a:t>
            </a:r>
            <a:r>
              <a:rPr lang="en-GB" sz="2000" i="1" kern="1800" dirty="0" err="1">
                <a:solidFill>
                  <a:schemeClr val="accent2">
                    <a:lumMod val="50000"/>
                  </a:schemeClr>
                </a:solidFill>
                <a:effectLst/>
                <a:latin typeface="+mn-lt"/>
                <a:ea typeface="Times New Roman" panose="02020603050405020304" pitchFamily="18" charset="0"/>
                <a:cs typeface="Times New Roman" panose="02020603050405020304" pitchFamily="18" charset="0"/>
              </a:rPr>
              <a:t>www.britishbabynames.com</a:t>
            </a:r>
            <a:r>
              <a:rPr lang="en-GB" sz="2000" i="1" kern="1800" dirty="0">
                <a:solidFill>
                  <a:schemeClr val="accent2">
                    <a:lumMod val="50000"/>
                  </a:schemeClr>
                </a:solidFill>
                <a:effectLst/>
                <a:latin typeface="+mn-lt"/>
                <a:ea typeface="Times New Roman" panose="02020603050405020304" pitchFamily="18" charset="0"/>
                <a:cs typeface="Times New Roman" panose="02020603050405020304" pitchFamily="18" charset="0"/>
              </a:rPr>
              <a:t>/blog/2011/06/1954.html#google_vignette</a:t>
            </a:r>
            <a:endParaRPr lang="en-GB" sz="2000" i="1" dirty="0">
              <a:solidFill>
                <a:schemeClr val="accent2">
                  <a:lumMod val="50000"/>
                </a:schemeClr>
              </a:solidFill>
              <a:effectLst/>
              <a:latin typeface="+mn-lt"/>
              <a:ea typeface="Times New Roman" panose="02020603050405020304" pitchFamily="18" charset="0"/>
            </a:endParaRPr>
          </a:p>
        </p:txBody>
      </p:sp>
    </p:spTree>
    <p:extLst>
      <p:ext uri="{BB962C8B-B14F-4D97-AF65-F5344CB8AC3E}">
        <p14:creationId xmlns:p14="http://schemas.microsoft.com/office/powerpoint/2010/main" val="6426708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576" y="548680"/>
            <a:ext cx="7920038" cy="6479531"/>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fontAlgn="base">
              <a:lnSpc>
                <a:spcPct val="107000"/>
              </a:lnSpc>
              <a:spcAft>
                <a:spcPts val="1050"/>
              </a:spcAft>
              <a:buNone/>
            </a:pPr>
            <a:r>
              <a:rPr lang="en-GB" b="1" dirty="0">
                <a:solidFill>
                  <a:schemeClr val="accent2">
                    <a:lumMod val="50000"/>
                  </a:schemeClr>
                </a:solidFill>
                <a:latin typeface="+mn-lt"/>
                <a:ea typeface="Calibri" panose="020F0502020204030204" pitchFamily="34" charset="0"/>
                <a:cs typeface="Times New Roman" panose="02020603050405020304" pitchFamily="18" charset="0"/>
              </a:rPr>
              <a:t>Most popular UK baby names 1954</a:t>
            </a:r>
          </a:p>
          <a:p>
            <a:pPr fontAlgn="base">
              <a:lnSpc>
                <a:spcPct val="107000"/>
              </a:lnSpc>
              <a:spcAft>
                <a:spcPts val="1050"/>
              </a:spcAft>
              <a:buNone/>
            </a:pPr>
            <a:r>
              <a:rPr lang="en-GB" sz="2400" dirty="0">
                <a:solidFill>
                  <a:schemeClr val="accent2">
                    <a:lumMod val="50000"/>
                  </a:schemeClr>
                </a:solidFill>
                <a:latin typeface="+mn-lt"/>
                <a:ea typeface="Calibri" panose="020F0502020204030204" pitchFamily="34" charset="0"/>
                <a:cs typeface="Times New Roman" panose="02020603050405020304" pitchFamily="18" charset="0"/>
              </a:rPr>
              <a:t>Boys</a:t>
            </a:r>
          </a:p>
          <a:p>
            <a:pPr fontAlgn="base">
              <a:buNone/>
            </a:pPr>
            <a:r>
              <a:rPr lang="en-GB" sz="2400" dirty="0">
                <a:solidFill>
                  <a:srgbClr val="141414"/>
                </a:solidFill>
                <a:effectLst/>
                <a:latin typeface="+mn-lt"/>
                <a:ea typeface="Times New Roman" panose="02020603050405020304" pitchFamily="18" charset="0"/>
              </a:rPr>
              <a:t>1 </a:t>
            </a:r>
            <a:r>
              <a:rPr lang="en-GB" sz="2400" dirty="0">
                <a:solidFill>
                  <a:srgbClr val="141414"/>
                </a:solidFill>
                <a:latin typeface="+mn-lt"/>
                <a:ea typeface="Times New Roman" panose="02020603050405020304" pitchFamily="18" charset="0"/>
              </a:rPr>
              <a:t>D</a:t>
            </a:r>
            <a:r>
              <a:rPr lang="en-GB" sz="2400" dirty="0">
                <a:solidFill>
                  <a:srgbClr val="141414"/>
                </a:solidFill>
                <a:effectLst/>
                <a:latin typeface="+mn-lt"/>
                <a:ea typeface="Times New Roman" panose="02020603050405020304" pitchFamily="18" charset="0"/>
              </a:rPr>
              <a:t>avid    	2 John 	3 Stephen</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4 Michael</a:t>
            </a:r>
            <a:endParaRPr lang="en-GB" sz="2400" dirty="0">
              <a:effectLst/>
              <a:latin typeface="+mn-lt"/>
              <a:ea typeface="Times New Roman" panose="02020603050405020304" pitchFamily="18" charset="0"/>
            </a:endParaRPr>
          </a:p>
          <a:p>
            <a:pPr fontAlgn="base">
              <a:buNone/>
            </a:pPr>
            <a:endParaRPr lang="en-GB" sz="2400" dirty="0">
              <a:solidFill>
                <a:srgbClr val="141414"/>
              </a:solidFill>
              <a:effectLst/>
              <a:latin typeface="+mn-lt"/>
              <a:ea typeface="Times New Roman" panose="02020603050405020304" pitchFamily="18" charset="0"/>
            </a:endParaRPr>
          </a:p>
          <a:p>
            <a:pPr fontAlgn="base">
              <a:buNone/>
            </a:pPr>
            <a:r>
              <a:rPr lang="en-GB" sz="2400" dirty="0">
                <a:solidFill>
                  <a:srgbClr val="141414"/>
                </a:solidFill>
                <a:effectLst/>
                <a:latin typeface="+mn-lt"/>
                <a:ea typeface="Times New Roman" panose="02020603050405020304" pitchFamily="18" charset="0"/>
              </a:rPr>
              <a:t>5 Peter</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6 Robert</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7 Paul</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8 Alan</a:t>
            </a:r>
            <a:endParaRPr lang="en-GB" sz="2400" dirty="0">
              <a:effectLst/>
              <a:latin typeface="+mn-lt"/>
              <a:ea typeface="Times New Roman" panose="02020603050405020304" pitchFamily="18" charset="0"/>
            </a:endParaRPr>
          </a:p>
          <a:p>
            <a:pPr fontAlgn="base">
              <a:buNone/>
            </a:pPr>
            <a:endParaRPr lang="en-GB" sz="2400" dirty="0">
              <a:solidFill>
                <a:srgbClr val="141414"/>
              </a:solidFill>
              <a:effectLst/>
              <a:latin typeface="+mn-lt"/>
              <a:ea typeface="Times New Roman" panose="02020603050405020304" pitchFamily="18" charset="0"/>
            </a:endParaRPr>
          </a:p>
          <a:p>
            <a:pPr fontAlgn="base">
              <a:buNone/>
            </a:pPr>
            <a:r>
              <a:rPr lang="en-GB" sz="2400" dirty="0">
                <a:solidFill>
                  <a:srgbClr val="141414"/>
                </a:solidFill>
                <a:effectLst/>
                <a:latin typeface="+mn-lt"/>
                <a:ea typeface="Times New Roman" panose="02020603050405020304" pitchFamily="18" charset="0"/>
              </a:rPr>
              <a:t>9 Christopher  10 Richard</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11 Anthony</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12 Andrew</a:t>
            </a:r>
            <a:endParaRPr lang="en-GB" sz="2400" dirty="0">
              <a:effectLst/>
              <a:latin typeface="+mn-lt"/>
              <a:ea typeface="Times New Roman" panose="02020603050405020304" pitchFamily="18" charset="0"/>
            </a:endParaRPr>
          </a:p>
          <a:p>
            <a:pPr fontAlgn="base">
              <a:buNone/>
            </a:pPr>
            <a:endParaRPr lang="en-GB" sz="2400" dirty="0">
              <a:solidFill>
                <a:srgbClr val="141414"/>
              </a:solidFill>
              <a:effectLst/>
              <a:latin typeface="+mn-lt"/>
              <a:ea typeface="Times New Roman" panose="02020603050405020304" pitchFamily="18" charset="0"/>
            </a:endParaRPr>
          </a:p>
          <a:p>
            <a:pPr fontAlgn="base">
              <a:buNone/>
            </a:pPr>
            <a:r>
              <a:rPr lang="en-GB" sz="2400" dirty="0">
                <a:solidFill>
                  <a:srgbClr val="141414"/>
                </a:solidFill>
                <a:effectLst/>
                <a:latin typeface="+mn-lt"/>
                <a:ea typeface="Times New Roman" panose="02020603050405020304" pitchFamily="18" charset="0"/>
              </a:rPr>
              <a:t>13 Ian</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14 James</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15 William</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16 Philip</a:t>
            </a:r>
            <a:endParaRPr lang="en-GB" sz="2400" dirty="0">
              <a:effectLst/>
              <a:latin typeface="+mn-lt"/>
              <a:ea typeface="Times New Roman" panose="02020603050405020304" pitchFamily="18" charset="0"/>
            </a:endParaRPr>
          </a:p>
          <a:p>
            <a:pPr fontAlgn="base">
              <a:buNone/>
            </a:pPr>
            <a:endParaRPr lang="en-GB" sz="2400" dirty="0">
              <a:solidFill>
                <a:srgbClr val="141414"/>
              </a:solidFill>
              <a:effectLst/>
              <a:latin typeface="+mn-lt"/>
              <a:ea typeface="Times New Roman" panose="02020603050405020304" pitchFamily="18" charset="0"/>
            </a:endParaRPr>
          </a:p>
          <a:p>
            <a:pPr fontAlgn="base">
              <a:buNone/>
            </a:pPr>
            <a:r>
              <a:rPr lang="en-GB" sz="2400" dirty="0">
                <a:solidFill>
                  <a:srgbClr val="141414"/>
                </a:solidFill>
                <a:effectLst/>
                <a:latin typeface="+mn-lt"/>
                <a:ea typeface="Times New Roman" panose="02020603050405020304" pitchFamily="18" charset="0"/>
              </a:rPr>
              <a:t>17 Brian</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18 Keith</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19 Graham</a:t>
            </a:r>
            <a:r>
              <a:rPr lang="en-GB" sz="2400" dirty="0">
                <a:latin typeface="+mn-lt"/>
                <a:ea typeface="Times New Roman" panose="02020603050405020304" pitchFamily="18" charset="0"/>
              </a:rPr>
              <a:t>	</a:t>
            </a:r>
            <a:r>
              <a:rPr lang="en-GB" sz="2400" dirty="0">
                <a:solidFill>
                  <a:srgbClr val="141414"/>
                </a:solidFill>
                <a:effectLst/>
                <a:latin typeface="+mn-lt"/>
                <a:ea typeface="Times New Roman" panose="02020603050405020304" pitchFamily="18" charset="0"/>
              </a:rPr>
              <a:t>20 Kevin</a:t>
            </a:r>
          </a:p>
          <a:p>
            <a:pPr fontAlgn="base">
              <a:buNone/>
            </a:pPr>
            <a:endParaRPr lang="en-GB" sz="2400" dirty="0">
              <a:solidFill>
                <a:srgbClr val="141414"/>
              </a:solidFill>
              <a:latin typeface="+mn-lt"/>
              <a:ea typeface="Times New Roman" panose="02020603050405020304" pitchFamily="18" charset="0"/>
            </a:endParaRPr>
          </a:p>
          <a:p>
            <a:pPr>
              <a:buNone/>
            </a:pPr>
            <a:r>
              <a:rPr lang="en-GB" sz="2000" i="1" kern="1800" dirty="0">
                <a:solidFill>
                  <a:schemeClr val="accent2">
                    <a:lumMod val="50000"/>
                  </a:schemeClr>
                </a:solidFill>
                <a:effectLst/>
                <a:latin typeface="+mn-lt"/>
                <a:ea typeface="Times New Roman" panose="02020603050405020304" pitchFamily="18" charset="0"/>
                <a:cs typeface="Times New Roman" panose="02020603050405020304" pitchFamily="18" charset="0"/>
              </a:rPr>
              <a:t>https://</a:t>
            </a:r>
            <a:r>
              <a:rPr lang="en-GB" sz="2000" i="1" kern="1800" dirty="0" err="1">
                <a:solidFill>
                  <a:schemeClr val="accent2">
                    <a:lumMod val="50000"/>
                  </a:schemeClr>
                </a:solidFill>
                <a:effectLst/>
                <a:latin typeface="+mn-lt"/>
                <a:ea typeface="Times New Roman" panose="02020603050405020304" pitchFamily="18" charset="0"/>
                <a:cs typeface="Times New Roman" panose="02020603050405020304" pitchFamily="18" charset="0"/>
              </a:rPr>
              <a:t>www.britishbabynames.com</a:t>
            </a:r>
            <a:r>
              <a:rPr lang="en-GB" sz="2000" i="1" kern="1800" dirty="0">
                <a:solidFill>
                  <a:schemeClr val="accent2">
                    <a:lumMod val="50000"/>
                  </a:schemeClr>
                </a:solidFill>
                <a:effectLst/>
                <a:latin typeface="+mn-lt"/>
                <a:ea typeface="Times New Roman" panose="02020603050405020304" pitchFamily="18" charset="0"/>
                <a:cs typeface="Times New Roman" panose="02020603050405020304" pitchFamily="18" charset="0"/>
              </a:rPr>
              <a:t>/blog/2011/06/1954.html#google_vignette</a:t>
            </a:r>
            <a:endParaRPr lang="en-GB" sz="2000" i="1" dirty="0">
              <a:solidFill>
                <a:schemeClr val="accent2">
                  <a:lumMod val="50000"/>
                </a:schemeClr>
              </a:solidFill>
              <a:effectLst/>
              <a:latin typeface="+mn-lt"/>
              <a:ea typeface="Times New Roman" panose="02020603050405020304" pitchFamily="18" charset="0"/>
            </a:endParaRPr>
          </a:p>
        </p:txBody>
      </p:sp>
    </p:spTree>
    <p:extLst>
      <p:ext uri="{BB962C8B-B14F-4D97-AF65-F5344CB8AC3E}">
        <p14:creationId xmlns:p14="http://schemas.microsoft.com/office/powerpoint/2010/main" val="36908453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576" y="548680"/>
            <a:ext cx="7920038" cy="4661404"/>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fontAlgn="base">
              <a:lnSpc>
                <a:spcPct val="107000"/>
              </a:lnSpc>
              <a:spcAft>
                <a:spcPts val="1050"/>
              </a:spcAft>
              <a:buNone/>
            </a:pPr>
            <a:r>
              <a:rPr lang="en-GB" b="1" dirty="0">
                <a:solidFill>
                  <a:schemeClr val="accent2">
                    <a:lumMod val="50000"/>
                  </a:schemeClr>
                </a:solidFill>
                <a:latin typeface="+mn-lt"/>
                <a:ea typeface="Calibri" panose="020F0502020204030204" pitchFamily="34" charset="0"/>
                <a:cs typeface="Times New Roman" panose="02020603050405020304" pitchFamily="18" charset="0"/>
              </a:rPr>
              <a:t>Changing your name</a:t>
            </a:r>
          </a:p>
          <a:p>
            <a:pPr>
              <a:spcAft>
                <a:spcPts val="1725"/>
              </a:spcAft>
              <a:buNone/>
            </a:pPr>
            <a:r>
              <a:rPr lang="en-GB" sz="2000" dirty="0">
                <a:solidFill>
                  <a:srgbClr val="222222"/>
                </a:solidFill>
                <a:latin typeface="+mn-lt"/>
                <a:ea typeface="Times New Roman" panose="02020603050405020304" pitchFamily="18" charset="0"/>
                <a:cs typeface="Times New Roman" panose="02020603050405020304" pitchFamily="18" charset="0"/>
              </a:rPr>
              <a:t>T</a:t>
            </a:r>
            <a:r>
              <a:rPr lang="en-GB" sz="2000" dirty="0">
                <a:solidFill>
                  <a:srgbClr val="222222"/>
                </a:solidFill>
                <a:effectLst/>
                <a:latin typeface="+mn-lt"/>
                <a:ea typeface="Times New Roman" panose="02020603050405020304" pitchFamily="18" charset="0"/>
                <a:cs typeface="Times New Roman" panose="02020603050405020304" pitchFamily="18" charset="0"/>
              </a:rPr>
              <a:t>here is nothing in the law stopping you from changing your first name or surname at any time, so long as you don’t have any fraudulent (or other criminal) intent.</a:t>
            </a:r>
            <a:endParaRPr lang="en-GB" sz="2000" dirty="0">
              <a:effectLst/>
              <a:latin typeface="+mn-lt"/>
              <a:ea typeface="Calibri" panose="020F0502020204030204" pitchFamily="34" charset="0"/>
              <a:cs typeface="Times New Roman" panose="02020603050405020304" pitchFamily="18" charset="0"/>
            </a:endParaRPr>
          </a:p>
          <a:p>
            <a:pPr>
              <a:spcAft>
                <a:spcPts val="1725"/>
              </a:spcAft>
              <a:buNone/>
            </a:pPr>
            <a:r>
              <a:rPr lang="en-GB" sz="2000" dirty="0">
                <a:solidFill>
                  <a:srgbClr val="222222"/>
                </a:solidFill>
                <a:effectLst/>
                <a:latin typeface="+mn-lt"/>
                <a:ea typeface="Times New Roman" panose="02020603050405020304" pitchFamily="18" charset="0"/>
                <a:cs typeface="Times New Roman" panose="02020603050405020304" pitchFamily="18" charset="0"/>
              </a:rPr>
              <a:t>You can assume any name or combination of names </a:t>
            </a:r>
            <a:r>
              <a:rPr lang="en-GB" sz="2000" dirty="0">
                <a:effectLst/>
                <a:latin typeface="+mn-lt"/>
                <a:ea typeface="Times New Roman" panose="02020603050405020304" pitchFamily="18" charset="0"/>
                <a:cs typeface="Times New Roman" panose="02020603050405020304" pitchFamily="18" charset="0"/>
              </a:rPr>
              <a:t>you please in addition to, or substitution for, your existing name.  You can change your name at any time, and as many times as you wish.</a:t>
            </a:r>
            <a:endParaRPr lang="en-GB" sz="2000" dirty="0">
              <a:effectLst/>
              <a:latin typeface="+mn-lt"/>
              <a:ea typeface="Calibri" panose="020F0502020204030204" pitchFamily="34" charset="0"/>
              <a:cs typeface="Times New Roman" panose="02020603050405020304" pitchFamily="18" charset="0"/>
            </a:endParaRPr>
          </a:p>
          <a:p>
            <a:pPr>
              <a:spcAft>
                <a:spcPts val="1050"/>
              </a:spcAft>
              <a:buNone/>
            </a:pPr>
            <a:r>
              <a:rPr lang="en-GB" sz="2000" dirty="0">
                <a:solidFill>
                  <a:srgbClr val="222222"/>
                </a:solidFill>
                <a:effectLst/>
                <a:latin typeface="+mn-lt"/>
                <a:ea typeface="Times New Roman" panose="02020603050405020304" pitchFamily="18" charset="0"/>
                <a:cs typeface="Times New Roman" panose="02020603050405020304" pitchFamily="18" charset="0"/>
              </a:rPr>
              <a:t>In law, your name is legally established by usage.  In theory you can just start using a new name, and gradually become known by it.</a:t>
            </a:r>
            <a:endParaRPr lang="en-GB" sz="2000" b="1" dirty="0">
              <a:solidFill>
                <a:schemeClr val="accent2">
                  <a:lumMod val="50000"/>
                </a:schemeClr>
              </a:solidFill>
              <a:effectLst/>
              <a:latin typeface="+mn-lt"/>
              <a:ea typeface="Times New Roman" panose="02020603050405020304" pitchFamily="18" charset="0"/>
              <a:cs typeface="Times New Roman" panose="02020603050405020304" pitchFamily="18" charset="0"/>
            </a:endParaRPr>
          </a:p>
          <a:p>
            <a:pPr marL="0" algn="l" rtl="0" eaLnBrk="1" fontAlgn="ctr" latinLnBrk="0" hangingPunct="1">
              <a:spcBef>
                <a:spcPts val="0"/>
              </a:spcBef>
              <a:spcAft>
                <a:spcPts val="0"/>
              </a:spcAft>
              <a:buNone/>
            </a:pPr>
            <a:endParaRPr lang="en-GB" sz="2400" b="0" i="0" u="none" strike="noStrike" dirty="0">
              <a:solidFill>
                <a:srgbClr val="202122"/>
              </a:solidFill>
              <a:effectLst/>
              <a:latin typeface="+mn-lt"/>
            </a:endParaRPr>
          </a:p>
          <a:p>
            <a:pPr marL="0" algn="l" rtl="0" eaLnBrk="1" fontAlgn="ctr" latinLnBrk="0" hangingPunct="1">
              <a:spcBef>
                <a:spcPts val="0"/>
              </a:spcBef>
              <a:spcAft>
                <a:spcPts val="0"/>
              </a:spcAft>
              <a:buNone/>
            </a:pPr>
            <a:r>
              <a:rPr lang="en-GB" sz="2000" b="0" i="1" u="none" strike="noStrike" dirty="0">
                <a:solidFill>
                  <a:schemeClr val="accent2">
                    <a:lumMod val="50000"/>
                  </a:schemeClr>
                </a:solidFill>
                <a:effectLst/>
                <a:latin typeface="+mn-lt"/>
              </a:rPr>
              <a:t>https://</a:t>
            </a:r>
            <a:r>
              <a:rPr lang="en-GB" sz="2000" b="0" i="1" u="none" strike="noStrike" dirty="0" err="1">
                <a:solidFill>
                  <a:schemeClr val="accent2">
                    <a:lumMod val="50000"/>
                  </a:schemeClr>
                </a:solidFill>
                <a:effectLst/>
                <a:latin typeface="+mn-lt"/>
              </a:rPr>
              <a:t>deedpolloffice.com</a:t>
            </a:r>
            <a:r>
              <a:rPr lang="en-GB" sz="2000" b="0" i="1" u="none" strike="noStrike" dirty="0">
                <a:solidFill>
                  <a:schemeClr val="accent2">
                    <a:lumMod val="50000"/>
                  </a:schemeClr>
                </a:solidFill>
                <a:effectLst/>
                <a:latin typeface="+mn-lt"/>
              </a:rPr>
              <a:t>/</a:t>
            </a:r>
          </a:p>
        </p:txBody>
      </p:sp>
    </p:spTree>
    <p:extLst>
      <p:ext uri="{BB962C8B-B14F-4D97-AF65-F5344CB8AC3E}">
        <p14:creationId xmlns:p14="http://schemas.microsoft.com/office/powerpoint/2010/main" val="33429331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576" y="548680"/>
            <a:ext cx="7920038" cy="5997668"/>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fontAlgn="base">
              <a:lnSpc>
                <a:spcPct val="107000"/>
              </a:lnSpc>
              <a:spcAft>
                <a:spcPts val="1050"/>
              </a:spcAft>
              <a:buNone/>
            </a:pPr>
            <a:r>
              <a:rPr lang="en-GB" b="1" dirty="0">
                <a:solidFill>
                  <a:schemeClr val="accent2">
                    <a:lumMod val="50000"/>
                  </a:schemeClr>
                </a:solidFill>
                <a:latin typeface="+mn-lt"/>
                <a:ea typeface="Calibri" panose="020F0502020204030204" pitchFamily="34" charset="0"/>
                <a:cs typeface="Times New Roman" panose="02020603050405020304" pitchFamily="18" charset="0"/>
              </a:rPr>
              <a:t>Changing your name</a:t>
            </a:r>
          </a:p>
          <a:p>
            <a:pPr>
              <a:spcAft>
                <a:spcPts val="1725"/>
              </a:spcAft>
              <a:buNone/>
            </a:pPr>
            <a:r>
              <a:rPr lang="en-GB" sz="2000" dirty="0">
                <a:solidFill>
                  <a:srgbClr val="222222"/>
                </a:solidFill>
                <a:effectLst/>
                <a:latin typeface="+mn-lt"/>
                <a:ea typeface="Times New Roman" panose="02020603050405020304" pitchFamily="18" charset="0"/>
                <a:cs typeface="Times New Roman" panose="02020603050405020304" pitchFamily="18" charset="0"/>
              </a:rPr>
              <a:t>But to update your passport, driving licence, and most other official documents, you’ll need a formal document which proves that you’ve changed your name, and when you changed it.</a:t>
            </a:r>
            <a:endParaRPr lang="en-GB" sz="2000" dirty="0">
              <a:effectLst/>
              <a:latin typeface="+mn-lt"/>
              <a:ea typeface="Calibri" panose="020F0502020204030204" pitchFamily="34" charset="0"/>
              <a:cs typeface="Times New Roman" panose="02020603050405020304" pitchFamily="18" charset="0"/>
            </a:endParaRPr>
          </a:p>
          <a:p>
            <a:pPr>
              <a:spcAft>
                <a:spcPts val="1725"/>
              </a:spcAft>
              <a:buNone/>
            </a:pPr>
            <a:r>
              <a:rPr lang="en-GB" sz="2000" dirty="0">
                <a:solidFill>
                  <a:srgbClr val="222222"/>
                </a:solidFill>
                <a:effectLst/>
                <a:latin typeface="+mn-lt"/>
                <a:ea typeface="Times New Roman" panose="02020603050405020304" pitchFamily="18" charset="0"/>
                <a:cs typeface="Times New Roman" panose="02020603050405020304" pitchFamily="18" charset="0"/>
              </a:rPr>
              <a:t>A </a:t>
            </a:r>
            <a:r>
              <a:rPr lang="en-GB" sz="2000" i="1" dirty="0">
                <a:solidFill>
                  <a:schemeClr val="accent2">
                    <a:lumMod val="50000"/>
                  </a:schemeClr>
                </a:solidFill>
                <a:effectLst/>
                <a:latin typeface="+mn-lt"/>
                <a:ea typeface="Times New Roman" panose="02020603050405020304" pitchFamily="18" charset="0"/>
                <a:cs typeface="Times New Roman" panose="02020603050405020304" pitchFamily="18" charset="0"/>
              </a:rPr>
              <a:t>deed poll</a:t>
            </a:r>
            <a:r>
              <a:rPr lang="en-GB" sz="2000" dirty="0">
                <a:solidFill>
                  <a:schemeClr val="accent2">
                    <a:lumMod val="50000"/>
                  </a:schemeClr>
                </a:solidFill>
                <a:effectLst/>
                <a:latin typeface="+mn-lt"/>
                <a:ea typeface="Times New Roman" panose="02020603050405020304" pitchFamily="18" charset="0"/>
                <a:cs typeface="Times New Roman" panose="02020603050405020304" pitchFamily="18" charset="0"/>
              </a:rPr>
              <a:t> </a:t>
            </a:r>
            <a:r>
              <a:rPr lang="en-GB" sz="2000" dirty="0">
                <a:solidFill>
                  <a:srgbClr val="222222"/>
                </a:solidFill>
                <a:effectLst/>
                <a:latin typeface="+mn-lt"/>
                <a:ea typeface="Times New Roman" panose="02020603050405020304" pitchFamily="18" charset="0"/>
                <a:cs typeface="Times New Roman" panose="02020603050405020304" pitchFamily="18" charset="0"/>
              </a:rPr>
              <a:t>(or </a:t>
            </a:r>
            <a:r>
              <a:rPr lang="en-GB" sz="2000" i="1" dirty="0">
                <a:solidFill>
                  <a:schemeClr val="accent2">
                    <a:lumMod val="50000"/>
                  </a:schemeClr>
                </a:solidFill>
                <a:effectLst/>
                <a:latin typeface="+mn-lt"/>
                <a:ea typeface="Times New Roman" panose="02020603050405020304" pitchFamily="18" charset="0"/>
                <a:cs typeface="Times New Roman" panose="02020603050405020304" pitchFamily="18" charset="0"/>
              </a:rPr>
              <a:t>change of name deed</a:t>
            </a:r>
            <a:r>
              <a:rPr lang="en-GB" sz="2000" dirty="0">
                <a:solidFill>
                  <a:srgbClr val="222222"/>
                </a:solidFill>
                <a:effectLst/>
                <a:latin typeface="+mn-lt"/>
                <a:ea typeface="Times New Roman" panose="02020603050405020304" pitchFamily="18" charset="0"/>
                <a:cs typeface="Times New Roman" panose="02020603050405020304" pitchFamily="18" charset="0"/>
              </a:rPr>
              <a:t>) is a kind of formal legal document whereby you promise to give up your old name and use a new name for all purposes.  It’s accepted by all government bodies in the UK, including HM Passport Office and the DVLA.  It’s also accepted by all banks and other organisations in the UK.</a:t>
            </a:r>
            <a:endParaRPr lang="en-GB" sz="2000" dirty="0">
              <a:effectLst/>
              <a:latin typeface="+mn-lt"/>
              <a:ea typeface="Calibri" panose="020F0502020204030204" pitchFamily="34" charset="0"/>
              <a:cs typeface="Times New Roman" panose="02020603050405020304" pitchFamily="18" charset="0"/>
            </a:endParaRPr>
          </a:p>
          <a:p>
            <a:pPr eaLnBrk="1" fontAlgn="ctr" hangingPunct="1">
              <a:spcBef>
                <a:spcPts val="0"/>
              </a:spcBef>
              <a:spcAft>
                <a:spcPts val="0"/>
              </a:spcAft>
              <a:buNone/>
            </a:pPr>
            <a:r>
              <a:rPr lang="en-GB" sz="2000" dirty="0">
                <a:solidFill>
                  <a:srgbClr val="222222"/>
                </a:solidFill>
                <a:effectLst/>
                <a:latin typeface="+mn-lt"/>
                <a:ea typeface="Times New Roman" panose="02020603050405020304" pitchFamily="18" charset="0"/>
              </a:rPr>
              <a:t>In practice, you also have to choose a name that official bodies will accept.  In particular, </a:t>
            </a:r>
            <a:r>
              <a:rPr lang="en-GB" sz="2000" dirty="0">
                <a:solidFill>
                  <a:schemeClr val="accent2">
                    <a:lumMod val="50000"/>
                  </a:schemeClr>
                </a:solidFill>
                <a:effectLst/>
                <a:latin typeface="+mn-lt"/>
                <a:ea typeface="Times New Roman" panose="02020603050405020304" pitchFamily="18" charset="0"/>
              </a:rPr>
              <a:t>HM Passport Office have their own rules </a:t>
            </a:r>
            <a:r>
              <a:rPr lang="en-GB" sz="2000" dirty="0">
                <a:solidFill>
                  <a:srgbClr val="222222"/>
                </a:solidFill>
                <a:effectLst/>
                <a:latin typeface="+mn-lt"/>
                <a:ea typeface="Times New Roman" panose="02020603050405020304" pitchFamily="18" charset="0"/>
              </a:rPr>
              <a:t>about what sort of name can be put in a passport.  Your name is legally established by </a:t>
            </a:r>
            <a:r>
              <a:rPr lang="en-GB" sz="2000" i="1" dirty="0">
                <a:solidFill>
                  <a:srgbClr val="222222"/>
                </a:solidFill>
                <a:effectLst/>
                <a:latin typeface="+mn-lt"/>
                <a:ea typeface="Times New Roman" panose="02020603050405020304" pitchFamily="18" charset="0"/>
              </a:rPr>
              <a:t>usage</a:t>
            </a:r>
            <a:r>
              <a:rPr lang="en-GB" sz="2000" dirty="0">
                <a:solidFill>
                  <a:srgbClr val="222222"/>
                </a:solidFill>
                <a:effectLst/>
                <a:latin typeface="+mn-lt"/>
                <a:ea typeface="Times New Roman" panose="02020603050405020304" pitchFamily="18" charset="0"/>
              </a:rPr>
              <a:t>, so if your name is rejected by HM Passport Office, then effectively you have not changed your name.</a:t>
            </a:r>
            <a:endParaRPr lang="en-GB" sz="2000" dirty="0">
              <a:effectLst/>
              <a:latin typeface="+mn-lt"/>
              <a:ea typeface="Times New Roman" panose="02020603050405020304" pitchFamily="18" charset="0"/>
            </a:endParaRPr>
          </a:p>
          <a:p>
            <a:pPr marL="0" algn="l" rtl="0" eaLnBrk="1" fontAlgn="ctr" latinLnBrk="0" hangingPunct="1">
              <a:spcBef>
                <a:spcPts val="0"/>
              </a:spcBef>
              <a:spcAft>
                <a:spcPts val="0"/>
              </a:spcAft>
              <a:buNone/>
            </a:pPr>
            <a:endParaRPr lang="en-GB" sz="2400" b="0" i="0" u="none" strike="noStrike" dirty="0">
              <a:solidFill>
                <a:srgbClr val="202122"/>
              </a:solidFill>
              <a:effectLst/>
              <a:latin typeface="+mn-lt"/>
            </a:endParaRPr>
          </a:p>
          <a:p>
            <a:pPr marL="0" algn="l" rtl="0" eaLnBrk="1" fontAlgn="ctr" latinLnBrk="0" hangingPunct="1">
              <a:spcBef>
                <a:spcPts val="0"/>
              </a:spcBef>
              <a:spcAft>
                <a:spcPts val="0"/>
              </a:spcAft>
              <a:buNone/>
            </a:pPr>
            <a:r>
              <a:rPr lang="en-GB" sz="2000" b="0" i="1" u="none" strike="noStrike" dirty="0">
                <a:solidFill>
                  <a:schemeClr val="accent2">
                    <a:lumMod val="50000"/>
                  </a:schemeClr>
                </a:solidFill>
                <a:effectLst/>
                <a:latin typeface="+mn-lt"/>
              </a:rPr>
              <a:t>https://</a:t>
            </a:r>
            <a:r>
              <a:rPr lang="en-GB" sz="2000" b="0" i="1" u="none" strike="noStrike" dirty="0" err="1">
                <a:solidFill>
                  <a:schemeClr val="accent2">
                    <a:lumMod val="50000"/>
                  </a:schemeClr>
                </a:solidFill>
                <a:effectLst/>
                <a:latin typeface="+mn-lt"/>
              </a:rPr>
              <a:t>deedpolloffice.com</a:t>
            </a:r>
            <a:r>
              <a:rPr lang="en-GB" sz="2000" b="0" i="1" u="none" strike="noStrike" dirty="0">
                <a:solidFill>
                  <a:schemeClr val="accent2">
                    <a:lumMod val="50000"/>
                  </a:schemeClr>
                </a:solidFill>
                <a:effectLst/>
                <a:latin typeface="+mn-lt"/>
              </a:rPr>
              <a:t>/</a:t>
            </a:r>
          </a:p>
        </p:txBody>
      </p:sp>
    </p:spTree>
    <p:extLst>
      <p:ext uri="{BB962C8B-B14F-4D97-AF65-F5344CB8AC3E}">
        <p14:creationId xmlns:p14="http://schemas.microsoft.com/office/powerpoint/2010/main" val="32341580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576" y="548680"/>
            <a:ext cx="7920038" cy="6678880"/>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fontAlgn="base">
              <a:lnSpc>
                <a:spcPct val="107000"/>
              </a:lnSpc>
              <a:spcAft>
                <a:spcPts val="1050"/>
              </a:spcAft>
              <a:buNone/>
            </a:pPr>
            <a:r>
              <a:rPr lang="en-GB" b="1" dirty="0">
                <a:solidFill>
                  <a:schemeClr val="accent2">
                    <a:lumMod val="50000"/>
                  </a:schemeClr>
                </a:solidFill>
                <a:latin typeface="+mn-lt"/>
                <a:ea typeface="Calibri" panose="020F0502020204030204" pitchFamily="34" charset="0"/>
                <a:cs typeface="Times New Roman" panose="02020603050405020304" pitchFamily="18" charset="0"/>
              </a:rPr>
              <a:t>Changing your name</a:t>
            </a:r>
          </a:p>
          <a:p>
            <a:pPr>
              <a:spcAft>
                <a:spcPts val="1725"/>
              </a:spcAft>
              <a:buNone/>
            </a:pPr>
            <a:r>
              <a:rPr lang="en-GB" sz="2000" dirty="0">
                <a:solidFill>
                  <a:srgbClr val="222222"/>
                </a:solidFill>
                <a:effectLst/>
                <a:latin typeface="+mn-lt"/>
                <a:ea typeface="Times New Roman" panose="02020603050405020304" pitchFamily="18" charset="0"/>
                <a:cs typeface="Times New Roman" panose="02020603050405020304" pitchFamily="18" charset="0"/>
              </a:rPr>
              <a:t>We will </a:t>
            </a:r>
            <a:r>
              <a:rPr lang="en-GB" sz="2000" b="1" dirty="0">
                <a:solidFill>
                  <a:srgbClr val="222222"/>
                </a:solidFill>
                <a:effectLst/>
                <a:latin typeface="+mn-lt"/>
                <a:ea typeface="Times New Roman" panose="02020603050405020304" pitchFamily="18" charset="0"/>
                <a:cs typeface="Times New Roman" panose="02020603050405020304" pitchFamily="18" charset="0"/>
              </a:rPr>
              <a:t>refuse</a:t>
            </a:r>
            <a:r>
              <a:rPr lang="en-GB" sz="2000" dirty="0">
                <a:solidFill>
                  <a:srgbClr val="222222"/>
                </a:solidFill>
                <a:effectLst/>
                <a:latin typeface="+mn-lt"/>
                <a:ea typeface="Times New Roman" panose="02020603050405020304" pitchFamily="18" charset="0"/>
                <a:cs typeface="Times New Roman" panose="02020603050405020304" pitchFamily="18" charset="0"/>
              </a:rPr>
              <a:t> a deed poll application with any name that:</a:t>
            </a:r>
            <a:endParaRPr lang="en-GB" sz="2000" dirty="0">
              <a:effectLst/>
              <a:latin typeface="+mn-lt"/>
              <a:ea typeface="Calibri" panose="020F0502020204030204" pitchFamily="34" charset="0"/>
              <a:cs typeface="Times New Roman" panose="02020603050405020304" pitchFamily="18" charset="0"/>
            </a:endParaRPr>
          </a:p>
          <a:p>
            <a:pPr marL="342900" lvl="0" indent="-342900">
              <a:buSzPts val="1000"/>
              <a:buFont typeface="Symbol" pitchFamily="2" charset="2"/>
              <a:buChar char=""/>
              <a:tabLst>
                <a:tab pos="457200" algn="l"/>
              </a:tabLst>
            </a:pPr>
            <a:r>
              <a:rPr lang="en-GB" sz="2000" dirty="0">
                <a:solidFill>
                  <a:srgbClr val="222222"/>
                </a:solidFill>
                <a:effectLst/>
                <a:latin typeface="+mn-lt"/>
                <a:ea typeface="Times New Roman" panose="02020603050405020304" pitchFamily="18" charset="0"/>
                <a:cs typeface="Times New Roman" panose="02020603050405020304" pitchFamily="18" charset="0"/>
              </a:rPr>
              <a:t>we have reason to believe is chosen with the intention of committing fraud</a:t>
            </a:r>
            <a:endParaRPr lang="en-GB" sz="2000" dirty="0">
              <a:effectLst/>
              <a:latin typeface="+mn-lt"/>
              <a:ea typeface="Calibri" panose="020F0502020204030204" pitchFamily="34" charset="0"/>
              <a:cs typeface="Times New Roman" panose="02020603050405020304" pitchFamily="18" charset="0"/>
            </a:endParaRPr>
          </a:p>
          <a:p>
            <a:pPr marL="342900" lvl="0" indent="-342900">
              <a:spcBef>
                <a:spcPts val="450"/>
              </a:spcBef>
              <a:buSzPts val="1000"/>
              <a:buFont typeface="Symbol" pitchFamily="2" charset="2"/>
              <a:buChar char=""/>
              <a:tabLst>
                <a:tab pos="457200" algn="l"/>
              </a:tabLst>
            </a:pPr>
            <a:r>
              <a:rPr lang="en-GB" sz="2000" dirty="0">
                <a:solidFill>
                  <a:srgbClr val="222222"/>
                </a:solidFill>
                <a:effectLst/>
                <a:latin typeface="+mn-lt"/>
                <a:ea typeface="Times New Roman" panose="02020603050405020304" pitchFamily="18" charset="0"/>
                <a:cs typeface="Times New Roman" panose="02020603050405020304" pitchFamily="18" charset="0"/>
              </a:rPr>
              <a:t>is (potentially) against the law — e.g. anything that promotes racial or religious hatred, derides minority groups, or promotes the use of drugs</a:t>
            </a:r>
            <a:endParaRPr lang="en-GB" sz="2000" dirty="0">
              <a:effectLst/>
              <a:latin typeface="+mn-lt"/>
              <a:ea typeface="Calibri" panose="020F0502020204030204" pitchFamily="34" charset="0"/>
              <a:cs typeface="Times New Roman" panose="02020603050405020304" pitchFamily="18" charset="0"/>
            </a:endParaRPr>
          </a:p>
          <a:p>
            <a:pPr marL="342900" lvl="0" indent="-342900">
              <a:spcBef>
                <a:spcPts val="450"/>
              </a:spcBef>
              <a:buSzPts val="1000"/>
              <a:buFont typeface="Symbol" pitchFamily="2" charset="2"/>
              <a:buChar char=""/>
              <a:tabLst>
                <a:tab pos="457200" algn="l"/>
              </a:tabLst>
            </a:pPr>
            <a:r>
              <a:rPr lang="en-GB" sz="2000" dirty="0">
                <a:solidFill>
                  <a:srgbClr val="222222"/>
                </a:solidFill>
                <a:effectLst/>
                <a:latin typeface="+mn-lt"/>
                <a:ea typeface="Times New Roman" panose="02020603050405020304" pitchFamily="18" charset="0"/>
                <a:cs typeface="Times New Roman" panose="02020603050405020304" pitchFamily="18" charset="0"/>
              </a:rPr>
              <a:t>we think is demeaning, for a child application (in these cases, we’ll contact you to give you the chance to justify the change of name, but we reserve the right to refuse the application)</a:t>
            </a:r>
            <a:endParaRPr lang="en-GB" sz="2000" dirty="0">
              <a:effectLst/>
              <a:latin typeface="+mn-lt"/>
              <a:ea typeface="Calibri" panose="020F0502020204030204" pitchFamily="34" charset="0"/>
              <a:cs typeface="Times New Roman" panose="02020603050405020304" pitchFamily="18" charset="0"/>
            </a:endParaRPr>
          </a:p>
          <a:p>
            <a:pPr marL="342900" lvl="0" indent="-342900">
              <a:spcBef>
                <a:spcPts val="450"/>
              </a:spcBef>
              <a:buSzPts val="1000"/>
              <a:buFont typeface="Symbol" pitchFamily="2" charset="2"/>
              <a:buChar char=""/>
              <a:tabLst>
                <a:tab pos="457200" algn="l"/>
              </a:tabLst>
            </a:pPr>
            <a:r>
              <a:rPr lang="en-GB" sz="2000" dirty="0">
                <a:solidFill>
                  <a:srgbClr val="222222"/>
                </a:solidFill>
                <a:effectLst/>
                <a:latin typeface="+mn-lt"/>
                <a:ea typeface="Times New Roman" panose="02020603050405020304" pitchFamily="18" charset="0"/>
                <a:cs typeface="Times New Roman" panose="02020603050405020304" pitchFamily="18" charset="0"/>
              </a:rPr>
              <a:t>contains symbols or punctuation marks other than hyphens or apostrophes (if you want to use other punctuation, contact us first)</a:t>
            </a:r>
            <a:endParaRPr lang="en-GB" sz="2000" dirty="0">
              <a:effectLst/>
              <a:latin typeface="+mn-lt"/>
              <a:ea typeface="Calibri" panose="020F0502020204030204" pitchFamily="34" charset="0"/>
              <a:cs typeface="Times New Roman" panose="02020603050405020304" pitchFamily="18" charset="0"/>
            </a:endParaRPr>
          </a:p>
          <a:p>
            <a:pPr marL="342900" lvl="0" indent="-342900">
              <a:spcBef>
                <a:spcPts val="450"/>
              </a:spcBef>
              <a:buSzPts val="1000"/>
              <a:buFont typeface="Symbol" pitchFamily="2" charset="2"/>
              <a:buChar char=""/>
              <a:tabLst>
                <a:tab pos="457200" algn="l"/>
              </a:tabLst>
            </a:pPr>
            <a:r>
              <a:rPr lang="en-GB" sz="2000" dirty="0">
                <a:solidFill>
                  <a:srgbClr val="222222"/>
                </a:solidFill>
                <a:effectLst/>
                <a:latin typeface="+mn-lt"/>
                <a:ea typeface="Times New Roman" panose="02020603050405020304" pitchFamily="18" charset="0"/>
                <a:cs typeface="Times New Roman" panose="02020603050405020304" pitchFamily="18" charset="0"/>
              </a:rPr>
              <a:t>is more than 300 characters in total — that is, adding up the length of your forenames and surname including spaces (this limit is imposed for technical reasons)</a:t>
            </a:r>
          </a:p>
          <a:p>
            <a:pPr>
              <a:spcBef>
                <a:spcPts val="450"/>
              </a:spcBef>
              <a:buSzPts val="1000"/>
              <a:buNone/>
              <a:tabLst>
                <a:tab pos="457200" algn="l"/>
              </a:tabLst>
            </a:pPr>
            <a:r>
              <a:rPr lang="en-GB" sz="2000" b="0" i="1" u="none" strike="noStrike" dirty="0">
                <a:solidFill>
                  <a:schemeClr val="accent2">
                    <a:lumMod val="50000"/>
                  </a:schemeClr>
                </a:solidFill>
                <a:effectLst/>
                <a:latin typeface="+mn-lt"/>
              </a:rPr>
              <a:t>https://</a:t>
            </a:r>
            <a:r>
              <a:rPr lang="en-GB" sz="2000" b="0" i="1" u="none" strike="noStrike" dirty="0" err="1">
                <a:solidFill>
                  <a:schemeClr val="accent2">
                    <a:lumMod val="50000"/>
                  </a:schemeClr>
                </a:solidFill>
                <a:effectLst/>
                <a:latin typeface="+mn-lt"/>
              </a:rPr>
              <a:t>deedpolloffice.com</a:t>
            </a:r>
            <a:r>
              <a:rPr lang="en-GB" sz="2000" b="0" i="1" u="none" strike="noStrike" dirty="0">
                <a:solidFill>
                  <a:schemeClr val="accent2">
                    <a:lumMod val="50000"/>
                  </a:schemeClr>
                </a:solidFill>
                <a:effectLst/>
                <a:latin typeface="+mn-lt"/>
              </a:rPr>
              <a:t>/</a:t>
            </a:r>
            <a:endParaRPr lang="en-GB" sz="2000" dirty="0">
              <a:effectLst/>
              <a:latin typeface="+mn-lt"/>
              <a:ea typeface="Calibri" panose="020F0502020204030204" pitchFamily="34" charset="0"/>
              <a:cs typeface="Times New Roman" panose="02020603050405020304" pitchFamily="18" charset="0"/>
            </a:endParaRPr>
          </a:p>
          <a:p>
            <a:pPr>
              <a:spcAft>
                <a:spcPts val="1725"/>
              </a:spcAft>
              <a:buNone/>
            </a:pPr>
            <a:endParaRPr lang="en-GB" sz="1800" dirty="0">
              <a:effectLst/>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85411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576" y="548680"/>
            <a:ext cx="7920038" cy="5220212"/>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buSzPts val="1000"/>
              <a:buNone/>
              <a:tabLst>
                <a:tab pos="457200" algn="l"/>
              </a:tabLst>
            </a:pPr>
            <a:r>
              <a:rPr lang="en-GB" sz="3600" b="1" dirty="0">
                <a:solidFill>
                  <a:schemeClr val="accent2">
                    <a:lumMod val="50000"/>
                  </a:schemeClr>
                </a:solidFill>
                <a:latin typeface="+mn-lt"/>
                <a:ea typeface="Calibri" panose="020F0502020204030204" pitchFamily="34" charset="0"/>
                <a:cs typeface="Times New Roman" panose="02020603050405020304" pitchFamily="18" charset="0"/>
              </a:rPr>
              <a:t>What’s your name?</a:t>
            </a:r>
            <a:endParaRPr lang="en-GB" sz="3600" b="1" kern="1800" dirty="0">
              <a:solidFill>
                <a:schemeClr val="accent2">
                  <a:lumMod val="50000"/>
                </a:schemeClr>
              </a:solidFill>
              <a:effectLst/>
              <a:latin typeface="+mn-lt"/>
              <a:ea typeface="Times New Roman" panose="02020603050405020304" pitchFamily="18" charset="0"/>
              <a:cs typeface="Times New Roman" panose="02020603050405020304" pitchFamily="18" charset="0"/>
            </a:endParaRPr>
          </a:p>
          <a:p>
            <a:pPr fontAlgn="base">
              <a:lnSpc>
                <a:spcPct val="107000"/>
              </a:lnSpc>
              <a:spcAft>
                <a:spcPts val="800"/>
              </a:spcAft>
              <a:buNone/>
            </a:pPr>
            <a:endParaRPr lang="en-GB" sz="2000" kern="1800" dirty="0">
              <a:latin typeface="+mn-lt"/>
              <a:ea typeface="Times New Roman" panose="02020603050405020304" pitchFamily="18" charset="0"/>
              <a:cs typeface="Times New Roman" panose="02020603050405020304" pitchFamily="18" charset="0"/>
            </a:endParaRPr>
          </a:p>
          <a:p>
            <a:pPr fontAlgn="base">
              <a:lnSpc>
                <a:spcPct val="107000"/>
              </a:lnSpc>
              <a:spcAft>
                <a:spcPts val="800"/>
              </a:spcAft>
              <a:buNone/>
            </a:pPr>
            <a:r>
              <a:rPr lang="en-GB" kern="1800" dirty="0">
                <a:latin typeface="+mn-lt"/>
                <a:ea typeface="Times New Roman" panose="02020603050405020304" pitchFamily="18" charset="0"/>
                <a:cs typeface="Times New Roman" panose="02020603050405020304" pitchFamily="18" charset="0"/>
              </a:rPr>
              <a:t>Naming names</a:t>
            </a:r>
          </a:p>
          <a:p>
            <a:pPr fontAlgn="base">
              <a:lnSpc>
                <a:spcPct val="107000"/>
              </a:lnSpc>
              <a:spcAft>
                <a:spcPts val="800"/>
              </a:spcAft>
              <a:buNone/>
            </a:pPr>
            <a:r>
              <a:rPr lang="en-GB" kern="1800" dirty="0">
                <a:latin typeface="+mn-lt"/>
                <a:ea typeface="Times New Roman" panose="02020603050405020304" pitchFamily="18" charset="0"/>
                <a:cs typeface="Times New Roman" panose="02020603050405020304" pitchFamily="18" charset="0"/>
              </a:rPr>
              <a:t>Our forenames</a:t>
            </a:r>
          </a:p>
          <a:p>
            <a:pPr fontAlgn="base">
              <a:lnSpc>
                <a:spcPct val="107000"/>
              </a:lnSpc>
              <a:spcAft>
                <a:spcPts val="800"/>
              </a:spcAft>
              <a:buNone/>
            </a:pPr>
            <a:r>
              <a:rPr lang="en-GB" kern="1800" dirty="0">
                <a:latin typeface="+mn-lt"/>
                <a:ea typeface="Times New Roman" panose="02020603050405020304" pitchFamily="18" charset="0"/>
                <a:cs typeface="Times New Roman" panose="02020603050405020304" pitchFamily="18" charset="0"/>
              </a:rPr>
              <a:t>Fashions in forenames</a:t>
            </a:r>
          </a:p>
          <a:p>
            <a:pPr fontAlgn="base">
              <a:lnSpc>
                <a:spcPct val="107000"/>
              </a:lnSpc>
              <a:spcAft>
                <a:spcPts val="800"/>
              </a:spcAft>
              <a:buNone/>
            </a:pPr>
            <a:r>
              <a:rPr lang="en-GB" kern="1800" dirty="0">
                <a:latin typeface="+mn-lt"/>
                <a:ea typeface="Times New Roman" panose="02020603050405020304" pitchFamily="18" charset="0"/>
                <a:cs typeface="Times New Roman" panose="02020603050405020304" pitchFamily="18" charset="0"/>
              </a:rPr>
              <a:t>Changing your name</a:t>
            </a:r>
          </a:p>
          <a:p>
            <a:pPr fontAlgn="base">
              <a:lnSpc>
                <a:spcPct val="107000"/>
              </a:lnSpc>
              <a:spcAft>
                <a:spcPts val="800"/>
              </a:spcAft>
              <a:buNone/>
            </a:pPr>
            <a:r>
              <a:rPr lang="en-GB" kern="1800" dirty="0">
                <a:latin typeface="+mn-lt"/>
                <a:ea typeface="Times New Roman" panose="02020603050405020304" pitchFamily="18" charset="0"/>
                <a:cs typeface="Times New Roman" panose="02020603050405020304" pitchFamily="18" charset="0"/>
              </a:rPr>
              <a:t>A name of some kind…</a:t>
            </a:r>
          </a:p>
          <a:p>
            <a:pPr fontAlgn="base">
              <a:lnSpc>
                <a:spcPct val="107000"/>
              </a:lnSpc>
              <a:spcAft>
                <a:spcPts val="800"/>
              </a:spcAft>
              <a:buNone/>
            </a:pPr>
            <a:endParaRPr lang="en-GB" sz="2400" b="1" kern="1800" dirty="0">
              <a:solidFill>
                <a:schemeClr val="accent2">
                  <a:lumMod val="50000"/>
                </a:schemeClr>
              </a:solidFill>
              <a:latin typeface="+mn-l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40000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576" y="548680"/>
            <a:ext cx="7920038" cy="6199261"/>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fontAlgn="base">
              <a:lnSpc>
                <a:spcPct val="107000"/>
              </a:lnSpc>
              <a:spcAft>
                <a:spcPts val="1050"/>
              </a:spcAft>
              <a:buNone/>
            </a:pPr>
            <a:r>
              <a:rPr lang="en-GB" b="1" dirty="0">
                <a:solidFill>
                  <a:schemeClr val="accent2">
                    <a:lumMod val="50000"/>
                  </a:schemeClr>
                </a:solidFill>
                <a:latin typeface="+mn-lt"/>
                <a:ea typeface="Calibri" panose="020F0502020204030204" pitchFamily="34" charset="0"/>
                <a:cs typeface="Times New Roman" panose="02020603050405020304" pitchFamily="18" charset="0"/>
              </a:rPr>
              <a:t>Changing your name</a:t>
            </a:r>
          </a:p>
          <a:p>
            <a:pPr>
              <a:spcAft>
                <a:spcPts val="1725"/>
              </a:spcAft>
              <a:buNone/>
            </a:pPr>
            <a:r>
              <a:rPr lang="en-GB" sz="2000" dirty="0">
                <a:solidFill>
                  <a:srgbClr val="222222"/>
                </a:solidFill>
                <a:effectLst/>
                <a:latin typeface="+mn-lt"/>
                <a:ea typeface="Times New Roman" panose="02020603050405020304" pitchFamily="18" charset="0"/>
                <a:cs typeface="Times New Roman" panose="02020603050405020304" pitchFamily="18" charset="0"/>
              </a:rPr>
              <a:t>We </a:t>
            </a:r>
            <a:r>
              <a:rPr lang="en-GB" sz="2000" b="1" dirty="0">
                <a:solidFill>
                  <a:srgbClr val="222222"/>
                </a:solidFill>
                <a:effectLst/>
                <a:latin typeface="+mn-lt"/>
                <a:ea typeface="Times New Roman" panose="02020603050405020304" pitchFamily="18" charset="0"/>
                <a:cs typeface="Times New Roman" panose="02020603050405020304" pitchFamily="18" charset="0"/>
              </a:rPr>
              <a:t>recommend</a:t>
            </a:r>
            <a:r>
              <a:rPr lang="en-GB" sz="2000" dirty="0">
                <a:solidFill>
                  <a:srgbClr val="222222"/>
                </a:solidFill>
                <a:effectLst/>
                <a:latin typeface="+mn-lt"/>
                <a:ea typeface="Times New Roman" panose="02020603050405020304" pitchFamily="18" charset="0"/>
                <a:cs typeface="Times New Roman" panose="02020603050405020304" pitchFamily="18" charset="0"/>
              </a:rPr>
              <a:t> that you do not choose a name that:</a:t>
            </a:r>
            <a:endParaRPr lang="en-GB" sz="2000" dirty="0">
              <a:effectLst/>
              <a:latin typeface="+mn-lt"/>
              <a:ea typeface="Calibri" panose="020F0502020204030204" pitchFamily="34" charset="0"/>
              <a:cs typeface="Times New Roman" panose="02020603050405020304" pitchFamily="18" charset="0"/>
            </a:endParaRPr>
          </a:p>
          <a:p>
            <a:pPr marL="342900" lvl="0" indent="-342900">
              <a:buSzPts val="1000"/>
              <a:buFont typeface="Symbol" pitchFamily="2" charset="2"/>
              <a:buChar char=""/>
              <a:tabLst>
                <a:tab pos="457200" algn="l"/>
              </a:tabLst>
            </a:pPr>
            <a:r>
              <a:rPr lang="en-GB" sz="1800" dirty="0">
                <a:solidFill>
                  <a:srgbClr val="222222"/>
                </a:solidFill>
                <a:effectLst/>
                <a:latin typeface="+mn-lt"/>
                <a:ea typeface="Times New Roman" panose="02020603050405020304" pitchFamily="18" charset="0"/>
                <a:cs typeface="Times New Roman" panose="02020603050405020304" pitchFamily="18" charset="0"/>
              </a:rPr>
              <a:t>is unpronounceable or incomprehensible</a:t>
            </a:r>
            <a:endParaRPr lang="en-GB" sz="1800" dirty="0">
              <a:effectLst/>
              <a:latin typeface="+mn-lt"/>
              <a:ea typeface="Calibri" panose="020F0502020204030204" pitchFamily="34" charset="0"/>
              <a:cs typeface="Times New Roman" panose="02020603050405020304" pitchFamily="18" charset="0"/>
            </a:endParaRPr>
          </a:p>
          <a:p>
            <a:pPr marL="342900" lvl="0" indent="-342900">
              <a:spcBef>
                <a:spcPts val="450"/>
              </a:spcBef>
              <a:buSzPts val="1000"/>
              <a:buFont typeface="Symbol" pitchFamily="2" charset="2"/>
              <a:buChar char=""/>
              <a:tabLst>
                <a:tab pos="457200" algn="l"/>
              </a:tabLst>
            </a:pPr>
            <a:r>
              <a:rPr lang="en-GB" sz="1800" dirty="0">
                <a:solidFill>
                  <a:srgbClr val="222222"/>
                </a:solidFill>
                <a:effectLst/>
                <a:latin typeface="+mn-lt"/>
                <a:ea typeface="Times New Roman" panose="02020603050405020304" pitchFamily="18" charset="0"/>
                <a:cs typeface="Times New Roman" panose="02020603050405020304" pitchFamily="18" charset="0"/>
              </a:rPr>
              <a:t>is extremely long</a:t>
            </a:r>
            <a:endParaRPr lang="en-GB" sz="1800" dirty="0">
              <a:effectLst/>
              <a:latin typeface="+mn-lt"/>
              <a:ea typeface="Calibri" panose="020F0502020204030204" pitchFamily="34" charset="0"/>
              <a:cs typeface="Times New Roman" panose="02020603050405020304" pitchFamily="18" charset="0"/>
            </a:endParaRPr>
          </a:p>
          <a:p>
            <a:pPr marL="342900" lvl="0" indent="-342900">
              <a:spcBef>
                <a:spcPts val="450"/>
              </a:spcBef>
              <a:buSzPts val="1000"/>
              <a:buFont typeface="Symbol" pitchFamily="2" charset="2"/>
              <a:buChar char=""/>
              <a:tabLst>
                <a:tab pos="457200" algn="l"/>
              </a:tabLst>
            </a:pPr>
            <a:r>
              <a:rPr lang="en-GB" sz="1800" dirty="0">
                <a:solidFill>
                  <a:srgbClr val="222222"/>
                </a:solidFill>
                <a:effectLst/>
                <a:latin typeface="+mn-lt"/>
                <a:ea typeface="Times New Roman" panose="02020603050405020304" pitchFamily="18" charset="0"/>
                <a:cs typeface="Times New Roman" panose="02020603050405020304" pitchFamily="18" charset="0"/>
              </a:rPr>
              <a:t>contains numbers, e.g. </a:t>
            </a:r>
            <a:r>
              <a:rPr lang="en-GB" sz="1800" i="1" dirty="0">
                <a:solidFill>
                  <a:srgbClr val="222222"/>
                </a:solidFill>
                <a:effectLst/>
                <a:latin typeface="+mn-lt"/>
                <a:ea typeface="Times New Roman" panose="02020603050405020304" pitchFamily="18" charset="0"/>
                <a:cs typeface="Times New Roman" panose="02020603050405020304" pitchFamily="18" charset="0"/>
              </a:rPr>
              <a:t>Super8</a:t>
            </a:r>
            <a:r>
              <a:rPr lang="en-GB" sz="1800" dirty="0">
                <a:solidFill>
                  <a:srgbClr val="222222"/>
                </a:solidFill>
                <a:effectLst/>
                <a:latin typeface="+mn-lt"/>
                <a:ea typeface="Times New Roman" panose="02020603050405020304" pitchFamily="18" charset="0"/>
                <a:cs typeface="Times New Roman" panose="02020603050405020304" pitchFamily="18" charset="0"/>
              </a:rPr>
              <a:t>, or </a:t>
            </a:r>
            <a:r>
              <a:rPr lang="en-GB" sz="1800" i="1" dirty="0">
                <a:solidFill>
                  <a:srgbClr val="222222"/>
                </a:solidFill>
                <a:effectLst/>
                <a:latin typeface="+mn-lt"/>
                <a:ea typeface="Times New Roman" panose="02020603050405020304" pitchFamily="18" charset="0"/>
                <a:cs typeface="Times New Roman" panose="02020603050405020304" pitchFamily="18" charset="0"/>
              </a:rPr>
              <a:t>4Real</a:t>
            </a:r>
            <a:endParaRPr lang="en-GB" sz="1800" dirty="0">
              <a:effectLst/>
              <a:latin typeface="+mn-lt"/>
              <a:ea typeface="Calibri" panose="020F0502020204030204" pitchFamily="34" charset="0"/>
              <a:cs typeface="Times New Roman" panose="02020603050405020304" pitchFamily="18" charset="0"/>
            </a:endParaRPr>
          </a:p>
          <a:p>
            <a:pPr marL="342900" lvl="0" indent="-342900">
              <a:spcBef>
                <a:spcPts val="450"/>
              </a:spcBef>
              <a:buSzPts val="1000"/>
              <a:buFont typeface="Symbol" pitchFamily="2" charset="2"/>
              <a:buChar char=""/>
              <a:tabLst>
                <a:tab pos="457200" algn="l"/>
              </a:tabLst>
            </a:pPr>
            <a:r>
              <a:rPr lang="en-GB" sz="1800" dirty="0">
                <a:solidFill>
                  <a:srgbClr val="222222"/>
                </a:solidFill>
                <a:effectLst/>
                <a:latin typeface="+mn-lt"/>
                <a:ea typeface="Times New Roman" panose="02020603050405020304" pitchFamily="18" charset="0"/>
                <a:cs typeface="Times New Roman" panose="02020603050405020304" pitchFamily="18" charset="0"/>
              </a:rPr>
              <a:t>is vulgar, offensive or blasphemous</a:t>
            </a:r>
            <a:endParaRPr lang="en-GB" sz="1800" dirty="0">
              <a:effectLst/>
              <a:latin typeface="+mn-lt"/>
              <a:ea typeface="Calibri" panose="020F0502020204030204" pitchFamily="34" charset="0"/>
              <a:cs typeface="Times New Roman" panose="02020603050405020304" pitchFamily="18" charset="0"/>
            </a:endParaRPr>
          </a:p>
          <a:p>
            <a:pPr marL="342900" lvl="0" indent="-342900">
              <a:spcBef>
                <a:spcPts val="450"/>
              </a:spcBef>
              <a:buSzPts val="1000"/>
              <a:buFont typeface="Symbol" pitchFamily="2" charset="2"/>
              <a:buChar char=""/>
              <a:tabLst>
                <a:tab pos="457200" algn="l"/>
              </a:tabLst>
            </a:pPr>
            <a:r>
              <a:rPr lang="en-GB" sz="1800" dirty="0">
                <a:solidFill>
                  <a:srgbClr val="222222"/>
                </a:solidFill>
                <a:effectLst/>
                <a:latin typeface="+mn-lt"/>
                <a:ea typeface="Times New Roman" panose="02020603050405020304" pitchFamily="18" charset="0"/>
                <a:cs typeface="Times New Roman" panose="02020603050405020304" pitchFamily="18" charset="0"/>
              </a:rPr>
              <a:t>is chosen for purely commercial reasons</a:t>
            </a:r>
            <a:endParaRPr lang="en-GB" sz="1800" dirty="0">
              <a:effectLst/>
              <a:latin typeface="+mn-lt"/>
              <a:ea typeface="Calibri" panose="020F0502020204030204" pitchFamily="34" charset="0"/>
              <a:cs typeface="Times New Roman" panose="02020603050405020304" pitchFamily="18" charset="0"/>
            </a:endParaRPr>
          </a:p>
          <a:p>
            <a:pPr marL="342900" lvl="0" indent="-342900">
              <a:spcBef>
                <a:spcPts val="450"/>
              </a:spcBef>
              <a:buSzPts val="1000"/>
              <a:buFont typeface="Symbol" pitchFamily="2" charset="2"/>
              <a:buChar char=""/>
              <a:tabLst>
                <a:tab pos="457200" algn="l"/>
              </a:tabLst>
            </a:pPr>
            <a:r>
              <a:rPr lang="en-GB" sz="1800" dirty="0">
                <a:solidFill>
                  <a:srgbClr val="222222"/>
                </a:solidFill>
                <a:effectLst/>
                <a:latin typeface="+mn-lt"/>
                <a:ea typeface="Times New Roman" panose="02020603050405020304" pitchFamily="18" charset="0"/>
                <a:cs typeface="Times New Roman" panose="02020603050405020304" pitchFamily="18" charset="0"/>
              </a:rPr>
              <a:t>is chosen for a bet or frivolous purpose</a:t>
            </a:r>
            <a:endParaRPr lang="en-GB" sz="1800" dirty="0">
              <a:effectLst/>
              <a:latin typeface="+mn-lt"/>
              <a:ea typeface="Calibri" panose="020F0502020204030204" pitchFamily="34" charset="0"/>
              <a:cs typeface="Times New Roman" panose="02020603050405020304" pitchFamily="18" charset="0"/>
            </a:endParaRPr>
          </a:p>
          <a:p>
            <a:pPr marL="342900" lvl="0" indent="-342900">
              <a:spcBef>
                <a:spcPts val="450"/>
              </a:spcBef>
              <a:buSzPts val="1000"/>
              <a:buFont typeface="Symbol" pitchFamily="2" charset="2"/>
              <a:buChar char=""/>
              <a:tabLst>
                <a:tab pos="457200" algn="l"/>
              </a:tabLst>
            </a:pPr>
            <a:r>
              <a:rPr lang="en-GB" sz="1800" dirty="0">
                <a:solidFill>
                  <a:srgbClr val="222222"/>
                </a:solidFill>
                <a:effectLst/>
                <a:latin typeface="+mn-lt"/>
                <a:ea typeface="Times New Roman" panose="02020603050405020304" pitchFamily="18" charset="0"/>
                <a:cs typeface="Times New Roman" panose="02020603050405020304" pitchFamily="18" charset="0"/>
              </a:rPr>
              <a:t>is trade-marked (e.g. </a:t>
            </a:r>
            <a:r>
              <a:rPr lang="en-GB" sz="1800" i="1" dirty="0">
                <a:solidFill>
                  <a:srgbClr val="222222"/>
                </a:solidFill>
                <a:effectLst/>
                <a:latin typeface="+mn-lt"/>
                <a:ea typeface="Times New Roman" panose="02020603050405020304" pitchFamily="18" charset="0"/>
                <a:cs typeface="Times New Roman" panose="02020603050405020304" pitchFamily="18" charset="0"/>
              </a:rPr>
              <a:t>Coca Cola</a:t>
            </a:r>
            <a:r>
              <a:rPr lang="en-GB" sz="1800" dirty="0">
                <a:solidFill>
                  <a:srgbClr val="222222"/>
                </a:solidFill>
                <a:effectLst/>
                <a:latin typeface="+mn-lt"/>
                <a:ea typeface="Times New Roman" panose="02020603050405020304" pitchFamily="18" charset="0"/>
                <a:cs typeface="Times New Roman" panose="02020603050405020304" pitchFamily="18" charset="0"/>
              </a:rPr>
              <a:t>) and is not a (potentially) “normal” name such as </a:t>
            </a:r>
            <a:r>
              <a:rPr lang="en-GB" sz="1800" i="1" dirty="0">
                <a:solidFill>
                  <a:srgbClr val="222222"/>
                </a:solidFill>
                <a:effectLst/>
                <a:latin typeface="+mn-lt"/>
                <a:ea typeface="Times New Roman" panose="02020603050405020304" pitchFamily="18" charset="0"/>
                <a:cs typeface="Times New Roman" panose="02020603050405020304" pitchFamily="18" charset="0"/>
              </a:rPr>
              <a:t>John Lewis</a:t>
            </a:r>
            <a:r>
              <a:rPr lang="en-GB" sz="1800" dirty="0">
                <a:solidFill>
                  <a:srgbClr val="222222"/>
                </a:solidFill>
                <a:effectLst/>
                <a:latin typeface="+mn-lt"/>
                <a:ea typeface="Times New Roman" panose="02020603050405020304" pitchFamily="18" charset="0"/>
                <a:cs typeface="Times New Roman" panose="02020603050405020304" pitchFamily="18" charset="0"/>
              </a:rPr>
              <a:t> or </a:t>
            </a:r>
            <a:r>
              <a:rPr lang="en-GB" sz="1800" i="1" dirty="0">
                <a:solidFill>
                  <a:srgbClr val="222222"/>
                </a:solidFill>
                <a:effectLst/>
                <a:latin typeface="+mn-lt"/>
                <a:ea typeface="Times New Roman" panose="02020603050405020304" pitchFamily="18" charset="0"/>
                <a:cs typeface="Times New Roman" panose="02020603050405020304" pitchFamily="18" charset="0"/>
              </a:rPr>
              <a:t>W.H. Smith</a:t>
            </a:r>
            <a:endParaRPr lang="en-GB" sz="1800" dirty="0">
              <a:effectLst/>
              <a:latin typeface="+mn-lt"/>
              <a:ea typeface="Calibri" panose="020F0502020204030204" pitchFamily="34" charset="0"/>
              <a:cs typeface="Times New Roman" panose="02020603050405020304" pitchFamily="18" charset="0"/>
            </a:endParaRPr>
          </a:p>
          <a:p>
            <a:pPr marL="342900" lvl="0" indent="-342900">
              <a:spcBef>
                <a:spcPts val="450"/>
              </a:spcBef>
              <a:buSzPts val="1000"/>
              <a:buFont typeface="Symbol" pitchFamily="2" charset="2"/>
              <a:buChar char=""/>
              <a:tabLst>
                <a:tab pos="457200" algn="l"/>
              </a:tabLst>
            </a:pPr>
            <a:r>
              <a:rPr lang="en-GB" sz="1800" dirty="0">
                <a:solidFill>
                  <a:srgbClr val="222222"/>
                </a:solidFill>
                <a:effectLst/>
                <a:latin typeface="+mn-lt"/>
                <a:ea typeface="Times New Roman" panose="02020603050405020304" pitchFamily="18" charset="0"/>
                <a:cs typeface="Times New Roman" panose="02020603050405020304" pitchFamily="18" charset="0"/>
              </a:rPr>
              <a:t>is a combination of names which makes up a saying not normally considered to be a name, e.g. </a:t>
            </a:r>
            <a:r>
              <a:rPr lang="en-GB" sz="1800" i="1" dirty="0">
                <a:solidFill>
                  <a:srgbClr val="222222"/>
                </a:solidFill>
                <a:effectLst/>
                <a:latin typeface="+mn-lt"/>
                <a:ea typeface="Times New Roman" panose="02020603050405020304" pitchFamily="18" charset="0"/>
                <a:cs typeface="Times New Roman" panose="02020603050405020304" pitchFamily="18" charset="0"/>
              </a:rPr>
              <a:t>Happy Birthday</a:t>
            </a:r>
            <a:endParaRPr lang="en-GB" sz="1800" dirty="0">
              <a:effectLst/>
              <a:latin typeface="+mn-lt"/>
              <a:ea typeface="Calibri" panose="020F0502020204030204" pitchFamily="34" charset="0"/>
              <a:cs typeface="Times New Roman" panose="02020603050405020304" pitchFamily="18" charset="0"/>
            </a:endParaRPr>
          </a:p>
          <a:p>
            <a:pPr marL="342900" lvl="0" indent="-342900">
              <a:spcBef>
                <a:spcPts val="450"/>
              </a:spcBef>
              <a:buSzPts val="1000"/>
              <a:buFont typeface="Symbol" pitchFamily="2" charset="2"/>
              <a:buChar char=""/>
              <a:tabLst>
                <a:tab pos="457200" algn="l"/>
              </a:tabLst>
            </a:pPr>
            <a:r>
              <a:rPr lang="en-GB" sz="1800" dirty="0">
                <a:solidFill>
                  <a:srgbClr val="222222"/>
                </a:solidFill>
                <a:effectLst/>
                <a:latin typeface="+mn-lt"/>
                <a:ea typeface="Times New Roman" panose="02020603050405020304" pitchFamily="18" charset="0"/>
                <a:cs typeface="Times New Roman" panose="02020603050405020304" pitchFamily="18" charset="0"/>
              </a:rPr>
              <a:t>is a </a:t>
            </a:r>
            <a:r>
              <a:rPr lang="en-GB" sz="1800" i="1" dirty="0">
                <a:solidFill>
                  <a:srgbClr val="222222"/>
                </a:solidFill>
                <a:effectLst/>
                <a:latin typeface="+mn-lt"/>
                <a:ea typeface="Times New Roman" panose="02020603050405020304" pitchFamily="18" charset="0"/>
                <a:cs typeface="Times New Roman" panose="02020603050405020304" pitchFamily="18" charset="0"/>
              </a:rPr>
              <a:t>presumed title</a:t>
            </a:r>
            <a:r>
              <a:rPr lang="en-GB" sz="1800" dirty="0">
                <a:solidFill>
                  <a:srgbClr val="222222"/>
                </a:solidFill>
                <a:effectLst/>
                <a:latin typeface="+mn-lt"/>
                <a:ea typeface="Times New Roman" panose="02020603050405020304" pitchFamily="18" charset="0"/>
                <a:cs typeface="Times New Roman" panose="02020603050405020304" pitchFamily="18" charset="0"/>
              </a:rPr>
              <a:t> — that is, a first name that gives the impression that you have a title, such as </a:t>
            </a:r>
            <a:r>
              <a:rPr lang="en-GB" sz="1800" i="1" dirty="0">
                <a:solidFill>
                  <a:srgbClr val="222222"/>
                </a:solidFill>
                <a:effectLst/>
                <a:latin typeface="+mn-lt"/>
                <a:ea typeface="Times New Roman" panose="02020603050405020304" pitchFamily="18" charset="0"/>
                <a:cs typeface="Times New Roman" panose="02020603050405020304" pitchFamily="18" charset="0"/>
              </a:rPr>
              <a:t>Lord</a:t>
            </a:r>
            <a:r>
              <a:rPr lang="en-GB" sz="1800" dirty="0">
                <a:solidFill>
                  <a:srgbClr val="222222"/>
                </a:solidFill>
                <a:effectLst/>
                <a:latin typeface="+mn-lt"/>
                <a:ea typeface="Times New Roman" panose="02020603050405020304" pitchFamily="18" charset="0"/>
                <a:cs typeface="Times New Roman" panose="02020603050405020304" pitchFamily="18" charset="0"/>
              </a:rPr>
              <a:t>, </a:t>
            </a:r>
            <a:r>
              <a:rPr lang="en-GB" sz="1800" i="1" dirty="0">
                <a:solidFill>
                  <a:srgbClr val="222222"/>
                </a:solidFill>
                <a:effectLst/>
                <a:latin typeface="+mn-lt"/>
                <a:ea typeface="Times New Roman" panose="02020603050405020304" pitchFamily="18" charset="0"/>
                <a:cs typeface="Times New Roman" panose="02020603050405020304" pitchFamily="18" charset="0"/>
              </a:rPr>
              <a:t>Baron</a:t>
            </a:r>
            <a:r>
              <a:rPr lang="en-GB" sz="1800" dirty="0">
                <a:solidFill>
                  <a:srgbClr val="222222"/>
                </a:solidFill>
                <a:effectLst/>
                <a:latin typeface="+mn-lt"/>
                <a:ea typeface="Times New Roman" panose="02020603050405020304" pitchFamily="18" charset="0"/>
                <a:cs typeface="Times New Roman" panose="02020603050405020304" pitchFamily="18" charset="0"/>
              </a:rPr>
              <a:t>, or </a:t>
            </a:r>
            <a:r>
              <a:rPr lang="en-GB" sz="1800" i="1" dirty="0">
                <a:solidFill>
                  <a:srgbClr val="222222"/>
                </a:solidFill>
                <a:effectLst/>
                <a:latin typeface="+mn-lt"/>
                <a:ea typeface="Times New Roman" panose="02020603050405020304" pitchFamily="18" charset="0"/>
                <a:cs typeface="Times New Roman" panose="02020603050405020304" pitchFamily="18" charset="0"/>
              </a:rPr>
              <a:t>Princess</a:t>
            </a:r>
            <a:endParaRPr lang="en-GB" sz="1800" dirty="0">
              <a:effectLst/>
              <a:latin typeface="+mn-lt"/>
              <a:ea typeface="Calibri" panose="020F0502020204030204" pitchFamily="34" charset="0"/>
              <a:cs typeface="Times New Roman" panose="02020603050405020304" pitchFamily="18" charset="0"/>
            </a:endParaRPr>
          </a:p>
          <a:p>
            <a:pPr marL="342900" lvl="0" indent="-342900">
              <a:spcBef>
                <a:spcPts val="450"/>
              </a:spcBef>
              <a:buSzPts val="1000"/>
              <a:buFont typeface="Symbol" pitchFamily="2" charset="2"/>
              <a:buChar char=""/>
              <a:tabLst>
                <a:tab pos="457200" algn="l"/>
              </a:tabLst>
            </a:pPr>
            <a:r>
              <a:rPr lang="en-GB" sz="1800" dirty="0">
                <a:solidFill>
                  <a:srgbClr val="222222"/>
                </a:solidFill>
                <a:effectLst/>
                <a:latin typeface="+mn-lt"/>
                <a:ea typeface="Times New Roman" panose="02020603050405020304" pitchFamily="18" charset="0"/>
                <a:cs typeface="Times New Roman" panose="02020603050405020304" pitchFamily="18" charset="0"/>
              </a:rPr>
              <a:t>gives the impression that you have honours, e.g. surnames ending with </a:t>
            </a:r>
            <a:r>
              <a:rPr lang="en-GB" sz="1800" i="1" dirty="0">
                <a:solidFill>
                  <a:srgbClr val="222222"/>
                </a:solidFill>
                <a:effectLst/>
                <a:latin typeface="+mn-lt"/>
                <a:ea typeface="Times New Roman" panose="02020603050405020304" pitchFamily="18" charset="0"/>
                <a:cs typeface="Times New Roman" panose="02020603050405020304" pitchFamily="18" charset="0"/>
              </a:rPr>
              <a:t>OBE</a:t>
            </a:r>
            <a:r>
              <a:rPr lang="en-GB" sz="1800" dirty="0">
                <a:solidFill>
                  <a:srgbClr val="222222"/>
                </a:solidFill>
                <a:effectLst/>
                <a:latin typeface="+mn-lt"/>
                <a:ea typeface="Times New Roman" panose="02020603050405020304" pitchFamily="18" charset="0"/>
                <a:cs typeface="Times New Roman" panose="02020603050405020304" pitchFamily="18" charset="0"/>
              </a:rPr>
              <a:t> or </a:t>
            </a:r>
            <a:r>
              <a:rPr lang="en-GB" sz="1800" i="1" dirty="0">
                <a:solidFill>
                  <a:srgbClr val="222222"/>
                </a:solidFill>
                <a:effectLst/>
                <a:latin typeface="+mn-lt"/>
                <a:ea typeface="Times New Roman" panose="02020603050405020304" pitchFamily="18" charset="0"/>
                <a:cs typeface="Times New Roman" panose="02020603050405020304" pitchFamily="18" charset="0"/>
              </a:rPr>
              <a:t>VC</a:t>
            </a:r>
            <a:endParaRPr lang="en-GB" sz="1800" dirty="0">
              <a:effectLst/>
              <a:latin typeface="+mn-lt"/>
              <a:ea typeface="Calibri" panose="020F0502020204030204" pitchFamily="34" charset="0"/>
              <a:cs typeface="Times New Roman" panose="02020603050405020304" pitchFamily="18" charset="0"/>
            </a:endParaRPr>
          </a:p>
          <a:p>
            <a:pPr marL="342900" lvl="0" indent="-342900">
              <a:spcBef>
                <a:spcPts val="450"/>
              </a:spcBef>
              <a:buSzPts val="1000"/>
              <a:buFont typeface="Symbol" pitchFamily="2" charset="2"/>
              <a:buChar char=""/>
              <a:tabLst>
                <a:tab pos="457200" algn="l"/>
              </a:tabLst>
            </a:pPr>
            <a:r>
              <a:rPr lang="en-GB" sz="1800" dirty="0">
                <a:solidFill>
                  <a:srgbClr val="222222"/>
                </a:solidFill>
                <a:effectLst/>
                <a:latin typeface="+mn-lt"/>
                <a:ea typeface="Times New Roman" panose="02020603050405020304" pitchFamily="18" charset="0"/>
                <a:cs typeface="Times New Roman" panose="02020603050405020304" pitchFamily="18" charset="0"/>
              </a:rPr>
              <a:t>is a single name — that is, a first name only, with no surname</a:t>
            </a:r>
            <a:endParaRPr lang="en-GB" sz="1800" dirty="0">
              <a:effectLst/>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82542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576" y="548680"/>
            <a:ext cx="7920038" cy="5930983"/>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fontAlgn="base">
              <a:lnSpc>
                <a:spcPct val="107000"/>
              </a:lnSpc>
              <a:spcAft>
                <a:spcPts val="1050"/>
              </a:spcAft>
              <a:buNone/>
            </a:pPr>
            <a:r>
              <a:rPr lang="en-GB" b="1" dirty="0">
                <a:solidFill>
                  <a:schemeClr val="accent2">
                    <a:lumMod val="50000"/>
                  </a:schemeClr>
                </a:solidFill>
                <a:latin typeface="+mn-lt"/>
                <a:ea typeface="Calibri" panose="020F0502020204030204" pitchFamily="34" charset="0"/>
                <a:cs typeface="Times New Roman" panose="02020603050405020304" pitchFamily="18" charset="0"/>
              </a:rPr>
              <a:t>A name of some kind…</a:t>
            </a:r>
            <a:endParaRPr lang="en-GB" sz="2000" dirty="0">
              <a:solidFill>
                <a:srgbClr val="121212"/>
              </a:solidFill>
              <a:latin typeface="+mn-lt"/>
              <a:ea typeface="Times New Roman" panose="02020603050405020304" pitchFamily="18" charset="0"/>
            </a:endParaRPr>
          </a:p>
          <a:p>
            <a:pPr fontAlgn="base">
              <a:buNone/>
            </a:pPr>
            <a:r>
              <a:rPr lang="en-GB" sz="2000" dirty="0">
                <a:solidFill>
                  <a:srgbClr val="121212"/>
                </a:solidFill>
                <a:effectLst/>
                <a:latin typeface="+mn-lt"/>
                <a:ea typeface="Times New Roman" panose="02020603050405020304" pitchFamily="18" charset="0"/>
              </a:rPr>
              <a:t>Besides humans, only dolphins and </a:t>
            </a:r>
          </a:p>
          <a:p>
            <a:pPr fontAlgn="base">
              <a:buNone/>
            </a:pPr>
            <a:r>
              <a:rPr lang="en-GB" sz="2000" dirty="0">
                <a:solidFill>
                  <a:srgbClr val="121212"/>
                </a:solidFill>
                <a:effectLst/>
                <a:latin typeface="+mn-lt"/>
                <a:ea typeface="Times New Roman" panose="02020603050405020304" pitchFamily="18" charset="0"/>
              </a:rPr>
              <a:t>elephants were previously known to </a:t>
            </a:r>
          </a:p>
          <a:p>
            <a:pPr fontAlgn="base">
              <a:buNone/>
            </a:pPr>
            <a:r>
              <a:rPr lang="en-GB" sz="2000" dirty="0">
                <a:solidFill>
                  <a:srgbClr val="121212"/>
                </a:solidFill>
                <a:effectLst/>
                <a:latin typeface="+mn-lt"/>
                <a:ea typeface="Times New Roman" panose="02020603050405020304" pitchFamily="18" charset="0"/>
              </a:rPr>
              <a:t>use vocal labels for other members </a:t>
            </a:r>
          </a:p>
          <a:p>
            <a:pPr fontAlgn="base">
              <a:buNone/>
            </a:pPr>
            <a:r>
              <a:rPr lang="en-GB" sz="2000" dirty="0">
                <a:solidFill>
                  <a:srgbClr val="121212"/>
                </a:solidFill>
                <a:effectLst/>
                <a:latin typeface="+mn-lt"/>
                <a:ea typeface="Times New Roman" panose="02020603050405020304" pitchFamily="18" charset="0"/>
              </a:rPr>
              <a:t>of their species.</a:t>
            </a:r>
            <a:endParaRPr lang="en-GB" sz="2000" dirty="0">
              <a:effectLst/>
              <a:latin typeface="+mn-lt"/>
              <a:ea typeface="Times New Roman" panose="02020603050405020304" pitchFamily="18" charset="0"/>
            </a:endParaRPr>
          </a:p>
          <a:p>
            <a:pPr fontAlgn="base">
              <a:buNone/>
            </a:pPr>
            <a:endParaRPr lang="en-GB" sz="2000" dirty="0">
              <a:solidFill>
                <a:srgbClr val="121212"/>
              </a:solidFill>
              <a:effectLst/>
              <a:latin typeface="+mn-lt"/>
              <a:ea typeface="Times New Roman" panose="02020603050405020304" pitchFamily="18" charset="0"/>
            </a:endParaRPr>
          </a:p>
          <a:p>
            <a:pPr fontAlgn="base">
              <a:buNone/>
            </a:pPr>
            <a:r>
              <a:rPr lang="en-GB" sz="2000" dirty="0">
                <a:solidFill>
                  <a:srgbClr val="121212"/>
                </a:solidFill>
                <a:effectLst/>
                <a:latin typeface="+mn-lt"/>
                <a:ea typeface="Times New Roman" panose="02020603050405020304" pitchFamily="18" charset="0"/>
              </a:rPr>
              <a:t>But now scientists have found evidence of the behaviour in a non-human primate.</a:t>
            </a:r>
            <a:endParaRPr lang="en-GB" sz="2000" dirty="0">
              <a:effectLst/>
              <a:latin typeface="+mn-lt"/>
              <a:ea typeface="Times New Roman" panose="02020603050405020304" pitchFamily="18" charset="0"/>
            </a:endParaRPr>
          </a:p>
          <a:p>
            <a:pPr>
              <a:buNone/>
            </a:pPr>
            <a:r>
              <a:rPr lang="en-GB" sz="2000" dirty="0">
                <a:solidFill>
                  <a:srgbClr val="000000"/>
                </a:solidFill>
                <a:effectLst/>
                <a:latin typeface="+mn-lt"/>
                <a:ea typeface="Calibri" panose="020F0502020204030204" pitchFamily="34" charset="0"/>
                <a:cs typeface="Times New Roman" panose="02020603050405020304" pitchFamily="18" charset="0"/>
              </a:rPr>
              <a:t>Scientists from the Hebrew University of Jerusalem have recorded spontaneous ‘</a:t>
            </a:r>
            <a:r>
              <a:rPr lang="en-GB" sz="2000" dirty="0" err="1">
                <a:solidFill>
                  <a:srgbClr val="000000"/>
                </a:solidFill>
                <a:effectLst/>
                <a:latin typeface="+mn-lt"/>
                <a:ea typeface="Calibri" panose="020F0502020204030204" pitchFamily="34" charset="0"/>
                <a:cs typeface="Times New Roman" panose="02020603050405020304" pitchFamily="18" charset="0"/>
              </a:rPr>
              <a:t>phee</a:t>
            </a:r>
            <a:r>
              <a:rPr lang="en-GB" sz="2000" dirty="0">
                <a:solidFill>
                  <a:srgbClr val="000000"/>
                </a:solidFill>
                <a:effectLst/>
                <a:latin typeface="+mn-lt"/>
                <a:ea typeface="Calibri" panose="020F0502020204030204" pitchFamily="34" charset="0"/>
                <a:cs typeface="Times New Roman" panose="02020603050405020304" pitchFamily="18" charset="0"/>
              </a:rPr>
              <a:t>-call’ dialogues between pairs of marmoset monkeys. They’ve found that marmosets use these calls to vocally label each other; moreover, these non-human primates respond more consistently and correctly to calls that are specifically directed at them.</a:t>
            </a:r>
            <a:endParaRPr lang="en-GB" sz="2000" dirty="0">
              <a:effectLst/>
              <a:latin typeface="+mn-lt"/>
              <a:ea typeface="Calibri" panose="020F0502020204030204" pitchFamily="34" charset="0"/>
              <a:cs typeface="Times New Roman" panose="02020603050405020304" pitchFamily="18" charset="0"/>
            </a:endParaRPr>
          </a:p>
          <a:p>
            <a:pPr>
              <a:buNone/>
            </a:pPr>
            <a:endParaRPr lang="en-GB" sz="2000" dirty="0">
              <a:effectLst/>
              <a:latin typeface="+mn-lt"/>
              <a:ea typeface="Calibri" panose="020F0502020204030204" pitchFamily="34" charset="0"/>
              <a:cs typeface="Times New Roman" panose="02020603050405020304" pitchFamily="18" charset="0"/>
            </a:endParaRPr>
          </a:p>
          <a:p>
            <a:pPr>
              <a:buNone/>
            </a:pPr>
            <a:r>
              <a:rPr lang="en-GB" sz="2000" i="1" kern="1800" dirty="0">
                <a:solidFill>
                  <a:schemeClr val="accent2">
                    <a:lumMod val="50000"/>
                  </a:schemeClr>
                </a:solidFill>
                <a:effectLst/>
                <a:latin typeface="+mn-lt"/>
                <a:ea typeface="Times New Roman" panose="02020603050405020304" pitchFamily="18" charset="0"/>
                <a:cs typeface="Times New Roman" panose="02020603050405020304" pitchFamily="18" charset="0"/>
              </a:rPr>
              <a:t>https://</a:t>
            </a:r>
            <a:r>
              <a:rPr lang="en-GB" sz="2000" i="1" kern="1800" dirty="0" err="1">
                <a:solidFill>
                  <a:schemeClr val="accent2">
                    <a:lumMod val="50000"/>
                  </a:schemeClr>
                </a:solidFill>
                <a:effectLst/>
                <a:latin typeface="+mn-lt"/>
                <a:ea typeface="Times New Roman" panose="02020603050405020304" pitchFamily="18" charset="0"/>
                <a:cs typeface="Times New Roman" panose="02020603050405020304" pitchFamily="18" charset="0"/>
              </a:rPr>
              <a:t>www.sci.news</a:t>
            </a:r>
            <a:r>
              <a:rPr lang="en-GB" sz="2000" i="1" kern="1800" dirty="0">
                <a:solidFill>
                  <a:schemeClr val="accent2">
                    <a:lumMod val="50000"/>
                  </a:schemeClr>
                </a:solidFill>
                <a:effectLst/>
                <a:latin typeface="+mn-lt"/>
                <a:ea typeface="Times New Roman" panose="02020603050405020304" pitchFamily="18" charset="0"/>
                <a:cs typeface="Times New Roman" panose="02020603050405020304" pitchFamily="18" charset="0"/>
              </a:rPr>
              <a:t>/biology/marmoset-monkey-names-13223.html#</a:t>
            </a:r>
            <a:endPar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endParaRPr>
          </a:p>
        </p:txBody>
      </p:sp>
      <p:pic>
        <p:nvPicPr>
          <p:cNvPr id="2" name="Picture 1">
            <a:extLst>
              <a:ext uri="{FF2B5EF4-FFF2-40B4-BE49-F238E27FC236}">
                <a16:creationId xmlns:a16="http://schemas.microsoft.com/office/drawing/2014/main" id="{6A51C50E-AB26-2CDB-6FBA-A80D9FA13A55}"/>
              </a:ext>
            </a:extLst>
          </p:cNvPr>
          <p:cNvPicPr>
            <a:picLocks noChangeAspect="1"/>
          </p:cNvPicPr>
          <p:nvPr/>
        </p:nvPicPr>
        <p:blipFill>
          <a:blip r:embed="rId3"/>
          <a:stretch>
            <a:fillRect/>
          </a:stretch>
        </p:blipFill>
        <p:spPr>
          <a:xfrm>
            <a:off x="5443372" y="116632"/>
            <a:ext cx="3678726" cy="2448272"/>
          </a:xfrm>
          <a:prstGeom prst="rect">
            <a:avLst/>
          </a:prstGeom>
        </p:spPr>
      </p:pic>
    </p:spTree>
    <p:extLst>
      <p:ext uri="{BB962C8B-B14F-4D97-AF65-F5344CB8AC3E}">
        <p14:creationId xmlns:p14="http://schemas.microsoft.com/office/powerpoint/2010/main" val="172979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576" y="548680"/>
            <a:ext cx="7920038" cy="5689058"/>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lnSpc>
                <a:spcPct val="107000"/>
              </a:lnSpc>
              <a:spcAft>
                <a:spcPts val="800"/>
              </a:spcAft>
              <a:buNone/>
            </a:pPr>
            <a:r>
              <a:rPr lang="en-GB" sz="3600" b="1" dirty="0">
                <a:solidFill>
                  <a:schemeClr val="accent2">
                    <a:lumMod val="50000"/>
                  </a:schemeClr>
                </a:solidFill>
                <a:latin typeface="+mn-lt"/>
                <a:ea typeface="Calibri" panose="020F0502020204030204" pitchFamily="34" charset="0"/>
                <a:cs typeface="Times New Roman" panose="02020603050405020304" pitchFamily="18" charset="0"/>
              </a:rPr>
              <a:t>Naming  names</a:t>
            </a:r>
            <a:endParaRPr lang="en-GB" sz="2000" b="0" i="0" u="none" strike="noStrike" dirty="0">
              <a:solidFill>
                <a:schemeClr val="accent2">
                  <a:lumMod val="50000"/>
                </a:schemeClr>
              </a:solidFill>
              <a:effectLst/>
              <a:latin typeface="+mn-lt"/>
            </a:endParaRPr>
          </a:p>
          <a:p>
            <a:pPr>
              <a:spcAft>
                <a:spcPts val="1725"/>
              </a:spcAft>
              <a:buNone/>
            </a:pPr>
            <a:r>
              <a:rPr lang="en-GB" sz="2000" dirty="0">
                <a:solidFill>
                  <a:srgbClr val="222222"/>
                </a:solidFill>
                <a:effectLst/>
                <a:latin typeface="+mn-lt"/>
                <a:ea typeface="Times New Roman" panose="02020603050405020304" pitchFamily="18" charset="0"/>
                <a:cs typeface="Times New Roman" panose="02020603050405020304" pitchFamily="18" charset="0"/>
              </a:rPr>
              <a:t>Your legal name has two parts: your </a:t>
            </a:r>
            <a:r>
              <a:rPr lang="en-GB" sz="2000" b="1" u="none" strike="noStrike" dirty="0">
                <a:solidFill>
                  <a:schemeClr val="accent2">
                    <a:lumMod val="50000"/>
                  </a:schemeClr>
                </a:solidFill>
                <a:effectLst/>
                <a:latin typeface="+mn-lt"/>
                <a:ea typeface="Times New Roman" panose="02020603050405020304" pitchFamily="18" charset="0"/>
                <a:cs typeface="Times New Roman" panose="02020603050405020304" pitchFamily="18" charset="0"/>
              </a:rPr>
              <a:t>first name</a:t>
            </a:r>
            <a:r>
              <a:rPr lang="en-GB" sz="2000" dirty="0">
                <a:solidFill>
                  <a:schemeClr val="accent2">
                    <a:lumMod val="50000"/>
                  </a:schemeClr>
                </a:solidFill>
                <a:effectLst/>
                <a:latin typeface="+mn-lt"/>
                <a:ea typeface="Times New Roman" panose="02020603050405020304" pitchFamily="18" charset="0"/>
                <a:cs typeface="Times New Roman" panose="02020603050405020304" pitchFamily="18" charset="0"/>
              </a:rPr>
              <a:t> </a:t>
            </a:r>
            <a:r>
              <a:rPr lang="en-GB" sz="2000" dirty="0">
                <a:solidFill>
                  <a:srgbClr val="222222"/>
                </a:solidFill>
                <a:effectLst/>
                <a:latin typeface="+mn-lt"/>
                <a:ea typeface="Times New Roman" panose="02020603050405020304" pitchFamily="18" charset="0"/>
                <a:cs typeface="Times New Roman" panose="02020603050405020304" pitchFamily="18" charset="0"/>
              </a:rPr>
              <a:t>and your </a:t>
            </a:r>
            <a:r>
              <a:rPr lang="en-GB" sz="2000" b="1" u="none" strike="noStrike" dirty="0">
                <a:solidFill>
                  <a:schemeClr val="accent2">
                    <a:lumMod val="50000"/>
                  </a:schemeClr>
                </a:solidFill>
                <a:effectLst/>
                <a:latin typeface="+mn-lt"/>
                <a:ea typeface="Times New Roman" panose="02020603050405020304" pitchFamily="18" charset="0"/>
                <a:cs typeface="Times New Roman" panose="02020603050405020304" pitchFamily="18" charset="0"/>
              </a:rPr>
              <a:t>surname</a:t>
            </a:r>
            <a:r>
              <a:rPr lang="en-GB" sz="2000" dirty="0">
                <a:solidFill>
                  <a:srgbClr val="222222"/>
                </a:solidFill>
                <a:effectLst/>
                <a:latin typeface="+mn-lt"/>
                <a:ea typeface="Times New Roman" panose="02020603050405020304" pitchFamily="18" charset="0"/>
                <a:cs typeface="Times New Roman" panose="02020603050405020304" pitchFamily="18" charset="0"/>
              </a:rPr>
              <a:t>.  Each part has a different legal basis and history.</a:t>
            </a:r>
            <a:endParaRPr lang="en-GB" sz="2000" dirty="0">
              <a:effectLst/>
              <a:latin typeface="+mn-lt"/>
              <a:ea typeface="Calibri" panose="020F0502020204030204" pitchFamily="34" charset="0"/>
              <a:cs typeface="Times New Roman" panose="02020603050405020304" pitchFamily="18" charset="0"/>
            </a:endParaRPr>
          </a:p>
          <a:p>
            <a:pPr>
              <a:spcAft>
                <a:spcPts val="1725"/>
              </a:spcAft>
              <a:buNone/>
            </a:pPr>
            <a:r>
              <a:rPr lang="en-GB" sz="2000" dirty="0">
                <a:solidFill>
                  <a:srgbClr val="222222"/>
                </a:solidFill>
                <a:effectLst/>
                <a:latin typeface="+mn-lt"/>
                <a:ea typeface="Times New Roman" panose="02020603050405020304" pitchFamily="18" charset="0"/>
                <a:cs typeface="Times New Roman" panose="02020603050405020304" pitchFamily="18" charset="0"/>
              </a:rPr>
              <a:t>It isn’t a legal requirement to </a:t>
            </a:r>
            <a:r>
              <a:rPr lang="en-GB" sz="2000" i="1" dirty="0">
                <a:solidFill>
                  <a:srgbClr val="222222"/>
                </a:solidFill>
                <a:effectLst/>
                <a:latin typeface="+mn-lt"/>
                <a:ea typeface="Times New Roman" panose="02020603050405020304" pitchFamily="18" charset="0"/>
                <a:cs typeface="Times New Roman" panose="02020603050405020304" pitchFamily="18" charset="0"/>
              </a:rPr>
              <a:t>have</a:t>
            </a:r>
            <a:r>
              <a:rPr lang="en-GB" sz="2000" dirty="0">
                <a:solidFill>
                  <a:srgbClr val="222222"/>
                </a:solidFill>
                <a:effectLst/>
                <a:latin typeface="+mn-lt"/>
                <a:ea typeface="Times New Roman" panose="02020603050405020304" pitchFamily="18" charset="0"/>
                <a:cs typeface="Times New Roman" panose="02020603050405020304" pitchFamily="18" charset="0"/>
              </a:rPr>
              <a:t> either a first name </a:t>
            </a:r>
            <a:r>
              <a:rPr lang="en-GB" sz="2000" i="1" dirty="0">
                <a:solidFill>
                  <a:srgbClr val="222222"/>
                </a:solidFill>
                <a:effectLst/>
                <a:latin typeface="+mn-lt"/>
                <a:ea typeface="Times New Roman" panose="02020603050405020304" pitchFamily="18" charset="0"/>
                <a:cs typeface="Times New Roman" panose="02020603050405020304" pitchFamily="18" charset="0"/>
              </a:rPr>
              <a:t>or</a:t>
            </a:r>
            <a:r>
              <a:rPr lang="en-GB" sz="2000" dirty="0">
                <a:solidFill>
                  <a:srgbClr val="222222"/>
                </a:solidFill>
                <a:effectLst/>
                <a:latin typeface="+mn-lt"/>
                <a:ea typeface="Times New Roman" panose="02020603050405020304" pitchFamily="18" charset="0"/>
                <a:cs typeface="Times New Roman" panose="02020603050405020304" pitchFamily="18" charset="0"/>
              </a:rPr>
              <a:t> a surname.  The law </a:t>
            </a:r>
            <a:r>
              <a:rPr lang="en-GB" sz="2000" i="1" dirty="0">
                <a:solidFill>
                  <a:srgbClr val="222222"/>
                </a:solidFill>
                <a:effectLst/>
                <a:latin typeface="+mn-lt"/>
                <a:ea typeface="Times New Roman" panose="02020603050405020304" pitchFamily="18" charset="0"/>
                <a:cs typeface="Times New Roman" panose="02020603050405020304" pitchFamily="18" charset="0"/>
              </a:rPr>
              <a:t>presumes</a:t>
            </a:r>
            <a:r>
              <a:rPr lang="en-GB" sz="2000" dirty="0">
                <a:solidFill>
                  <a:srgbClr val="222222"/>
                </a:solidFill>
                <a:effectLst/>
                <a:latin typeface="+mn-lt"/>
                <a:ea typeface="Times New Roman" panose="02020603050405020304" pitchFamily="18" charset="0"/>
                <a:cs typeface="Times New Roman" panose="02020603050405020304" pitchFamily="18" charset="0"/>
              </a:rPr>
              <a:t> that you do have a name— and in practice everybody does have a name — but the law doesn’t make it a </a:t>
            </a:r>
            <a:r>
              <a:rPr lang="en-GB" sz="2000" i="1" dirty="0">
                <a:solidFill>
                  <a:srgbClr val="222222"/>
                </a:solidFill>
                <a:effectLst/>
                <a:latin typeface="+mn-lt"/>
                <a:ea typeface="Times New Roman" panose="02020603050405020304" pitchFamily="18" charset="0"/>
                <a:cs typeface="Times New Roman" panose="02020603050405020304" pitchFamily="18" charset="0"/>
              </a:rPr>
              <a:t>requirement</a:t>
            </a:r>
            <a:r>
              <a:rPr lang="en-GB" sz="2000" dirty="0">
                <a:solidFill>
                  <a:srgbClr val="222222"/>
                </a:solidFill>
                <a:effectLst/>
                <a:latin typeface="+mn-lt"/>
                <a:ea typeface="Times New Roman" panose="02020603050405020304" pitchFamily="18" charset="0"/>
                <a:cs typeface="Times New Roman" panose="02020603050405020304" pitchFamily="18" charset="0"/>
              </a:rPr>
              <a:t>.  Nevertheless — as a person is normally called and known by </a:t>
            </a:r>
            <a:r>
              <a:rPr lang="en-GB" sz="2000" i="1" dirty="0">
                <a:solidFill>
                  <a:srgbClr val="222222"/>
                </a:solidFill>
                <a:effectLst/>
                <a:latin typeface="+mn-lt"/>
                <a:ea typeface="Times New Roman" panose="02020603050405020304" pitchFamily="18" charset="0"/>
                <a:cs typeface="Times New Roman" panose="02020603050405020304" pitchFamily="18" charset="0"/>
              </a:rPr>
              <a:t>something</a:t>
            </a:r>
            <a:r>
              <a:rPr lang="en-GB" sz="2000" dirty="0">
                <a:solidFill>
                  <a:srgbClr val="222222"/>
                </a:solidFill>
                <a:effectLst/>
                <a:latin typeface="+mn-lt"/>
                <a:ea typeface="Times New Roman" panose="02020603050405020304" pitchFamily="18" charset="0"/>
                <a:cs typeface="Times New Roman" panose="02020603050405020304" pitchFamily="18" charset="0"/>
              </a:rPr>
              <a:t> </a:t>
            </a:r>
            <a:r>
              <a:rPr lang="en-GB" sz="2000" dirty="0">
                <a:effectLst/>
                <a:latin typeface="+mn-lt"/>
                <a:ea typeface="Times New Roman" panose="02020603050405020304" pitchFamily="18" charset="0"/>
                <a:cs typeface="Times New Roman" panose="02020603050405020304" pitchFamily="18" charset="0"/>
              </a:rPr>
              <a:t>— a person will always have a name of some kind.</a:t>
            </a:r>
            <a:endParaRPr lang="en-GB" sz="2000" dirty="0">
              <a:effectLst/>
              <a:latin typeface="+mn-lt"/>
              <a:ea typeface="Calibri" panose="020F0502020204030204" pitchFamily="34" charset="0"/>
              <a:cs typeface="Times New Roman" panose="02020603050405020304" pitchFamily="18" charset="0"/>
            </a:endParaRPr>
          </a:p>
          <a:p>
            <a:pPr>
              <a:spcAft>
                <a:spcPts val="1725"/>
              </a:spcAft>
              <a:buNone/>
            </a:pPr>
            <a:r>
              <a:rPr lang="en-GB" sz="2000" dirty="0">
                <a:solidFill>
                  <a:srgbClr val="222222"/>
                </a:solidFill>
                <a:effectLst/>
                <a:latin typeface="+mn-lt"/>
                <a:ea typeface="Times New Roman" panose="02020603050405020304" pitchFamily="18" charset="0"/>
                <a:cs typeface="Times New Roman" panose="02020603050405020304" pitchFamily="18" charset="0"/>
              </a:rPr>
              <a:t>A person’s legal name is not formally defined by statute — it is something which has been established by </a:t>
            </a:r>
            <a:r>
              <a:rPr lang="en-GB" sz="2000" b="1" dirty="0">
                <a:solidFill>
                  <a:srgbClr val="222222"/>
                </a:solidFill>
                <a:effectLst/>
                <a:latin typeface="+mn-lt"/>
                <a:ea typeface="Times New Roman" panose="02020603050405020304" pitchFamily="18" charset="0"/>
                <a:cs typeface="Times New Roman" panose="02020603050405020304" pitchFamily="18" charset="0"/>
              </a:rPr>
              <a:t>case law</a:t>
            </a:r>
            <a:r>
              <a:rPr lang="en-GB" sz="2000" dirty="0">
                <a:solidFill>
                  <a:srgbClr val="222222"/>
                </a:solidFill>
                <a:effectLst/>
                <a:latin typeface="+mn-lt"/>
                <a:ea typeface="Times New Roman" panose="02020603050405020304" pitchFamily="18" charset="0"/>
                <a:cs typeface="Times New Roman" panose="02020603050405020304" pitchFamily="18" charset="0"/>
              </a:rPr>
              <a:t>, by the doctrine of precedent (going back many hundreds of years).</a:t>
            </a:r>
            <a:endParaRPr lang="en-GB" sz="2000" dirty="0">
              <a:effectLst/>
              <a:latin typeface="+mn-lt"/>
              <a:ea typeface="Calibri" panose="020F0502020204030204" pitchFamily="34" charset="0"/>
              <a:cs typeface="Times New Roman" panose="02020603050405020304" pitchFamily="18" charset="0"/>
            </a:endParaRPr>
          </a:p>
          <a:p>
            <a:pPr marL="0" algn="l" rtl="0" eaLnBrk="1" fontAlgn="ctr" latinLnBrk="0" hangingPunct="1">
              <a:spcBef>
                <a:spcPts val="0"/>
              </a:spcBef>
              <a:spcAft>
                <a:spcPts val="0"/>
              </a:spcAft>
              <a:buNone/>
            </a:pPr>
            <a:endParaRPr lang="en-GB" sz="2400" b="0" i="0" u="none" strike="noStrike" dirty="0">
              <a:solidFill>
                <a:srgbClr val="202122"/>
              </a:solidFill>
              <a:effectLst/>
              <a:latin typeface="+mn-lt"/>
            </a:endParaRPr>
          </a:p>
          <a:p>
            <a:pPr marL="0" algn="l" rtl="0" eaLnBrk="1" fontAlgn="ctr" latinLnBrk="0" hangingPunct="1">
              <a:spcBef>
                <a:spcPts val="0"/>
              </a:spcBef>
              <a:spcAft>
                <a:spcPts val="0"/>
              </a:spcAft>
              <a:buNone/>
            </a:pPr>
            <a:r>
              <a:rPr lang="en-GB" sz="2000" b="0" i="1" u="none" strike="noStrike" dirty="0">
                <a:solidFill>
                  <a:schemeClr val="accent2">
                    <a:lumMod val="50000"/>
                  </a:schemeClr>
                </a:solidFill>
                <a:effectLst/>
                <a:latin typeface="+mn-lt"/>
              </a:rPr>
              <a:t>https://</a:t>
            </a:r>
            <a:r>
              <a:rPr lang="en-GB" sz="2000" b="0" i="1" u="none" strike="noStrike" dirty="0" err="1">
                <a:solidFill>
                  <a:schemeClr val="accent2">
                    <a:lumMod val="50000"/>
                  </a:schemeClr>
                </a:solidFill>
                <a:effectLst/>
                <a:latin typeface="+mn-lt"/>
              </a:rPr>
              <a:t>deedpolloffice.com</a:t>
            </a:r>
            <a:r>
              <a:rPr lang="en-GB" sz="2000" b="0" i="1" u="none" strike="noStrike" dirty="0">
                <a:solidFill>
                  <a:schemeClr val="accent2">
                    <a:lumMod val="50000"/>
                  </a:schemeClr>
                </a:solidFill>
                <a:effectLst/>
                <a:latin typeface="+mn-lt"/>
              </a:rPr>
              <a:t>/</a:t>
            </a:r>
          </a:p>
        </p:txBody>
      </p:sp>
    </p:spTree>
    <p:extLst>
      <p:ext uri="{BB962C8B-B14F-4D97-AF65-F5344CB8AC3E}">
        <p14:creationId xmlns:p14="http://schemas.microsoft.com/office/powerpoint/2010/main" val="2527505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576" y="548680"/>
            <a:ext cx="7920038" cy="5527475"/>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lnSpc>
                <a:spcPct val="107000"/>
              </a:lnSpc>
              <a:spcAft>
                <a:spcPts val="800"/>
              </a:spcAft>
              <a:buNone/>
            </a:pPr>
            <a:r>
              <a:rPr lang="en-GB" sz="3600" b="1" dirty="0">
                <a:solidFill>
                  <a:schemeClr val="accent2">
                    <a:lumMod val="50000"/>
                  </a:schemeClr>
                </a:solidFill>
                <a:latin typeface="+mn-lt"/>
                <a:ea typeface="Calibri" panose="020F0502020204030204" pitchFamily="34" charset="0"/>
                <a:cs typeface="Times New Roman" panose="02020603050405020304" pitchFamily="18" charset="0"/>
              </a:rPr>
              <a:t>Naming  names</a:t>
            </a:r>
            <a:endParaRPr lang="en-GB" sz="3600" b="1" dirty="0">
              <a:solidFill>
                <a:schemeClr val="accent2">
                  <a:lumMod val="50000"/>
                </a:schemeClr>
              </a:solidFill>
              <a:effectLst/>
              <a:latin typeface="+mn-lt"/>
              <a:ea typeface="Calibri" panose="020F0502020204030204" pitchFamily="34" charset="0"/>
              <a:cs typeface="Times New Roman" panose="02020603050405020304" pitchFamily="18" charset="0"/>
            </a:endParaRPr>
          </a:p>
          <a:p>
            <a:pPr algn="l">
              <a:buNone/>
            </a:pPr>
            <a:r>
              <a:rPr lang="en-GB" sz="2000" b="0" i="0" u="none" strike="noStrike" dirty="0">
                <a:solidFill>
                  <a:srgbClr val="222222"/>
                </a:solidFill>
                <a:effectLst/>
                <a:latin typeface="+mn-lt"/>
              </a:rPr>
              <a:t>Your </a:t>
            </a:r>
            <a:r>
              <a:rPr lang="en-GB" sz="2000" b="1" i="0" u="none" strike="noStrike" dirty="0">
                <a:solidFill>
                  <a:schemeClr val="accent2">
                    <a:lumMod val="50000"/>
                  </a:schemeClr>
                </a:solidFill>
                <a:effectLst/>
                <a:latin typeface="+mn-lt"/>
              </a:rPr>
              <a:t>first name</a:t>
            </a:r>
            <a:r>
              <a:rPr lang="en-GB" sz="2000" b="0" i="0" u="none" strike="noStrike" dirty="0">
                <a:solidFill>
                  <a:schemeClr val="accent2">
                    <a:lumMod val="50000"/>
                  </a:schemeClr>
                </a:solidFill>
                <a:effectLst/>
                <a:latin typeface="+mn-lt"/>
              </a:rPr>
              <a:t> </a:t>
            </a:r>
            <a:r>
              <a:rPr lang="en-GB" sz="2000" b="0" i="0" u="none" strike="noStrike" dirty="0">
                <a:solidFill>
                  <a:srgbClr val="222222"/>
                </a:solidFill>
                <a:effectLst/>
                <a:latin typeface="+mn-lt"/>
              </a:rPr>
              <a:t>— or “first names”, or “Christian name”, or “forenames”, or “given name”, or “proper name” (or sometimes just “name”) — consists of </a:t>
            </a:r>
            <a:r>
              <a:rPr lang="en-GB" sz="2000" b="0" i="1" u="none" strike="noStrike" dirty="0">
                <a:solidFill>
                  <a:srgbClr val="222222"/>
                </a:solidFill>
                <a:effectLst/>
                <a:latin typeface="+mn-lt"/>
              </a:rPr>
              <a:t>all</a:t>
            </a:r>
            <a:r>
              <a:rPr lang="en-GB" sz="2000" b="0" i="0" u="none" strike="noStrike" dirty="0">
                <a:solidFill>
                  <a:srgbClr val="222222"/>
                </a:solidFill>
                <a:effectLst/>
                <a:latin typeface="+mn-lt"/>
              </a:rPr>
              <a:t> of your names </a:t>
            </a:r>
            <a:r>
              <a:rPr lang="en-GB" sz="2000" b="0" i="1" u="none" strike="noStrike" dirty="0">
                <a:solidFill>
                  <a:srgbClr val="222222"/>
                </a:solidFill>
                <a:effectLst/>
                <a:latin typeface="+mn-lt"/>
              </a:rPr>
              <a:t>apart</a:t>
            </a:r>
            <a:r>
              <a:rPr lang="en-GB" sz="2000" b="0" i="0" u="none" strike="noStrike" dirty="0">
                <a:solidFill>
                  <a:srgbClr val="222222"/>
                </a:solidFill>
                <a:effectLst/>
                <a:latin typeface="+mn-lt"/>
              </a:rPr>
              <a:t> from your </a:t>
            </a:r>
            <a:r>
              <a:rPr lang="en-GB" sz="2000" b="1" i="0" u="none" strike="noStrike" dirty="0">
                <a:solidFill>
                  <a:schemeClr val="accent2">
                    <a:lumMod val="50000"/>
                  </a:schemeClr>
                </a:solidFill>
                <a:effectLst/>
                <a:latin typeface="+mn-lt"/>
              </a:rPr>
              <a:t>surname</a:t>
            </a:r>
            <a:r>
              <a:rPr lang="en-GB" sz="2000" b="0" i="0" u="none" strike="noStrike" dirty="0">
                <a:solidFill>
                  <a:srgbClr val="222222"/>
                </a:solidFill>
                <a:effectLst/>
                <a:latin typeface="+mn-lt"/>
              </a:rPr>
              <a:t>.</a:t>
            </a:r>
          </a:p>
          <a:p>
            <a:pPr algn="l">
              <a:buNone/>
            </a:pPr>
            <a:endParaRPr lang="en-GB" sz="2000" dirty="0">
              <a:solidFill>
                <a:srgbClr val="222222"/>
              </a:solidFill>
              <a:latin typeface="+mn-lt"/>
            </a:endParaRPr>
          </a:p>
          <a:p>
            <a:pPr algn="l">
              <a:buNone/>
            </a:pPr>
            <a:r>
              <a:rPr lang="en-GB" sz="2000" b="0" i="0" u="none" strike="noStrike" dirty="0">
                <a:solidFill>
                  <a:srgbClr val="222222"/>
                </a:solidFill>
                <a:effectLst/>
                <a:latin typeface="+mn-lt"/>
              </a:rPr>
              <a:t>There is no concept or definition of a “middle name” in English law.  Your middle names (if you have any) are a part of your </a:t>
            </a:r>
            <a:r>
              <a:rPr lang="en-GB" sz="2000" b="0" i="1" u="none" strike="noStrike" dirty="0">
                <a:solidFill>
                  <a:srgbClr val="222222"/>
                </a:solidFill>
                <a:effectLst/>
                <a:latin typeface="+mn-lt"/>
              </a:rPr>
              <a:t>first name</a:t>
            </a:r>
            <a:r>
              <a:rPr lang="en-GB" sz="2000" b="0" i="0" u="none" strike="noStrike" dirty="0">
                <a:solidFill>
                  <a:srgbClr val="222222"/>
                </a:solidFill>
                <a:effectLst/>
                <a:latin typeface="+mn-lt"/>
              </a:rPr>
              <a:t>.  </a:t>
            </a:r>
          </a:p>
          <a:p>
            <a:pPr algn="l">
              <a:buNone/>
            </a:pPr>
            <a:endParaRPr lang="en-GB" sz="2000" b="0" i="0" u="none" strike="noStrike" dirty="0">
              <a:solidFill>
                <a:srgbClr val="222222"/>
              </a:solidFill>
              <a:effectLst/>
              <a:latin typeface="+mn-lt"/>
            </a:endParaRPr>
          </a:p>
          <a:p>
            <a:pPr algn="l">
              <a:buNone/>
            </a:pPr>
            <a:r>
              <a:rPr lang="en-GB" sz="2000" b="0" i="0" u="none" strike="noStrike" dirty="0">
                <a:solidFill>
                  <a:srgbClr val="222222"/>
                </a:solidFill>
                <a:effectLst/>
                <a:latin typeface="+mn-lt"/>
              </a:rPr>
              <a:t>So, for example, if your full name were </a:t>
            </a:r>
            <a:r>
              <a:rPr lang="en-GB" sz="2000" b="0" i="1" u="none" strike="noStrike" dirty="0">
                <a:solidFill>
                  <a:srgbClr val="222222"/>
                </a:solidFill>
                <a:effectLst/>
                <a:latin typeface="+mn-lt"/>
              </a:rPr>
              <a:t>“John Fred SMITH”</a:t>
            </a:r>
            <a:r>
              <a:rPr lang="en-GB" sz="2000" b="0" i="0" u="none" strike="noStrike" dirty="0">
                <a:solidFill>
                  <a:srgbClr val="222222"/>
                </a:solidFill>
                <a:effectLst/>
                <a:latin typeface="+mn-lt"/>
              </a:rPr>
              <a:t> (your surname being </a:t>
            </a:r>
            <a:r>
              <a:rPr lang="en-GB" sz="2000" b="0" i="1" u="none" strike="noStrike" dirty="0">
                <a:solidFill>
                  <a:srgbClr val="222222"/>
                </a:solidFill>
                <a:effectLst/>
                <a:latin typeface="+mn-lt"/>
              </a:rPr>
              <a:t>“SMITH”</a:t>
            </a:r>
            <a:r>
              <a:rPr lang="en-GB" sz="2000" b="0" i="0" u="none" strike="noStrike" dirty="0">
                <a:solidFill>
                  <a:srgbClr val="222222"/>
                </a:solidFill>
                <a:effectLst/>
                <a:latin typeface="+mn-lt"/>
              </a:rPr>
              <a:t>), then your first name (in full) would be </a:t>
            </a:r>
            <a:r>
              <a:rPr lang="en-GB" sz="2000" b="0" i="1" u="none" strike="noStrike" dirty="0">
                <a:solidFill>
                  <a:srgbClr val="222222"/>
                </a:solidFill>
                <a:effectLst/>
                <a:latin typeface="+mn-lt"/>
              </a:rPr>
              <a:t>“John Fred”</a:t>
            </a:r>
            <a:r>
              <a:rPr lang="en-GB" sz="2000" b="0" i="0" u="none" strike="noStrike" dirty="0">
                <a:solidFill>
                  <a:srgbClr val="222222"/>
                </a:solidFill>
                <a:effectLst/>
                <a:latin typeface="+mn-lt"/>
              </a:rPr>
              <a:t>.  Legally speaking, you don’t have a middle name, so you’d simply have a first name made up of two names (“John Fred”).</a:t>
            </a:r>
          </a:p>
          <a:p>
            <a:pPr marL="0" algn="l" rtl="0" eaLnBrk="1" fontAlgn="ctr" latinLnBrk="0" hangingPunct="1">
              <a:spcBef>
                <a:spcPts val="0"/>
              </a:spcBef>
              <a:spcAft>
                <a:spcPts val="0"/>
              </a:spcAft>
              <a:buNone/>
            </a:pPr>
            <a:endParaRPr lang="en-GB" sz="2400" b="0" i="0" u="none" strike="noStrike" dirty="0">
              <a:solidFill>
                <a:srgbClr val="202122"/>
              </a:solidFill>
              <a:effectLst/>
              <a:latin typeface="+mn-lt"/>
            </a:endParaRPr>
          </a:p>
          <a:p>
            <a:pPr marL="0" algn="l" rtl="0" eaLnBrk="1" fontAlgn="ctr" latinLnBrk="0" hangingPunct="1">
              <a:spcBef>
                <a:spcPts val="0"/>
              </a:spcBef>
              <a:spcAft>
                <a:spcPts val="0"/>
              </a:spcAft>
              <a:buNone/>
            </a:pPr>
            <a:r>
              <a:rPr lang="en-GB" sz="2000" b="0" i="1" u="none" strike="noStrike" dirty="0">
                <a:solidFill>
                  <a:schemeClr val="accent2">
                    <a:lumMod val="50000"/>
                  </a:schemeClr>
                </a:solidFill>
                <a:effectLst/>
                <a:latin typeface="+mn-lt"/>
              </a:rPr>
              <a:t>https://</a:t>
            </a:r>
            <a:r>
              <a:rPr lang="en-GB" sz="2000" b="0" i="1" u="none" strike="noStrike" dirty="0" err="1">
                <a:solidFill>
                  <a:schemeClr val="accent2">
                    <a:lumMod val="50000"/>
                  </a:schemeClr>
                </a:solidFill>
                <a:effectLst/>
                <a:latin typeface="+mn-lt"/>
              </a:rPr>
              <a:t>deedpolloffice.com</a:t>
            </a:r>
            <a:r>
              <a:rPr lang="en-GB" sz="2000" b="0" i="1" u="none" strike="noStrike" dirty="0">
                <a:solidFill>
                  <a:schemeClr val="accent2">
                    <a:lumMod val="50000"/>
                  </a:schemeClr>
                </a:solidFill>
                <a:effectLst/>
                <a:latin typeface="+mn-lt"/>
              </a:rPr>
              <a:t>/</a:t>
            </a:r>
          </a:p>
        </p:txBody>
      </p:sp>
    </p:spTree>
    <p:extLst>
      <p:ext uri="{BB962C8B-B14F-4D97-AF65-F5344CB8AC3E}">
        <p14:creationId xmlns:p14="http://schemas.microsoft.com/office/powerpoint/2010/main" val="1979676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576" y="548680"/>
            <a:ext cx="7920038" cy="5958362"/>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lnSpc>
                <a:spcPct val="107000"/>
              </a:lnSpc>
              <a:spcAft>
                <a:spcPts val="800"/>
              </a:spcAft>
              <a:buNone/>
            </a:pPr>
            <a:r>
              <a:rPr lang="en-GB" sz="3600" b="1" dirty="0">
                <a:solidFill>
                  <a:schemeClr val="accent2">
                    <a:lumMod val="50000"/>
                  </a:schemeClr>
                </a:solidFill>
                <a:effectLst/>
                <a:latin typeface="+mn-lt"/>
                <a:ea typeface="Calibri" panose="020F0502020204030204" pitchFamily="34" charset="0"/>
                <a:cs typeface="Times New Roman" panose="02020603050405020304" pitchFamily="18" charset="0"/>
              </a:rPr>
              <a:t>Our forenames</a:t>
            </a:r>
          </a:p>
          <a:p>
            <a:pPr marL="0" algn="l" rtl="0" eaLnBrk="1" fontAlgn="ctr" latinLnBrk="0" hangingPunct="1">
              <a:spcBef>
                <a:spcPts val="0"/>
              </a:spcBef>
              <a:spcAft>
                <a:spcPts val="0"/>
              </a:spcAft>
              <a:buNone/>
            </a:pPr>
            <a:endParaRPr lang="en-GB" sz="2400" b="0" i="0" u="none" strike="noStrike" dirty="0">
              <a:solidFill>
                <a:srgbClr val="202122"/>
              </a:solidFill>
              <a:effectLst/>
              <a:latin typeface="+mn-lt"/>
            </a:endParaRPr>
          </a:p>
          <a:p>
            <a:pPr marL="0" algn="l" rtl="0" eaLnBrk="1" fontAlgn="ctr" latinLnBrk="0" hangingPunct="1">
              <a:spcBef>
                <a:spcPts val="0"/>
              </a:spcBef>
              <a:spcAft>
                <a:spcPts val="0"/>
              </a:spcAft>
              <a:buNone/>
            </a:pPr>
            <a:r>
              <a:rPr lang="en-GB" sz="2400" dirty="0">
                <a:solidFill>
                  <a:srgbClr val="202122"/>
                </a:solidFill>
                <a:latin typeface="+mn-lt"/>
              </a:rPr>
              <a:t>One or more forenames</a:t>
            </a:r>
          </a:p>
          <a:p>
            <a:pPr marL="0" algn="l" rtl="0" eaLnBrk="1" fontAlgn="ctr" latinLnBrk="0" hangingPunct="1">
              <a:spcBef>
                <a:spcPts val="0"/>
              </a:spcBef>
              <a:spcAft>
                <a:spcPts val="0"/>
              </a:spcAft>
              <a:buNone/>
            </a:pPr>
            <a:endParaRPr lang="en-GB" sz="2400" b="0" i="0" u="none" strike="noStrike" dirty="0">
              <a:solidFill>
                <a:srgbClr val="202122"/>
              </a:solidFill>
              <a:effectLst/>
              <a:latin typeface="+mn-lt"/>
            </a:endParaRPr>
          </a:p>
          <a:p>
            <a:pPr marL="0" algn="l" rtl="0" eaLnBrk="1" fontAlgn="ctr" latinLnBrk="0" hangingPunct="1">
              <a:spcBef>
                <a:spcPts val="0"/>
              </a:spcBef>
              <a:spcAft>
                <a:spcPts val="0"/>
              </a:spcAft>
              <a:buNone/>
            </a:pPr>
            <a:r>
              <a:rPr lang="en-GB" sz="2400">
                <a:solidFill>
                  <a:srgbClr val="202122"/>
                </a:solidFill>
                <a:latin typeface="+mn-lt"/>
              </a:rPr>
              <a:t>Origin and m</a:t>
            </a:r>
            <a:r>
              <a:rPr lang="en-GB" sz="2400" b="0" i="0" u="none" strike="noStrike">
                <a:solidFill>
                  <a:srgbClr val="202122"/>
                </a:solidFill>
                <a:effectLst/>
                <a:latin typeface="+mn-lt"/>
              </a:rPr>
              <a:t>eaning</a:t>
            </a:r>
            <a:endParaRPr lang="en-GB" sz="2400" b="0" i="0" u="none" strike="noStrike" dirty="0">
              <a:solidFill>
                <a:srgbClr val="202122"/>
              </a:solidFill>
              <a:effectLst/>
              <a:latin typeface="+mn-lt"/>
            </a:endParaRPr>
          </a:p>
          <a:p>
            <a:pPr marL="0" algn="l" rtl="0" eaLnBrk="1" fontAlgn="ctr" latinLnBrk="0" hangingPunct="1">
              <a:spcBef>
                <a:spcPts val="0"/>
              </a:spcBef>
              <a:spcAft>
                <a:spcPts val="0"/>
              </a:spcAft>
              <a:buNone/>
            </a:pPr>
            <a:endParaRPr lang="en-GB" sz="2400" dirty="0">
              <a:solidFill>
                <a:srgbClr val="202122"/>
              </a:solidFill>
              <a:latin typeface="+mn-lt"/>
            </a:endParaRPr>
          </a:p>
          <a:p>
            <a:pPr marL="0" algn="l" rtl="0" eaLnBrk="1" fontAlgn="ctr" latinLnBrk="0" hangingPunct="1">
              <a:spcBef>
                <a:spcPts val="0"/>
              </a:spcBef>
              <a:spcAft>
                <a:spcPts val="0"/>
              </a:spcAft>
              <a:buNone/>
            </a:pPr>
            <a:r>
              <a:rPr lang="en-GB" sz="2400" b="0" i="0" u="none" strike="noStrike" dirty="0">
                <a:solidFill>
                  <a:srgbClr val="202122"/>
                </a:solidFill>
                <a:effectLst/>
                <a:latin typeface="+mn-lt"/>
              </a:rPr>
              <a:t>Do you know why your parents chose your name(s)?</a:t>
            </a:r>
          </a:p>
          <a:p>
            <a:pPr marL="0" algn="l" rtl="0" eaLnBrk="1" fontAlgn="ctr" latinLnBrk="0" hangingPunct="1">
              <a:spcBef>
                <a:spcPts val="0"/>
              </a:spcBef>
              <a:spcAft>
                <a:spcPts val="0"/>
              </a:spcAft>
              <a:buNone/>
            </a:pPr>
            <a:endParaRPr lang="en-GB" sz="2400" dirty="0">
              <a:solidFill>
                <a:srgbClr val="202122"/>
              </a:solidFill>
              <a:latin typeface="+mn-lt"/>
            </a:endParaRPr>
          </a:p>
          <a:p>
            <a:pPr eaLnBrk="1" fontAlgn="ctr" hangingPunct="1">
              <a:spcBef>
                <a:spcPts val="0"/>
              </a:spcBef>
              <a:spcAft>
                <a:spcPts val="0"/>
              </a:spcAft>
              <a:buNone/>
            </a:pPr>
            <a:r>
              <a:rPr lang="en-GB" sz="2400" dirty="0">
                <a:solidFill>
                  <a:srgbClr val="202122"/>
                </a:solidFill>
                <a:latin typeface="+mn-lt"/>
              </a:rPr>
              <a:t>Any changes to the name by which you are known </a:t>
            </a:r>
          </a:p>
          <a:p>
            <a:pPr eaLnBrk="1" fontAlgn="ctr" hangingPunct="1">
              <a:spcBef>
                <a:spcPts val="0"/>
              </a:spcBef>
              <a:spcAft>
                <a:spcPts val="0"/>
              </a:spcAft>
              <a:buNone/>
            </a:pPr>
            <a:endParaRPr lang="en-GB" sz="2400" dirty="0">
              <a:solidFill>
                <a:srgbClr val="202122"/>
              </a:solidFill>
              <a:latin typeface="+mn-lt"/>
            </a:endParaRPr>
          </a:p>
          <a:p>
            <a:pPr marL="0" algn="l" rtl="0" eaLnBrk="1" fontAlgn="ctr" latinLnBrk="0" hangingPunct="1">
              <a:spcBef>
                <a:spcPts val="0"/>
              </a:spcBef>
              <a:spcAft>
                <a:spcPts val="0"/>
              </a:spcAft>
              <a:buNone/>
            </a:pPr>
            <a:r>
              <a:rPr lang="en-GB" sz="2400" b="0" i="0" u="none" strike="noStrike" dirty="0">
                <a:solidFill>
                  <a:srgbClr val="202122"/>
                </a:solidFill>
                <a:effectLst/>
                <a:latin typeface="+mn-lt"/>
              </a:rPr>
              <a:t>Abbreviations/nicknames</a:t>
            </a:r>
          </a:p>
          <a:p>
            <a:pPr marL="0" algn="l" rtl="0" eaLnBrk="1" fontAlgn="ctr" latinLnBrk="0" hangingPunct="1">
              <a:spcBef>
                <a:spcPts val="0"/>
              </a:spcBef>
              <a:spcAft>
                <a:spcPts val="0"/>
              </a:spcAft>
              <a:buNone/>
            </a:pPr>
            <a:endParaRPr lang="en-GB" sz="2400" dirty="0">
              <a:solidFill>
                <a:srgbClr val="202122"/>
              </a:solidFill>
              <a:latin typeface="+mn-lt"/>
            </a:endParaRPr>
          </a:p>
          <a:p>
            <a:pPr marL="0" algn="l" rtl="0" eaLnBrk="1" fontAlgn="ctr" latinLnBrk="0" hangingPunct="1">
              <a:spcBef>
                <a:spcPts val="0"/>
              </a:spcBef>
              <a:spcAft>
                <a:spcPts val="0"/>
              </a:spcAft>
              <a:buNone/>
            </a:pPr>
            <a:r>
              <a:rPr lang="en-GB" sz="2400" b="0" i="0" u="none" strike="noStrike" dirty="0">
                <a:solidFill>
                  <a:srgbClr val="202122"/>
                </a:solidFill>
                <a:effectLst/>
                <a:latin typeface="+mn-lt"/>
              </a:rPr>
              <a:t>Variations in spelling/pronunciation</a:t>
            </a:r>
          </a:p>
          <a:p>
            <a:pPr marL="0" algn="l" rtl="0" eaLnBrk="1" fontAlgn="ctr" latinLnBrk="0" hangingPunct="1">
              <a:spcBef>
                <a:spcPts val="0"/>
              </a:spcBef>
              <a:spcAft>
                <a:spcPts val="0"/>
              </a:spcAft>
              <a:buNone/>
            </a:pPr>
            <a:endParaRPr lang="en-GB" sz="2400" dirty="0">
              <a:solidFill>
                <a:srgbClr val="202122"/>
              </a:solidFill>
              <a:latin typeface="+mn-lt"/>
            </a:endParaRPr>
          </a:p>
          <a:p>
            <a:pPr marL="0" algn="l" rtl="0" eaLnBrk="1" fontAlgn="ctr" latinLnBrk="0" hangingPunct="1">
              <a:spcBef>
                <a:spcPts val="0"/>
              </a:spcBef>
              <a:spcAft>
                <a:spcPts val="0"/>
              </a:spcAft>
              <a:buNone/>
            </a:pPr>
            <a:r>
              <a:rPr lang="en-GB" sz="2400" b="0" i="0" u="none" strike="noStrike" dirty="0">
                <a:solidFill>
                  <a:srgbClr val="202122"/>
                </a:solidFill>
                <a:effectLst/>
                <a:latin typeface="+mn-lt"/>
              </a:rPr>
              <a:t>Equivalent names in other languages</a:t>
            </a:r>
          </a:p>
        </p:txBody>
      </p:sp>
    </p:spTree>
    <p:extLst>
      <p:ext uri="{BB962C8B-B14F-4D97-AF65-F5344CB8AC3E}">
        <p14:creationId xmlns:p14="http://schemas.microsoft.com/office/powerpoint/2010/main" val="1842263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576" y="548680"/>
            <a:ext cx="8136904" cy="5342809"/>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lnSpc>
                <a:spcPct val="107000"/>
              </a:lnSpc>
              <a:spcAft>
                <a:spcPts val="800"/>
              </a:spcAft>
              <a:buNone/>
            </a:pPr>
            <a:r>
              <a:rPr lang="en-GB" sz="3600" b="1" dirty="0">
                <a:solidFill>
                  <a:schemeClr val="accent2">
                    <a:lumMod val="50000"/>
                  </a:schemeClr>
                </a:solidFill>
                <a:effectLst/>
                <a:latin typeface="+mn-lt"/>
                <a:ea typeface="Calibri" panose="020F0502020204030204" pitchFamily="34" charset="0"/>
                <a:cs typeface="Times New Roman" panose="02020603050405020304" pitchFamily="18" charset="0"/>
              </a:rPr>
              <a:t>Alison</a:t>
            </a:r>
          </a:p>
          <a:p>
            <a:pPr>
              <a:buNone/>
            </a:pPr>
            <a:r>
              <a:rPr lang="en-GB" sz="2000" dirty="0">
                <a:solidFill>
                  <a:srgbClr val="04133A"/>
                </a:solidFill>
                <a:effectLst/>
                <a:latin typeface="+mn-lt"/>
                <a:ea typeface="Calibri" panose="020F0502020204030204" pitchFamily="34" charset="0"/>
                <a:cs typeface="Times New Roman" panose="02020603050405020304" pitchFamily="18" charset="0"/>
              </a:rPr>
              <a:t>Alison is a gender-neutral name of Scottish origin with German roots, translating to "noble" or "exalted." With a name like this, baby is sure to keep their confidence and </a:t>
            </a:r>
            <a:r>
              <a:rPr lang="en-GB" sz="2000" dirty="0" err="1">
                <a:solidFill>
                  <a:srgbClr val="04133A"/>
                </a:solidFill>
                <a:effectLst/>
                <a:latin typeface="+mn-lt"/>
                <a:ea typeface="Calibri" panose="020F0502020204030204" pitchFamily="34" charset="0"/>
                <a:cs typeface="Times New Roman" panose="02020603050405020304" pitchFamily="18" charset="0"/>
              </a:rPr>
              <a:t>honor</a:t>
            </a:r>
            <a:r>
              <a:rPr lang="en-GB" sz="2000" dirty="0">
                <a:solidFill>
                  <a:srgbClr val="04133A"/>
                </a:solidFill>
                <a:effectLst/>
                <a:latin typeface="+mn-lt"/>
                <a:ea typeface="Calibri" panose="020F0502020204030204" pitchFamily="34" charset="0"/>
                <a:cs typeface="Times New Roman" panose="02020603050405020304" pitchFamily="18" charset="0"/>
              </a:rPr>
              <a:t> as high as possible. The big difference between Alison with one L and Allison with two is gender. Allison is used exclusively for girls, while Alison is gender-neutral, mostly in Europe. It’s a diminutive of Alice and a close cousin of Alicia. While Alison comes in second place to Allison in terms of popularity, the one-L version was the first to make it on the baby-name charts in the 1930s. It was a popular name in England and France in the Middle Ages and counts among its bearers Alison Sweeney, who hosted The Biggest Loser but became well known as Sami on Days of Our Lives.</a:t>
            </a:r>
            <a:endParaRPr lang="en-GB" sz="2000" dirty="0">
              <a:effectLst/>
              <a:latin typeface="+mn-lt"/>
              <a:ea typeface="Calibri" panose="020F0502020204030204" pitchFamily="34" charset="0"/>
              <a:cs typeface="Times New Roman" panose="02020603050405020304" pitchFamily="18" charset="0"/>
            </a:endParaRPr>
          </a:p>
          <a:p>
            <a:pPr>
              <a:buNone/>
            </a:pPr>
            <a:endParaRPr lang="en-GB" sz="2000" dirty="0">
              <a:effectLst/>
              <a:latin typeface="+mn-lt"/>
              <a:ea typeface="Calibri" panose="020F0502020204030204" pitchFamily="34" charset="0"/>
              <a:cs typeface="Times New Roman" panose="02020603050405020304" pitchFamily="18" charset="0"/>
            </a:endParaRPr>
          </a:p>
          <a:p>
            <a:pPr>
              <a:buNone/>
            </a:pP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rPr>
              <a:t>https://</a:t>
            </a:r>
            <a:r>
              <a:rPr lang="en-GB" sz="2000" i="1" dirty="0" err="1">
                <a:solidFill>
                  <a:schemeClr val="accent2">
                    <a:lumMod val="50000"/>
                  </a:schemeClr>
                </a:solidFill>
                <a:effectLst/>
                <a:latin typeface="+mn-lt"/>
                <a:ea typeface="Calibri" panose="020F0502020204030204" pitchFamily="34" charset="0"/>
                <a:cs typeface="Times New Roman" panose="02020603050405020304" pitchFamily="18" charset="0"/>
              </a:rPr>
              <a:t>www.thebump.com</a:t>
            </a: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rPr>
              <a:t>/baby-names</a:t>
            </a:r>
            <a:endParaRPr lang="en-GB" sz="2400" dirty="0">
              <a:solidFill>
                <a:srgbClr val="202122"/>
              </a:solidFill>
              <a:latin typeface="+mn-lt"/>
            </a:endParaRPr>
          </a:p>
          <a:p>
            <a:pPr marL="0" algn="l" rtl="0" eaLnBrk="1" fontAlgn="ctr" latinLnBrk="0" hangingPunct="1">
              <a:spcBef>
                <a:spcPts val="0"/>
              </a:spcBef>
              <a:spcAft>
                <a:spcPts val="0"/>
              </a:spcAft>
              <a:buNone/>
            </a:pPr>
            <a:r>
              <a:rPr lang="en-GB" sz="2400" dirty="0">
                <a:solidFill>
                  <a:srgbClr val="202122"/>
                </a:solidFill>
                <a:latin typeface="+mn-lt"/>
              </a:rPr>
              <a:t>	</a:t>
            </a:r>
          </a:p>
        </p:txBody>
      </p:sp>
    </p:spTree>
    <p:extLst>
      <p:ext uri="{BB962C8B-B14F-4D97-AF65-F5344CB8AC3E}">
        <p14:creationId xmlns:p14="http://schemas.microsoft.com/office/powerpoint/2010/main" val="4164391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576" y="548680"/>
            <a:ext cx="8136904" cy="4634923"/>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lnSpc>
                <a:spcPct val="107000"/>
              </a:lnSpc>
              <a:spcAft>
                <a:spcPts val="800"/>
              </a:spcAft>
              <a:buNone/>
            </a:pPr>
            <a:r>
              <a:rPr lang="en-GB" sz="3600" b="1" dirty="0">
                <a:solidFill>
                  <a:schemeClr val="accent2">
                    <a:lumMod val="50000"/>
                  </a:schemeClr>
                </a:solidFill>
                <a:effectLst/>
                <a:latin typeface="+mn-lt"/>
                <a:ea typeface="Calibri" panose="020F0502020204030204" pitchFamily="34" charset="0"/>
                <a:cs typeface="Times New Roman" panose="02020603050405020304" pitchFamily="18" charset="0"/>
              </a:rPr>
              <a:t>Anne</a:t>
            </a:r>
          </a:p>
          <a:p>
            <a:pPr>
              <a:buNone/>
            </a:pPr>
            <a:r>
              <a:rPr lang="en-GB" sz="2000" dirty="0">
                <a:solidFill>
                  <a:srgbClr val="04133A"/>
                </a:solidFill>
                <a:effectLst/>
                <a:latin typeface="+mn-lt"/>
                <a:ea typeface="Calibri" panose="020F0502020204030204" pitchFamily="34" charset="0"/>
                <a:cs typeface="Times New Roman" panose="02020603050405020304" pitchFamily="18" charset="0"/>
              </a:rPr>
              <a:t>From Anne Frank to Anne Hathaway, the name Anne is a baby girl name of mixed origins. Anglicized form of the French name Anna, Anne directly translates to “grace.” While you may adore the latter definition, Anne most commonly derives from the Hebrew names Anne and Hannah, meaning “He (God) has </a:t>
            </a:r>
            <a:r>
              <a:rPr lang="en-GB" sz="2000" dirty="0" err="1">
                <a:solidFill>
                  <a:srgbClr val="04133A"/>
                </a:solidFill>
                <a:effectLst/>
                <a:latin typeface="+mn-lt"/>
                <a:ea typeface="Calibri" panose="020F0502020204030204" pitchFamily="34" charset="0"/>
                <a:cs typeface="Times New Roman" panose="02020603050405020304" pitchFamily="18" charset="0"/>
              </a:rPr>
              <a:t>favored</a:t>
            </a:r>
            <a:r>
              <a:rPr lang="en-GB" sz="2000" dirty="0">
                <a:solidFill>
                  <a:srgbClr val="04133A"/>
                </a:solidFill>
                <a:effectLst/>
                <a:latin typeface="+mn-lt"/>
                <a:ea typeface="Calibri" panose="020F0502020204030204" pitchFamily="34" charset="0"/>
                <a:cs typeface="Times New Roman" panose="02020603050405020304" pitchFamily="18" charset="0"/>
              </a:rPr>
              <a:t> me.” In the Christian Bible, Anne is also the famous name of Virgin Mary’s mother and is still heard within churches across the globe. With so many variants and beautiful connections, baby Anne can be inspired to live life with poise and dignity. </a:t>
            </a:r>
            <a:endParaRPr lang="en-GB" sz="2000" dirty="0">
              <a:effectLst/>
              <a:latin typeface="+mn-lt"/>
              <a:ea typeface="Calibri" panose="020F0502020204030204" pitchFamily="34" charset="0"/>
              <a:cs typeface="Times New Roman" panose="02020603050405020304" pitchFamily="18" charset="0"/>
            </a:endParaRPr>
          </a:p>
          <a:p>
            <a:pPr>
              <a:buNone/>
            </a:pPr>
            <a:r>
              <a:rPr lang="en-GB" sz="2000" dirty="0">
                <a:effectLst/>
                <a:latin typeface="+mn-lt"/>
                <a:ea typeface="Calibri" panose="020F0502020204030204" pitchFamily="34" charset="0"/>
                <a:cs typeface="Times New Roman" panose="02020603050405020304" pitchFamily="18" charset="0"/>
              </a:rPr>
              <a:t> </a:t>
            </a:r>
          </a:p>
          <a:p>
            <a:pPr>
              <a:buNone/>
            </a:pP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rPr>
              <a:t>https://</a:t>
            </a:r>
            <a:r>
              <a:rPr lang="en-GB" sz="2000" i="1" dirty="0" err="1">
                <a:solidFill>
                  <a:schemeClr val="accent2">
                    <a:lumMod val="50000"/>
                  </a:schemeClr>
                </a:solidFill>
                <a:effectLst/>
                <a:latin typeface="+mn-lt"/>
                <a:ea typeface="Calibri" panose="020F0502020204030204" pitchFamily="34" charset="0"/>
                <a:cs typeface="Times New Roman" panose="02020603050405020304" pitchFamily="18" charset="0"/>
              </a:rPr>
              <a:t>www.thebump.com</a:t>
            </a: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rPr>
              <a:t>/baby-names</a:t>
            </a:r>
            <a:endParaRPr lang="en-GB" sz="2000" dirty="0">
              <a:effectLst/>
              <a:latin typeface="+mn-lt"/>
              <a:ea typeface="Calibri" panose="020F0502020204030204" pitchFamily="34" charset="0"/>
              <a:cs typeface="Times New Roman" panose="02020603050405020304" pitchFamily="18" charset="0"/>
            </a:endParaRPr>
          </a:p>
          <a:p>
            <a:pPr marL="0" algn="l" rtl="0" eaLnBrk="1" fontAlgn="ctr" latinLnBrk="0" hangingPunct="1">
              <a:spcBef>
                <a:spcPts val="0"/>
              </a:spcBef>
              <a:spcAft>
                <a:spcPts val="0"/>
              </a:spcAft>
              <a:buNone/>
            </a:pPr>
            <a:endParaRPr lang="en-GB" sz="1800" b="0" i="0" u="none" strike="noStrike" dirty="0">
              <a:solidFill>
                <a:srgbClr val="202122"/>
              </a:solidFill>
              <a:effectLst/>
              <a:latin typeface="+mn-lt"/>
            </a:endParaRPr>
          </a:p>
        </p:txBody>
      </p:sp>
    </p:spTree>
    <p:extLst>
      <p:ext uri="{BB962C8B-B14F-4D97-AF65-F5344CB8AC3E}">
        <p14:creationId xmlns:p14="http://schemas.microsoft.com/office/powerpoint/2010/main" val="757790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576" y="548680"/>
            <a:ext cx="8136904" cy="4788811"/>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lnSpc>
                <a:spcPct val="107000"/>
              </a:lnSpc>
              <a:spcAft>
                <a:spcPts val="800"/>
              </a:spcAft>
              <a:buNone/>
            </a:pPr>
            <a:r>
              <a:rPr lang="en-GB" sz="3600" b="1" dirty="0">
                <a:solidFill>
                  <a:schemeClr val="accent2">
                    <a:lumMod val="50000"/>
                  </a:schemeClr>
                </a:solidFill>
                <a:effectLst/>
                <a:latin typeface="+mn-lt"/>
                <a:ea typeface="Calibri" panose="020F0502020204030204" pitchFamily="34" charset="0"/>
                <a:cs typeface="Times New Roman" panose="02020603050405020304" pitchFamily="18" charset="0"/>
              </a:rPr>
              <a:t>Cecilia</a:t>
            </a:r>
          </a:p>
          <a:p>
            <a:pPr>
              <a:buNone/>
            </a:pPr>
            <a:r>
              <a:rPr lang="en-GB" sz="2000" dirty="0">
                <a:solidFill>
                  <a:srgbClr val="04133A"/>
                </a:solidFill>
                <a:effectLst/>
                <a:latin typeface="+mn-lt"/>
                <a:ea typeface="Calibri" panose="020F0502020204030204" pitchFamily="34" charset="0"/>
                <a:cs typeface="Times New Roman" panose="02020603050405020304" pitchFamily="18" charset="0"/>
              </a:rPr>
              <a:t>Cecilia is a girl’s name of Italian origin. Coming from the Latin name </a:t>
            </a:r>
            <a:r>
              <a:rPr lang="en-GB" sz="2000" dirty="0" err="1">
                <a:solidFill>
                  <a:srgbClr val="04133A"/>
                </a:solidFill>
                <a:effectLst/>
                <a:latin typeface="+mn-lt"/>
                <a:ea typeface="Calibri" panose="020F0502020204030204" pitchFamily="34" charset="0"/>
                <a:cs typeface="Times New Roman" panose="02020603050405020304" pitchFamily="18" charset="0"/>
              </a:rPr>
              <a:t>Caecilia</a:t>
            </a:r>
            <a:r>
              <a:rPr lang="en-GB" sz="2000" dirty="0">
                <a:solidFill>
                  <a:srgbClr val="04133A"/>
                </a:solidFill>
                <a:effectLst/>
                <a:latin typeface="+mn-lt"/>
                <a:ea typeface="Calibri" panose="020F0502020204030204" pitchFamily="34" charset="0"/>
                <a:cs typeface="Times New Roman" panose="02020603050405020304" pitchFamily="18" charset="0"/>
              </a:rPr>
              <a:t> and the Latin word </a:t>
            </a:r>
            <a:r>
              <a:rPr lang="en-GB" sz="2000" dirty="0" err="1">
                <a:solidFill>
                  <a:srgbClr val="04133A"/>
                </a:solidFill>
                <a:effectLst/>
                <a:latin typeface="+mn-lt"/>
                <a:ea typeface="Calibri" panose="020F0502020204030204" pitchFamily="34" charset="0"/>
                <a:cs typeface="Times New Roman" panose="02020603050405020304" pitchFamily="18" charset="0"/>
              </a:rPr>
              <a:t>caecus</a:t>
            </a:r>
            <a:r>
              <a:rPr lang="en-GB" sz="2000" dirty="0">
                <a:solidFill>
                  <a:srgbClr val="04133A"/>
                </a:solidFill>
                <a:effectLst/>
                <a:latin typeface="+mn-lt"/>
                <a:ea typeface="Calibri" panose="020F0502020204030204" pitchFamily="34" charset="0"/>
                <a:cs typeface="Times New Roman" panose="02020603050405020304" pitchFamily="18" charset="0"/>
              </a:rPr>
              <a:t>, it translates to "blind" or "hidden." This can have extra meaning if baby is a shy one that prefers to hide from the spotlight. This name also once served as a title after Saint Cecilia, the patron saint of music. This melodious name has various spelling options, so baby can have their own unique sound. Singing to their own tune, this independent bundle of joy can embrace their individuality as they flows through life like a song carried by the breeze. With variations of this title popping up in royal families around Europe, Cecilia may even reflect a regal air, with grace and poise underpinning her charming character.</a:t>
            </a:r>
            <a:endParaRPr lang="en-GB" sz="2000" dirty="0">
              <a:effectLst/>
              <a:latin typeface="+mn-lt"/>
              <a:ea typeface="Calibri" panose="020F0502020204030204" pitchFamily="34" charset="0"/>
              <a:cs typeface="Times New Roman" panose="02020603050405020304" pitchFamily="18" charset="0"/>
            </a:endParaRPr>
          </a:p>
          <a:p>
            <a:pPr marL="0" algn="l" rtl="0" eaLnBrk="1" fontAlgn="ctr" latinLnBrk="0" hangingPunct="1">
              <a:spcBef>
                <a:spcPts val="0"/>
              </a:spcBef>
              <a:spcAft>
                <a:spcPts val="0"/>
              </a:spcAft>
              <a:buNone/>
            </a:pPr>
            <a:endParaRPr lang="en-GB" sz="1800" b="0" i="0" u="none" strike="noStrike" dirty="0">
              <a:solidFill>
                <a:srgbClr val="202122"/>
              </a:solidFill>
              <a:effectLst/>
              <a:latin typeface="+mn-lt"/>
            </a:endParaRPr>
          </a:p>
          <a:p>
            <a:pPr marL="0" algn="l" rtl="0" eaLnBrk="1" fontAlgn="ctr" latinLnBrk="0" hangingPunct="1">
              <a:spcBef>
                <a:spcPts val="0"/>
              </a:spcBef>
              <a:spcAft>
                <a:spcPts val="0"/>
              </a:spcAft>
              <a:buNone/>
            </a:pPr>
            <a:r>
              <a:rPr lang="en-GB" sz="1800" b="0" i="1" u="none" strike="noStrike" dirty="0">
                <a:solidFill>
                  <a:schemeClr val="accent2">
                    <a:lumMod val="50000"/>
                  </a:schemeClr>
                </a:solidFill>
                <a:effectLst/>
                <a:latin typeface="+mn-lt"/>
              </a:rPr>
              <a:t>https://</a:t>
            </a:r>
            <a:r>
              <a:rPr lang="en-GB" sz="1800" b="0" i="1" u="none" strike="noStrike" dirty="0" err="1">
                <a:solidFill>
                  <a:schemeClr val="accent2">
                    <a:lumMod val="50000"/>
                  </a:schemeClr>
                </a:solidFill>
                <a:effectLst/>
                <a:latin typeface="+mn-lt"/>
              </a:rPr>
              <a:t>www.thebump.com</a:t>
            </a:r>
            <a:r>
              <a:rPr lang="en-GB" sz="1800" b="0" i="1" u="none" strike="noStrike" dirty="0">
                <a:solidFill>
                  <a:schemeClr val="accent2">
                    <a:lumMod val="50000"/>
                  </a:schemeClr>
                </a:solidFill>
                <a:effectLst/>
                <a:latin typeface="+mn-lt"/>
              </a:rPr>
              <a:t>/baby-names</a:t>
            </a:r>
          </a:p>
        </p:txBody>
      </p:sp>
    </p:spTree>
    <p:extLst>
      <p:ext uri="{BB962C8B-B14F-4D97-AF65-F5344CB8AC3E}">
        <p14:creationId xmlns:p14="http://schemas.microsoft.com/office/powerpoint/2010/main" val="2086699671"/>
      </p:ext>
    </p:extLst>
  </p:cSld>
  <p:clrMapOvr>
    <a:masterClrMapping/>
  </p:clrMapOvr>
</p:sld>
</file>

<file path=ppt/theme/theme1.xml><?xml version="1.0" encoding="utf-8"?>
<a:theme xmlns:a="http://schemas.openxmlformats.org/drawingml/2006/main" name="Default Design">
  <a:themeElements>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8845</TotalTime>
  <Words>3494</Words>
  <Application>Microsoft Macintosh PowerPoint</Application>
  <PresentationFormat>On-screen Show (4:3)</PresentationFormat>
  <Paragraphs>268</Paragraphs>
  <Slides>31</Slides>
  <Notes>30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31</vt:i4>
      </vt:variant>
    </vt:vector>
  </HeadingPairs>
  <TitlesOfParts>
    <vt:vector size="34" baseType="lpstr">
      <vt:lpstr>Arial</vt:lpstr>
      <vt:lpstr>Symbol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RugbySchool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 Perspectives on Science</dc:title>
  <dc:creator>jlt</dc:creator>
  <cp:lastModifiedBy>elizabeth.swinbank@cantab.net</cp:lastModifiedBy>
  <cp:revision>842</cp:revision>
  <dcterms:created xsi:type="dcterms:W3CDTF">2006-01-25T16:10:04Z</dcterms:created>
  <dcterms:modified xsi:type="dcterms:W3CDTF">2024-09-12T16:37:56Z</dcterms:modified>
</cp:coreProperties>
</file>