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29"/>
  </p:notesMasterIdLst>
  <p:handoutMasterIdLst>
    <p:handoutMasterId r:id="rId30"/>
  </p:handoutMasterIdLst>
  <p:sldIdLst>
    <p:sldId id="464" r:id="rId2"/>
    <p:sldId id="955" r:id="rId3"/>
    <p:sldId id="1060" r:id="rId4"/>
    <p:sldId id="947" r:id="rId5"/>
    <p:sldId id="1074" r:id="rId6"/>
    <p:sldId id="1072" r:id="rId7"/>
    <p:sldId id="1073" r:id="rId8"/>
    <p:sldId id="987" r:id="rId9"/>
    <p:sldId id="1048" r:id="rId10"/>
    <p:sldId id="1049" r:id="rId11"/>
    <p:sldId id="1051" r:id="rId12"/>
    <p:sldId id="1052" r:id="rId13"/>
    <p:sldId id="1053" r:id="rId14"/>
    <p:sldId id="1054" r:id="rId15"/>
    <p:sldId id="1024" r:id="rId16"/>
    <p:sldId id="1065" r:id="rId17"/>
    <p:sldId id="1067" r:id="rId18"/>
    <p:sldId id="1068" r:id="rId19"/>
    <p:sldId id="1018" r:id="rId20"/>
    <p:sldId id="1056" r:id="rId21"/>
    <p:sldId id="1064" r:id="rId22"/>
    <p:sldId id="1076" r:id="rId23"/>
    <p:sldId id="1071" r:id="rId24"/>
    <p:sldId id="1058" r:id="rId25"/>
    <p:sldId id="1059" r:id="rId26"/>
    <p:sldId id="1069" r:id="rId27"/>
    <p:sldId id="1033"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94"/>
  </p:normalViewPr>
  <p:slideViewPr>
    <p:cSldViewPr>
      <p:cViewPr varScale="1">
        <p:scale>
          <a:sx n="121" d="100"/>
          <a:sy n="121" d="100"/>
        </p:scale>
        <p:origin x="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88"/>
    </p:cViewPr>
  </p:sorterViewPr>
  <p:notesViewPr>
    <p:cSldViewPr>
      <p:cViewPr>
        <p:scale>
          <a:sx n="100" d="100"/>
          <a:sy n="100" d="100"/>
        </p:scale>
        <p:origin x="-1014" y="15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6CD23BF-7E08-8C8E-5E4C-0EDC7B08A2E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1" name="Rectangle 3">
            <a:extLst>
              <a:ext uri="{FF2B5EF4-FFF2-40B4-BE49-F238E27FC236}">
                <a16:creationId xmlns:a16="http://schemas.microsoft.com/office/drawing/2014/main" id="{D8F53BB2-A436-6872-640C-FB04FBB01698}"/>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GB"/>
          </a:p>
        </p:txBody>
      </p:sp>
      <p:sp>
        <p:nvSpPr>
          <p:cNvPr id="73732" name="Rectangle 4">
            <a:extLst>
              <a:ext uri="{FF2B5EF4-FFF2-40B4-BE49-F238E27FC236}">
                <a16:creationId xmlns:a16="http://schemas.microsoft.com/office/drawing/2014/main" id="{6F91F294-E315-8CD4-C779-3C3A66B93D7E}"/>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5AE4C8A1-0A8D-D0EB-E690-BB8658AF8F8E}"/>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DE70A18-5C80-AD4F-BB34-DEFF7543D05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29E3B68-529F-AF6A-45BE-8F36B36C1AD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3" name="Rectangle 3">
            <a:extLst>
              <a:ext uri="{FF2B5EF4-FFF2-40B4-BE49-F238E27FC236}">
                <a16:creationId xmlns:a16="http://schemas.microsoft.com/office/drawing/2014/main" id="{49B6FF99-CED8-EBCC-7694-F9084FC1900D}"/>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13316" name="Rectangle 4">
            <a:extLst>
              <a:ext uri="{FF2B5EF4-FFF2-40B4-BE49-F238E27FC236}">
                <a16:creationId xmlns:a16="http://schemas.microsoft.com/office/drawing/2014/main" id="{C66EB810-0E62-CDCF-000F-B70A79F08C6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a:extLst>
              <a:ext uri="{FF2B5EF4-FFF2-40B4-BE49-F238E27FC236}">
                <a16:creationId xmlns:a16="http://schemas.microsoft.com/office/drawing/2014/main" id="{214F6CC0-8F89-B0E2-DE30-9388A1F36D5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a:extLst>
              <a:ext uri="{FF2B5EF4-FFF2-40B4-BE49-F238E27FC236}">
                <a16:creationId xmlns:a16="http://schemas.microsoft.com/office/drawing/2014/main" id="{827ED546-A2B9-92A3-44FF-E6754CDD511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7" name="Rectangle 7">
            <a:extLst>
              <a:ext uri="{FF2B5EF4-FFF2-40B4-BE49-F238E27FC236}">
                <a16:creationId xmlns:a16="http://schemas.microsoft.com/office/drawing/2014/main" id="{92FBBC99-385E-CDA1-1160-ED5682CD2C6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1C6993E5-F0DA-5C43-9727-8F5F23B8AC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a:t>
            </a:fld>
            <a:endParaRPr lang="en-US" altLang="en-US"/>
          </a:p>
        </p:txBody>
      </p:sp>
    </p:spTree>
    <p:extLst>
      <p:ext uri="{BB962C8B-B14F-4D97-AF65-F5344CB8AC3E}">
        <p14:creationId xmlns:p14="http://schemas.microsoft.com/office/powerpoint/2010/main" val="1839193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11</a:t>
            </a:fld>
            <a:endParaRPr lang="en-US" altLang="en-US"/>
          </a:p>
        </p:txBody>
      </p:sp>
    </p:spTree>
    <p:extLst>
      <p:ext uri="{BB962C8B-B14F-4D97-AF65-F5344CB8AC3E}">
        <p14:creationId xmlns:p14="http://schemas.microsoft.com/office/powerpoint/2010/main" val="4021214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12</a:t>
            </a:fld>
            <a:endParaRPr lang="en-US" altLang="en-US"/>
          </a:p>
        </p:txBody>
      </p:sp>
    </p:spTree>
    <p:extLst>
      <p:ext uri="{BB962C8B-B14F-4D97-AF65-F5344CB8AC3E}">
        <p14:creationId xmlns:p14="http://schemas.microsoft.com/office/powerpoint/2010/main" val="3326664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13</a:t>
            </a:fld>
            <a:endParaRPr lang="en-US" altLang="en-US"/>
          </a:p>
        </p:txBody>
      </p:sp>
    </p:spTree>
    <p:extLst>
      <p:ext uri="{BB962C8B-B14F-4D97-AF65-F5344CB8AC3E}">
        <p14:creationId xmlns:p14="http://schemas.microsoft.com/office/powerpoint/2010/main" val="50758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14</a:t>
            </a:fld>
            <a:endParaRPr lang="en-US" altLang="en-US"/>
          </a:p>
        </p:txBody>
      </p:sp>
    </p:spTree>
    <p:extLst>
      <p:ext uri="{BB962C8B-B14F-4D97-AF65-F5344CB8AC3E}">
        <p14:creationId xmlns:p14="http://schemas.microsoft.com/office/powerpoint/2010/main" val="2059972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15</a:t>
            </a:fld>
            <a:endParaRPr lang="en-US" altLang="en-US"/>
          </a:p>
        </p:txBody>
      </p:sp>
    </p:spTree>
    <p:extLst>
      <p:ext uri="{BB962C8B-B14F-4D97-AF65-F5344CB8AC3E}">
        <p14:creationId xmlns:p14="http://schemas.microsoft.com/office/powerpoint/2010/main" val="3189077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16</a:t>
            </a:fld>
            <a:endParaRPr lang="en-US" altLang="en-US"/>
          </a:p>
        </p:txBody>
      </p:sp>
    </p:spTree>
    <p:extLst>
      <p:ext uri="{BB962C8B-B14F-4D97-AF65-F5344CB8AC3E}">
        <p14:creationId xmlns:p14="http://schemas.microsoft.com/office/powerpoint/2010/main" val="460796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17</a:t>
            </a:fld>
            <a:endParaRPr lang="en-US" altLang="en-US"/>
          </a:p>
        </p:txBody>
      </p:sp>
    </p:spTree>
    <p:extLst>
      <p:ext uri="{BB962C8B-B14F-4D97-AF65-F5344CB8AC3E}">
        <p14:creationId xmlns:p14="http://schemas.microsoft.com/office/powerpoint/2010/main" val="7492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18</a:t>
            </a:fld>
            <a:endParaRPr lang="en-US" altLang="en-US"/>
          </a:p>
        </p:txBody>
      </p:sp>
    </p:spTree>
    <p:extLst>
      <p:ext uri="{BB962C8B-B14F-4D97-AF65-F5344CB8AC3E}">
        <p14:creationId xmlns:p14="http://schemas.microsoft.com/office/powerpoint/2010/main" val="1309498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19</a:t>
            </a:fld>
            <a:endParaRPr lang="en-US" altLang="en-US"/>
          </a:p>
        </p:txBody>
      </p:sp>
    </p:spTree>
    <p:extLst>
      <p:ext uri="{BB962C8B-B14F-4D97-AF65-F5344CB8AC3E}">
        <p14:creationId xmlns:p14="http://schemas.microsoft.com/office/powerpoint/2010/main" val="3399040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20</a:t>
            </a:fld>
            <a:endParaRPr lang="en-US" altLang="en-US"/>
          </a:p>
        </p:txBody>
      </p:sp>
    </p:spTree>
    <p:extLst>
      <p:ext uri="{BB962C8B-B14F-4D97-AF65-F5344CB8AC3E}">
        <p14:creationId xmlns:p14="http://schemas.microsoft.com/office/powerpoint/2010/main" val="388809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a:t>
            </a:fld>
            <a:endParaRPr lang="en-US" altLang="en-US"/>
          </a:p>
        </p:txBody>
      </p:sp>
    </p:spTree>
    <p:extLst>
      <p:ext uri="{BB962C8B-B14F-4D97-AF65-F5344CB8AC3E}">
        <p14:creationId xmlns:p14="http://schemas.microsoft.com/office/powerpoint/2010/main" val="1807015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21</a:t>
            </a:fld>
            <a:endParaRPr lang="en-US" altLang="en-US"/>
          </a:p>
        </p:txBody>
      </p:sp>
    </p:spTree>
    <p:extLst>
      <p:ext uri="{BB962C8B-B14F-4D97-AF65-F5344CB8AC3E}">
        <p14:creationId xmlns:p14="http://schemas.microsoft.com/office/powerpoint/2010/main" val="3035818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22</a:t>
            </a:fld>
            <a:endParaRPr lang="en-US" altLang="en-US"/>
          </a:p>
        </p:txBody>
      </p:sp>
    </p:spTree>
    <p:extLst>
      <p:ext uri="{BB962C8B-B14F-4D97-AF65-F5344CB8AC3E}">
        <p14:creationId xmlns:p14="http://schemas.microsoft.com/office/powerpoint/2010/main" val="2551157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23</a:t>
            </a:fld>
            <a:endParaRPr lang="en-US" altLang="en-US"/>
          </a:p>
        </p:txBody>
      </p:sp>
    </p:spTree>
    <p:extLst>
      <p:ext uri="{BB962C8B-B14F-4D97-AF65-F5344CB8AC3E}">
        <p14:creationId xmlns:p14="http://schemas.microsoft.com/office/powerpoint/2010/main" val="2439626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24</a:t>
            </a:fld>
            <a:endParaRPr lang="en-US" altLang="en-US"/>
          </a:p>
        </p:txBody>
      </p:sp>
    </p:spTree>
    <p:extLst>
      <p:ext uri="{BB962C8B-B14F-4D97-AF65-F5344CB8AC3E}">
        <p14:creationId xmlns:p14="http://schemas.microsoft.com/office/powerpoint/2010/main" val="3816199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25</a:t>
            </a:fld>
            <a:endParaRPr lang="en-US" altLang="en-US"/>
          </a:p>
        </p:txBody>
      </p:sp>
    </p:spTree>
    <p:extLst>
      <p:ext uri="{BB962C8B-B14F-4D97-AF65-F5344CB8AC3E}">
        <p14:creationId xmlns:p14="http://schemas.microsoft.com/office/powerpoint/2010/main" val="3625263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26</a:t>
            </a:fld>
            <a:endParaRPr lang="en-US" altLang="en-US"/>
          </a:p>
        </p:txBody>
      </p:sp>
    </p:spTree>
    <p:extLst>
      <p:ext uri="{BB962C8B-B14F-4D97-AF65-F5344CB8AC3E}">
        <p14:creationId xmlns:p14="http://schemas.microsoft.com/office/powerpoint/2010/main" val="2113628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27</a:t>
            </a:fld>
            <a:endParaRPr lang="en-US" altLang="en-US"/>
          </a:p>
        </p:txBody>
      </p:sp>
    </p:spTree>
    <p:extLst>
      <p:ext uri="{BB962C8B-B14F-4D97-AF65-F5344CB8AC3E}">
        <p14:creationId xmlns:p14="http://schemas.microsoft.com/office/powerpoint/2010/main" val="297238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4</a:t>
            </a:fld>
            <a:endParaRPr lang="en-US" altLang="en-US"/>
          </a:p>
        </p:txBody>
      </p:sp>
    </p:spTree>
    <p:extLst>
      <p:ext uri="{BB962C8B-B14F-4D97-AF65-F5344CB8AC3E}">
        <p14:creationId xmlns:p14="http://schemas.microsoft.com/office/powerpoint/2010/main" val="1283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5</a:t>
            </a:fld>
            <a:endParaRPr lang="en-US" altLang="en-US"/>
          </a:p>
        </p:txBody>
      </p:sp>
    </p:spTree>
    <p:extLst>
      <p:ext uri="{BB962C8B-B14F-4D97-AF65-F5344CB8AC3E}">
        <p14:creationId xmlns:p14="http://schemas.microsoft.com/office/powerpoint/2010/main" val="368270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6</a:t>
            </a:fld>
            <a:endParaRPr lang="en-US" altLang="en-US"/>
          </a:p>
        </p:txBody>
      </p:sp>
    </p:spTree>
    <p:extLst>
      <p:ext uri="{BB962C8B-B14F-4D97-AF65-F5344CB8AC3E}">
        <p14:creationId xmlns:p14="http://schemas.microsoft.com/office/powerpoint/2010/main" val="166929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7</a:t>
            </a:fld>
            <a:endParaRPr lang="en-US" altLang="en-US"/>
          </a:p>
        </p:txBody>
      </p:sp>
    </p:spTree>
    <p:extLst>
      <p:ext uri="{BB962C8B-B14F-4D97-AF65-F5344CB8AC3E}">
        <p14:creationId xmlns:p14="http://schemas.microsoft.com/office/powerpoint/2010/main" val="123732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8</a:t>
            </a:fld>
            <a:endParaRPr lang="en-US" altLang="en-US"/>
          </a:p>
        </p:txBody>
      </p:sp>
    </p:spTree>
    <p:extLst>
      <p:ext uri="{BB962C8B-B14F-4D97-AF65-F5344CB8AC3E}">
        <p14:creationId xmlns:p14="http://schemas.microsoft.com/office/powerpoint/2010/main" val="77959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9</a:t>
            </a:fld>
            <a:endParaRPr lang="en-US" altLang="en-US"/>
          </a:p>
        </p:txBody>
      </p:sp>
    </p:spTree>
    <p:extLst>
      <p:ext uri="{BB962C8B-B14F-4D97-AF65-F5344CB8AC3E}">
        <p14:creationId xmlns:p14="http://schemas.microsoft.com/office/powerpoint/2010/main" val="171016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10</a:t>
            </a:fld>
            <a:endParaRPr lang="en-US" altLang="en-US"/>
          </a:p>
        </p:txBody>
      </p:sp>
    </p:spTree>
    <p:extLst>
      <p:ext uri="{BB962C8B-B14F-4D97-AF65-F5344CB8AC3E}">
        <p14:creationId xmlns:p14="http://schemas.microsoft.com/office/powerpoint/2010/main" val="40800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714871A-688E-C71E-EF2C-E98172396DB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83F9155-6F7B-F7AC-4892-B845C49637E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51E195A-41A7-B540-C2D4-D4B3ACCF6F81}"/>
              </a:ext>
            </a:extLst>
          </p:cNvPr>
          <p:cNvSpPr>
            <a:spLocks noGrp="1" noChangeArrowheads="1"/>
          </p:cNvSpPr>
          <p:nvPr>
            <p:ph type="sldNum" sz="quarter" idx="12"/>
          </p:nvPr>
        </p:nvSpPr>
        <p:spPr>
          <a:ln/>
        </p:spPr>
        <p:txBody>
          <a:bodyPr/>
          <a:lstStyle>
            <a:lvl1pPr>
              <a:defRPr/>
            </a:lvl1pPr>
          </a:lstStyle>
          <a:p>
            <a:pPr>
              <a:defRPr/>
            </a:pPr>
            <a:fld id="{FC88D61D-4B29-2848-AB06-B10C36830E6E}" type="slidenum">
              <a:rPr lang="en-GB" altLang="en-US"/>
              <a:pPr>
                <a:defRPr/>
              </a:pPr>
              <a:t>‹#›</a:t>
            </a:fld>
            <a:endParaRPr lang="en-GB" altLang="en-US"/>
          </a:p>
        </p:txBody>
      </p:sp>
    </p:spTree>
    <p:extLst>
      <p:ext uri="{BB962C8B-B14F-4D97-AF65-F5344CB8AC3E}">
        <p14:creationId xmlns:p14="http://schemas.microsoft.com/office/powerpoint/2010/main" val="237749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F3CBAA-1E41-9F57-7337-DBB82E2C797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45D0E5F-9235-75C2-654D-37F5BBE65E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591B15-423C-4CF4-D8B0-CF404962E792}"/>
              </a:ext>
            </a:extLst>
          </p:cNvPr>
          <p:cNvSpPr>
            <a:spLocks noGrp="1" noChangeArrowheads="1"/>
          </p:cNvSpPr>
          <p:nvPr>
            <p:ph type="sldNum" sz="quarter" idx="12"/>
          </p:nvPr>
        </p:nvSpPr>
        <p:spPr>
          <a:ln/>
        </p:spPr>
        <p:txBody>
          <a:bodyPr/>
          <a:lstStyle>
            <a:lvl1pPr>
              <a:defRPr/>
            </a:lvl1pPr>
          </a:lstStyle>
          <a:p>
            <a:pPr>
              <a:defRPr/>
            </a:pPr>
            <a:fld id="{B1B77FEB-E056-E446-9BAD-BE8E9E175610}" type="slidenum">
              <a:rPr lang="en-GB" altLang="en-US"/>
              <a:pPr>
                <a:defRPr/>
              </a:pPr>
              <a:t>‹#›</a:t>
            </a:fld>
            <a:endParaRPr lang="en-GB" altLang="en-US"/>
          </a:p>
        </p:txBody>
      </p:sp>
    </p:spTree>
    <p:extLst>
      <p:ext uri="{BB962C8B-B14F-4D97-AF65-F5344CB8AC3E}">
        <p14:creationId xmlns:p14="http://schemas.microsoft.com/office/powerpoint/2010/main" val="186614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56B188-29F2-84EC-1E9B-0DA11472005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AF94805-70D6-CA64-8E3A-42B9A75DAC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BFFD26D-2D5B-6854-E6F1-C3D4AB3B5FDD}"/>
              </a:ext>
            </a:extLst>
          </p:cNvPr>
          <p:cNvSpPr>
            <a:spLocks noGrp="1" noChangeArrowheads="1"/>
          </p:cNvSpPr>
          <p:nvPr>
            <p:ph type="sldNum" sz="quarter" idx="12"/>
          </p:nvPr>
        </p:nvSpPr>
        <p:spPr>
          <a:ln/>
        </p:spPr>
        <p:txBody>
          <a:bodyPr/>
          <a:lstStyle>
            <a:lvl1pPr>
              <a:defRPr/>
            </a:lvl1pPr>
          </a:lstStyle>
          <a:p>
            <a:pPr>
              <a:defRPr/>
            </a:pPr>
            <a:fld id="{2ED3F3B1-56CF-7B4E-98A7-C979FB7076B8}" type="slidenum">
              <a:rPr lang="en-GB" altLang="en-US"/>
              <a:pPr>
                <a:defRPr/>
              </a:pPr>
              <a:t>‹#›</a:t>
            </a:fld>
            <a:endParaRPr lang="en-GB" altLang="en-US"/>
          </a:p>
        </p:txBody>
      </p:sp>
    </p:spTree>
    <p:extLst>
      <p:ext uri="{BB962C8B-B14F-4D97-AF65-F5344CB8AC3E}">
        <p14:creationId xmlns:p14="http://schemas.microsoft.com/office/powerpoint/2010/main" val="406695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396445-0C4F-B337-CF0A-3278C52D387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22D70-3C8C-D8AC-A264-8C88DC7BEA1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EB44B39-12D7-FED7-9370-A1149C33468F}"/>
              </a:ext>
            </a:extLst>
          </p:cNvPr>
          <p:cNvSpPr>
            <a:spLocks noGrp="1" noChangeArrowheads="1"/>
          </p:cNvSpPr>
          <p:nvPr>
            <p:ph type="sldNum" sz="quarter" idx="12"/>
          </p:nvPr>
        </p:nvSpPr>
        <p:spPr>
          <a:ln/>
        </p:spPr>
        <p:txBody>
          <a:bodyPr/>
          <a:lstStyle>
            <a:lvl1pPr>
              <a:defRPr/>
            </a:lvl1pPr>
          </a:lstStyle>
          <a:p>
            <a:pPr>
              <a:defRPr/>
            </a:pPr>
            <a:fld id="{E3C1C216-236B-D24C-8377-57EC26AF5800}" type="slidenum">
              <a:rPr lang="en-GB" altLang="en-US"/>
              <a:pPr>
                <a:defRPr/>
              </a:pPr>
              <a:t>‹#›</a:t>
            </a:fld>
            <a:endParaRPr lang="en-GB" altLang="en-US"/>
          </a:p>
        </p:txBody>
      </p:sp>
    </p:spTree>
    <p:extLst>
      <p:ext uri="{BB962C8B-B14F-4D97-AF65-F5344CB8AC3E}">
        <p14:creationId xmlns:p14="http://schemas.microsoft.com/office/powerpoint/2010/main" val="189316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B2D3DB-C504-4A18-281A-41DC947EBB9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9F0470D-E970-619C-321B-F04A7461D09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7563D01-8342-E540-801E-A0D1C7150413}"/>
              </a:ext>
            </a:extLst>
          </p:cNvPr>
          <p:cNvSpPr>
            <a:spLocks noGrp="1" noChangeArrowheads="1"/>
          </p:cNvSpPr>
          <p:nvPr>
            <p:ph type="sldNum" sz="quarter" idx="12"/>
          </p:nvPr>
        </p:nvSpPr>
        <p:spPr>
          <a:ln/>
        </p:spPr>
        <p:txBody>
          <a:bodyPr/>
          <a:lstStyle>
            <a:lvl1pPr>
              <a:defRPr/>
            </a:lvl1pPr>
          </a:lstStyle>
          <a:p>
            <a:pPr>
              <a:defRPr/>
            </a:pPr>
            <a:fld id="{7E63393A-1A7E-5545-B7E7-9EDB5A3793BA}" type="slidenum">
              <a:rPr lang="en-GB" altLang="en-US"/>
              <a:pPr>
                <a:defRPr/>
              </a:pPr>
              <a:t>‹#›</a:t>
            </a:fld>
            <a:endParaRPr lang="en-GB" altLang="en-US"/>
          </a:p>
        </p:txBody>
      </p:sp>
    </p:spTree>
    <p:extLst>
      <p:ext uri="{BB962C8B-B14F-4D97-AF65-F5344CB8AC3E}">
        <p14:creationId xmlns:p14="http://schemas.microsoft.com/office/powerpoint/2010/main" val="177369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B30EBB7-6253-D9DE-D998-B3EC66585B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DB5DDB8-B4EE-E8AF-3B72-62B836CE867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51B0BC5-3720-542D-4A0E-B97D65462E39}"/>
              </a:ext>
            </a:extLst>
          </p:cNvPr>
          <p:cNvSpPr>
            <a:spLocks noGrp="1" noChangeArrowheads="1"/>
          </p:cNvSpPr>
          <p:nvPr>
            <p:ph type="sldNum" sz="quarter" idx="12"/>
          </p:nvPr>
        </p:nvSpPr>
        <p:spPr>
          <a:ln/>
        </p:spPr>
        <p:txBody>
          <a:bodyPr/>
          <a:lstStyle>
            <a:lvl1pPr>
              <a:defRPr/>
            </a:lvl1pPr>
          </a:lstStyle>
          <a:p>
            <a:pPr>
              <a:defRPr/>
            </a:pPr>
            <a:fld id="{5D5B3351-1D15-DE4B-BE3E-F7B92FF8A29A}" type="slidenum">
              <a:rPr lang="en-GB" altLang="en-US"/>
              <a:pPr>
                <a:defRPr/>
              </a:pPr>
              <a:t>‹#›</a:t>
            </a:fld>
            <a:endParaRPr lang="en-GB" altLang="en-US"/>
          </a:p>
        </p:txBody>
      </p:sp>
    </p:spTree>
    <p:extLst>
      <p:ext uri="{BB962C8B-B14F-4D97-AF65-F5344CB8AC3E}">
        <p14:creationId xmlns:p14="http://schemas.microsoft.com/office/powerpoint/2010/main" val="381737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6043A9-9869-E9DE-76B2-7F49071B681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C21187C6-9EA5-6689-8570-59A60C1D0A2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AC74D5DB-675C-F430-AF9B-CDDD058FD09D}"/>
              </a:ext>
            </a:extLst>
          </p:cNvPr>
          <p:cNvSpPr>
            <a:spLocks noGrp="1" noChangeArrowheads="1"/>
          </p:cNvSpPr>
          <p:nvPr>
            <p:ph type="sldNum" sz="quarter" idx="12"/>
          </p:nvPr>
        </p:nvSpPr>
        <p:spPr>
          <a:ln/>
        </p:spPr>
        <p:txBody>
          <a:bodyPr/>
          <a:lstStyle>
            <a:lvl1pPr>
              <a:defRPr/>
            </a:lvl1pPr>
          </a:lstStyle>
          <a:p>
            <a:pPr>
              <a:defRPr/>
            </a:pPr>
            <a:fld id="{644376B3-BB4F-4842-8263-02A914AA14D7}" type="slidenum">
              <a:rPr lang="en-GB" altLang="en-US"/>
              <a:pPr>
                <a:defRPr/>
              </a:pPr>
              <a:t>‹#›</a:t>
            </a:fld>
            <a:endParaRPr lang="en-GB" altLang="en-US"/>
          </a:p>
        </p:txBody>
      </p:sp>
    </p:spTree>
    <p:extLst>
      <p:ext uri="{BB962C8B-B14F-4D97-AF65-F5344CB8AC3E}">
        <p14:creationId xmlns:p14="http://schemas.microsoft.com/office/powerpoint/2010/main" val="27868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ECF46E7-5B85-ADF2-50EF-614F8E5E5D5B}"/>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E22FB071-647E-FDB6-8566-478C8569C34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AC8A471-0E80-2A40-3120-CB7EDC3B1C9A}"/>
              </a:ext>
            </a:extLst>
          </p:cNvPr>
          <p:cNvSpPr>
            <a:spLocks noGrp="1" noChangeArrowheads="1"/>
          </p:cNvSpPr>
          <p:nvPr>
            <p:ph type="sldNum" sz="quarter" idx="12"/>
          </p:nvPr>
        </p:nvSpPr>
        <p:spPr>
          <a:ln/>
        </p:spPr>
        <p:txBody>
          <a:bodyPr/>
          <a:lstStyle>
            <a:lvl1pPr>
              <a:defRPr/>
            </a:lvl1pPr>
          </a:lstStyle>
          <a:p>
            <a:pPr>
              <a:defRPr/>
            </a:pPr>
            <a:fld id="{F2A0E420-3FBA-6145-906D-282F5958D66E}" type="slidenum">
              <a:rPr lang="en-GB" altLang="en-US"/>
              <a:pPr>
                <a:defRPr/>
              </a:pPr>
              <a:t>‹#›</a:t>
            </a:fld>
            <a:endParaRPr lang="en-GB" altLang="en-US"/>
          </a:p>
        </p:txBody>
      </p:sp>
    </p:spTree>
    <p:extLst>
      <p:ext uri="{BB962C8B-B14F-4D97-AF65-F5344CB8AC3E}">
        <p14:creationId xmlns:p14="http://schemas.microsoft.com/office/powerpoint/2010/main" val="101537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E2A157-CD69-26D0-CFFD-DDB6EEE72F6E}"/>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459D765-F1A2-742F-956B-0212A27F60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99766B3-CC67-BC0A-4F9A-42A12278A73B}"/>
              </a:ext>
            </a:extLst>
          </p:cNvPr>
          <p:cNvSpPr>
            <a:spLocks noGrp="1" noChangeArrowheads="1"/>
          </p:cNvSpPr>
          <p:nvPr>
            <p:ph type="sldNum" sz="quarter" idx="12"/>
          </p:nvPr>
        </p:nvSpPr>
        <p:spPr>
          <a:ln/>
        </p:spPr>
        <p:txBody>
          <a:bodyPr/>
          <a:lstStyle>
            <a:lvl1pPr>
              <a:defRPr/>
            </a:lvl1pPr>
          </a:lstStyle>
          <a:p>
            <a:pPr>
              <a:defRPr/>
            </a:pPr>
            <a:fld id="{AD1C2F2E-F022-804A-9820-2E9E9A1052F0}" type="slidenum">
              <a:rPr lang="en-GB" altLang="en-US"/>
              <a:pPr>
                <a:defRPr/>
              </a:pPr>
              <a:t>‹#›</a:t>
            </a:fld>
            <a:endParaRPr lang="en-GB" altLang="en-US"/>
          </a:p>
        </p:txBody>
      </p:sp>
    </p:spTree>
    <p:extLst>
      <p:ext uri="{BB962C8B-B14F-4D97-AF65-F5344CB8AC3E}">
        <p14:creationId xmlns:p14="http://schemas.microsoft.com/office/powerpoint/2010/main" val="206025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168D1B-2276-E783-CCE6-2277BE1E266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ED27C22-A658-6D69-8E46-9D25A5ADC70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097FEFD-6E52-AE68-B216-ED02C9114396}"/>
              </a:ext>
            </a:extLst>
          </p:cNvPr>
          <p:cNvSpPr>
            <a:spLocks noGrp="1" noChangeArrowheads="1"/>
          </p:cNvSpPr>
          <p:nvPr>
            <p:ph type="sldNum" sz="quarter" idx="12"/>
          </p:nvPr>
        </p:nvSpPr>
        <p:spPr>
          <a:ln/>
        </p:spPr>
        <p:txBody>
          <a:bodyPr/>
          <a:lstStyle>
            <a:lvl1pPr>
              <a:defRPr/>
            </a:lvl1pPr>
          </a:lstStyle>
          <a:p>
            <a:pPr>
              <a:defRPr/>
            </a:pPr>
            <a:fld id="{9B400DE2-7491-F249-9C6A-D930C49E5F7B}" type="slidenum">
              <a:rPr lang="en-GB" altLang="en-US"/>
              <a:pPr>
                <a:defRPr/>
              </a:pPr>
              <a:t>‹#›</a:t>
            </a:fld>
            <a:endParaRPr lang="en-GB" altLang="en-US"/>
          </a:p>
        </p:txBody>
      </p:sp>
    </p:spTree>
    <p:extLst>
      <p:ext uri="{BB962C8B-B14F-4D97-AF65-F5344CB8AC3E}">
        <p14:creationId xmlns:p14="http://schemas.microsoft.com/office/powerpoint/2010/main" val="30291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CEB90E-648F-F222-7196-EF4C0840E3F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30817B5-FA39-1370-4D56-A486D004C5D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160B4C-36AA-C425-5899-AEBB0DF91A55}"/>
              </a:ext>
            </a:extLst>
          </p:cNvPr>
          <p:cNvSpPr>
            <a:spLocks noGrp="1" noChangeArrowheads="1"/>
          </p:cNvSpPr>
          <p:nvPr>
            <p:ph type="sldNum" sz="quarter" idx="12"/>
          </p:nvPr>
        </p:nvSpPr>
        <p:spPr>
          <a:ln/>
        </p:spPr>
        <p:txBody>
          <a:bodyPr/>
          <a:lstStyle>
            <a:lvl1pPr>
              <a:defRPr/>
            </a:lvl1pPr>
          </a:lstStyle>
          <a:p>
            <a:pPr>
              <a:defRPr/>
            </a:pPr>
            <a:fld id="{9DA82905-2742-BF44-B4E1-0AF793727134}" type="slidenum">
              <a:rPr lang="en-GB" altLang="en-US"/>
              <a:pPr>
                <a:defRPr/>
              </a:pPr>
              <a:t>‹#›</a:t>
            </a:fld>
            <a:endParaRPr lang="en-GB" altLang="en-US"/>
          </a:p>
        </p:txBody>
      </p:sp>
    </p:spTree>
    <p:extLst>
      <p:ext uri="{BB962C8B-B14F-4D97-AF65-F5344CB8AC3E}">
        <p14:creationId xmlns:p14="http://schemas.microsoft.com/office/powerpoint/2010/main" val="205960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C70A6A-383A-F65A-4F03-30FF57040C9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FBFE3C4-FAAB-4B67-687D-321C409CCE6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3732" name="Rectangle 4">
            <a:extLst>
              <a:ext uri="{FF2B5EF4-FFF2-40B4-BE49-F238E27FC236}">
                <a16:creationId xmlns:a16="http://schemas.microsoft.com/office/drawing/2014/main" id="{49927225-B7A3-BD99-E1D9-0ECF2CADD66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u="none">
                <a:solidFill>
                  <a:srgbClr val="000000"/>
                </a:solidFill>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4C90F895-3550-6C57-F06A-8F481D178BD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solidFill>
                  <a:srgbClr val="000000"/>
                </a:solidFill>
                <a:latin typeface="Arial" charset="0"/>
                <a:ea typeface="+mn-ea"/>
                <a:cs typeface="Arial" charset="0"/>
              </a:defRPr>
            </a:lvl1pPr>
          </a:lstStyle>
          <a:p>
            <a:pPr>
              <a:defRPr/>
            </a:pPr>
            <a:endParaRPr lang="en-GB"/>
          </a:p>
        </p:txBody>
      </p:sp>
      <p:sp>
        <p:nvSpPr>
          <p:cNvPr id="73734" name="Rectangle 6">
            <a:extLst>
              <a:ext uri="{FF2B5EF4-FFF2-40B4-BE49-F238E27FC236}">
                <a16:creationId xmlns:a16="http://schemas.microsoft.com/office/drawing/2014/main" id="{8F05D01B-A5AA-F5E2-E4E4-37677AA0858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4BE0350-7EB4-3B47-9334-48205478DF2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eguardian.com/society/2023/nov/09/tongue-twisters-used-gauge-alcohol-intoxication-levels-study"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guardian.com/uk-news/article/2024/may/07/apostrophes-possession-contractions-plurals-quiz"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a:extLst>
              <a:ext uri="{FF2B5EF4-FFF2-40B4-BE49-F238E27FC236}">
                <a16:creationId xmlns:a16="http://schemas.microsoft.com/office/drawing/2014/main" id="{019AF07F-D4AA-6165-5F4F-9E7891C3A538}"/>
              </a:ext>
            </a:extLst>
          </p:cNvPr>
          <p:cNvSpPr txBox="1">
            <a:spLocks noChangeArrowheads="1"/>
          </p:cNvSpPr>
          <p:nvPr/>
        </p:nvSpPr>
        <p:spPr bwMode="auto">
          <a:xfrm>
            <a:off x="1634726" y="549275"/>
            <a:ext cx="5801588"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400" b="1" dirty="0">
              <a:solidFill>
                <a:srgbClr val="000000"/>
              </a:solidFill>
            </a:endParaRPr>
          </a:p>
          <a:p>
            <a:pPr algn="ctr">
              <a:spcBef>
                <a:spcPct val="0"/>
              </a:spcBef>
              <a:buFontTx/>
              <a:buNone/>
            </a:pPr>
            <a:r>
              <a:rPr lang="en-GB" altLang="en-US" sz="4400" b="1" dirty="0">
                <a:solidFill>
                  <a:srgbClr val="0000E5"/>
                </a:solidFill>
              </a:rPr>
              <a:t>u3a</a:t>
            </a:r>
          </a:p>
          <a:p>
            <a:pPr algn="ctr">
              <a:spcBef>
                <a:spcPct val="0"/>
              </a:spcBef>
              <a:buFontTx/>
              <a:buNone/>
            </a:pPr>
            <a:endParaRPr lang="en-GB" altLang="en-US" sz="4400" b="1" dirty="0">
              <a:solidFill>
                <a:srgbClr val="0000E5"/>
              </a:solidFill>
            </a:endParaRPr>
          </a:p>
          <a:p>
            <a:pPr algn="ctr">
              <a:spcBef>
                <a:spcPct val="0"/>
              </a:spcBef>
              <a:buFontTx/>
              <a:buNone/>
            </a:pPr>
            <a:r>
              <a:rPr lang="en-GB" altLang="en-US" sz="2000" b="1" dirty="0">
                <a:solidFill>
                  <a:srgbClr val="0000E5"/>
                </a:solidFill>
              </a:rPr>
              <a:t>11 July 2024</a:t>
            </a:r>
            <a:endParaRPr lang="en-GB" altLang="en-US" b="1" dirty="0">
              <a:solidFill>
                <a:srgbClr val="0000E5"/>
              </a:solidFill>
            </a:endParaRPr>
          </a:p>
          <a:p>
            <a:pPr algn="ctr" eaLnBrk="1" hangingPunct="1">
              <a:spcBef>
                <a:spcPct val="0"/>
              </a:spcBef>
              <a:buFontTx/>
              <a:buNone/>
            </a:pPr>
            <a:endParaRPr lang="en-GB" altLang="en-US" b="1" dirty="0">
              <a:solidFill>
                <a:srgbClr val="0000E5"/>
              </a:solidFill>
            </a:endParaRPr>
          </a:p>
          <a:p>
            <a:pPr algn="ctr" eaLnBrk="1" hangingPunct="1">
              <a:spcBef>
                <a:spcPct val="0"/>
              </a:spcBef>
              <a:buFontTx/>
              <a:buNone/>
            </a:pPr>
            <a:r>
              <a:rPr lang="en-GB" altLang="en-US" sz="4000" b="1" dirty="0">
                <a:solidFill>
                  <a:srgbClr val="0000E5"/>
                </a:solidFill>
              </a:rPr>
              <a:t>End-of-year miscellany</a:t>
            </a:r>
          </a:p>
          <a:p>
            <a:pPr algn="ctr" eaLnBrk="1" hangingPunct="1">
              <a:spcBef>
                <a:spcPct val="0"/>
              </a:spcBef>
              <a:buFontTx/>
              <a:buNone/>
            </a:pPr>
            <a:endParaRPr lang="en-GB" altLang="en-US" sz="4000" dirty="0">
              <a:solidFill>
                <a:srgbClr val="0000E5"/>
              </a:solidFill>
            </a:endParaRPr>
          </a:p>
          <a:p>
            <a:pPr algn="ctr" eaLnBrk="1" hangingPunct="1">
              <a:spcBef>
                <a:spcPct val="0"/>
              </a:spcBef>
              <a:buFontTx/>
              <a:buNone/>
            </a:pPr>
            <a:endParaRPr lang="en-GB" altLang="en-US" sz="2000" dirty="0">
              <a:solidFill>
                <a:srgbClr val="0000E5"/>
              </a:solidFill>
            </a:endParaRPr>
          </a:p>
          <a:p>
            <a:pPr algn="ctr" eaLnBrk="1" hangingPunct="1">
              <a:spcBef>
                <a:spcPct val="0"/>
              </a:spcBef>
              <a:buFontTx/>
              <a:buNone/>
            </a:pPr>
            <a:r>
              <a:rPr lang="en-GB" altLang="en-US" sz="2000" dirty="0">
                <a:solidFill>
                  <a:srgbClr val="0000E5"/>
                </a:solidFill>
              </a:rPr>
              <a:t>Liz Swinbank et al</a:t>
            </a:r>
            <a:endParaRPr lang="en-GB" altLang="en-US" sz="2800" b="1" dirty="0">
              <a:solidFill>
                <a:srgbClr val="3333CC"/>
              </a:solidFill>
            </a:endParaRPr>
          </a:p>
          <a:p>
            <a:pPr algn="ctr" eaLnBrk="1" hangingPunct="1">
              <a:spcBef>
                <a:spcPct val="0"/>
              </a:spcBef>
              <a:buFontTx/>
              <a:buNone/>
            </a:pPr>
            <a:endParaRPr lang="en-GB" altLang="en-US" sz="1800" b="1" dirty="0">
              <a:solidFill>
                <a:srgbClr val="AF67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26919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lnSpc>
                <a:spcPct val="107000"/>
              </a:lnSpc>
              <a:spcAft>
                <a:spcPts val="800"/>
              </a:spcAft>
              <a:buNone/>
            </a:pPr>
            <a:r>
              <a:rPr lang="en-GB" sz="24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3.	</a:t>
            </a: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If you were to walk from the tip of England to the tip of Scotland, traditionally your route would go from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Lands End to John </a:t>
            </a:r>
            <a:r>
              <a:rPr lang="en-GB" sz="1800" dirty="0" err="1">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o'Groats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Land's End to John </a:t>
            </a:r>
            <a:r>
              <a:rPr lang="en-GB" sz="1800" dirty="0" err="1">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o'Groats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C	Lands' End to John </a:t>
            </a:r>
            <a:r>
              <a:rPr lang="en-GB" sz="1800" dirty="0" err="1">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o'Groats</a:t>
            </a:r>
            <a:endPar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800"/>
              </a:spcAft>
              <a:buNone/>
            </a:pPr>
            <a:endPar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Calibri" panose="020F0502020204030204" pitchFamily="34" charset="0"/>
                <a:cs typeface="Calibri" panose="020F0502020204030204" pitchFamily="34" charset="0"/>
              </a:rPr>
              <a:t>4.	</a:t>
            </a:r>
            <a:r>
              <a:rPr lang="en-GB" sz="1800" b="1" dirty="0">
                <a:solidFill>
                  <a:srgbClr val="121212"/>
                </a:solidFill>
                <a:effectLst/>
                <a:latin typeface="Calibri" panose="020F0502020204030204" pitchFamily="34" charset="0"/>
                <a:ea typeface="Calibri" panose="020F0502020204030204" pitchFamily="34" charset="0"/>
                <a:cs typeface="Calibri" panose="020F0502020204030204" pitchFamily="34" charset="0"/>
              </a:rPr>
              <a:t>If some children own some bicycles that get involved in an accident, where does the apostrophe go?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Boris shouted angrily as he crashed his big red bus into the children's bicycles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Boris shouted angrily as he crashed his big red bus into the </a:t>
            </a:r>
            <a:r>
              <a:rPr lang="en-GB" sz="1800" dirty="0" err="1">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childrens</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 bicycles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C   Boris shouted angrily as he crashed his big red bus into the </a:t>
            </a:r>
            <a:r>
              <a:rPr lang="en-GB" sz="1800" dirty="0" err="1">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childrens</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 bicycle's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fontAlgn="base">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7942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6618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5.	</a:t>
            </a:r>
            <a:r>
              <a:rPr lang="en-GB" sz="1800" b="1" dirty="0">
                <a:solidFill>
                  <a:srgbClr val="121212"/>
                </a:solidFill>
                <a:latin typeface="Calibri" panose="020F0502020204030204" pitchFamily="34" charset="0"/>
                <a:ea typeface="Times New Roman" panose="02020603050405020304" pitchFamily="18" charset="0"/>
                <a:cs typeface="Calibri" panose="020F0502020204030204" pitchFamily="34" charset="0"/>
              </a:rPr>
              <a:t>W</a:t>
            </a: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hat is the full name of the Premier League team know aa Wolves?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Wolverhampton Wanderers Football Club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Wolverhampton Wanderer's Football Club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C	Wolverhampton Wanderers' Football Club</a:t>
            </a:r>
          </a:p>
          <a:p>
            <a:pPr fontAlgn="base">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AutoNum type="arabicPeriod" startAt="6"/>
            </a:pP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Scilly Isles.  Which one of these has an errant apostrophe?</a:t>
            </a: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a:t>
            </a:r>
            <a:r>
              <a:rPr lang="en-GB" sz="1800" b="1" dirty="0">
                <a:solidFill>
                  <a:srgbClr val="121212"/>
                </a:solidFill>
                <a:latin typeface="Calibri" panose="020F0502020204030204" pitchFamily="34" charset="0"/>
                <a:ea typeface="Times New Roman" panose="02020603050405020304" pitchFamily="18" charset="0"/>
                <a:cs typeface="Calibri" panose="020F0502020204030204" pitchFamily="34" charset="0"/>
              </a:rPr>
              <a:t>   </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St Mary’s		C   St Martin’s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St </a:t>
            </a:r>
            <a:r>
              <a:rPr lang="en-GB" sz="1800" dirty="0" err="1">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Agne’s</a:t>
            </a:r>
            <a:r>
              <a:rPr lang="en-GB" sz="1800" dirty="0">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D   St Helen’s</a:t>
            </a:r>
          </a:p>
          <a:p>
            <a:pPr fontAlgn="base">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7.	</a:t>
            </a: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Which of these sentences has the correct apostrophe placement?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a:t>
            </a:r>
            <a:r>
              <a:rPr lang="en-GB" sz="1800" dirty="0" err="1">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Suella</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 Braverman didn't even get one week's notice when she was sacked as home secretary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a:t>
            </a:r>
            <a:r>
              <a:rPr lang="en-GB" sz="1800" dirty="0" err="1">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Suella</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 Braverman didn't even get one weeks notice when she was sacked as home secretary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987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80723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8</a:t>
            </a: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	Which of these means the dinners belonging to the geese?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The </a:t>
            </a:r>
            <a:r>
              <a:rPr lang="en-GB" sz="1800" dirty="0" err="1">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geeses</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 dinners		C   The geese's dinners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The geese's dinner’s</a:t>
            </a:r>
            <a:r>
              <a:rPr lang="en-GB" sz="1800" dirty="0">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D</a:t>
            </a:r>
            <a:r>
              <a:rPr lang="en-GB" sz="1800" dirty="0">
                <a:solidFill>
                  <a:srgbClr val="121212"/>
                </a:solidFill>
                <a:latin typeface="Calibri" panose="020F0502020204030204" pitchFamily="34" charset="0"/>
                <a:ea typeface="Times New Roman" panose="02020603050405020304" pitchFamily="18" charset="0"/>
                <a:cs typeface="Calibri" panose="020F0502020204030204" pitchFamily="34" charset="0"/>
              </a:rPr>
              <a:t>   </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The </a:t>
            </a:r>
            <a:r>
              <a:rPr lang="en-GB" sz="1800" dirty="0" err="1">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geeses</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 dinners’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600"/>
              </a:spcAft>
              <a:buNone/>
            </a:pPr>
            <a:endPar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6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9.	</a:t>
            </a: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What is the name on the signs of the main thoroughfare in Edinburgh?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Princes Street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Prince's Street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C	Princes' Street</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10.	Only one of these is right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The very naughty miniature dachshund licked its paws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The very naughty miniature dachshund licked it's paws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p:txBody>
      </p:sp>
    </p:spTree>
    <p:extLst>
      <p:ext uri="{BB962C8B-B14F-4D97-AF65-F5344CB8AC3E}">
        <p14:creationId xmlns:p14="http://schemas.microsoft.com/office/powerpoint/2010/main" val="358774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62961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lnSpc>
                <a:spcPct val="107000"/>
              </a:lnSpc>
              <a:spcAft>
                <a:spcPts val="600"/>
              </a:spcAft>
              <a:buNone/>
            </a:pP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11.	When you spell its without an apostrophe, why do you spell its without an apostrophe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Because it is a contraction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Because it is a plural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C	Because it is a possessive pronoun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6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12.	Where do you correctly put the punctuation in this sentence?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My mortgage payment's went up spectacularly thanks to Liz Truss' 49 days in power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My mortgage payments went up spectacularly thanks to Liz Truss's 49 day's in power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C	My mortgage payments went up spectacularly thanks to Liz Truss's 49 days in power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p:txBody>
      </p:sp>
    </p:spTree>
    <p:extLst>
      <p:ext uri="{BB962C8B-B14F-4D97-AF65-F5344CB8AC3E}">
        <p14:creationId xmlns:p14="http://schemas.microsoft.com/office/powerpoint/2010/main" val="90923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33325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lnSpc>
                <a:spcPct val="107000"/>
              </a:lnSpc>
              <a:spcAft>
                <a:spcPts val="800"/>
              </a:spcAft>
              <a:buNone/>
            </a:pP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13.	How do you punctuate this Oxford college?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All Souls College</a:t>
            </a:r>
            <a:r>
              <a:rPr lang="en-GB" sz="1800" dirty="0">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a:t>
            </a:r>
            <a:r>
              <a:rPr lang="en-GB" sz="1800" dirty="0">
                <a:solidFill>
                  <a:srgbClr val="121212"/>
                </a:solidFill>
                <a:latin typeface="Calibri" panose="020F0502020204030204" pitchFamily="34" charset="0"/>
                <a:ea typeface="Times New Roman" panose="02020603050405020304" pitchFamily="18" charset="0"/>
                <a:cs typeface="Calibri" panose="020F0502020204030204" pitchFamily="34" charset="0"/>
              </a:rPr>
              <a:t>  </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All Soul's College</a:t>
            </a:r>
            <a:r>
              <a:rPr lang="en-GB" sz="1800" dirty="0">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C</a:t>
            </a:r>
            <a:r>
              <a:rPr lang="en-GB" sz="1800" dirty="0">
                <a:solidFill>
                  <a:srgbClr val="121212"/>
                </a:solidFill>
                <a:latin typeface="Calibri" panose="020F0502020204030204" pitchFamily="34" charset="0"/>
                <a:ea typeface="Times New Roman" panose="02020603050405020304" pitchFamily="18" charset="0"/>
                <a:cs typeface="Calibri" panose="020F0502020204030204" pitchFamily="34" charset="0"/>
              </a:rPr>
              <a:t>  </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All Souls' College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6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14.	This nautical term shows off with the most apostrophes in the English language, but which of these is correct?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Fo'c's’le</a:t>
            </a:r>
            <a:r>
              <a:rPr lang="en-GB" sz="1800" dirty="0">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a:t>
            </a:r>
            <a:r>
              <a:rPr lang="en-GB" sz="1800" dirty="0" err="1">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Fo'cs'l’e</a:t>
            </a:r>
            <a:r>
              <a:rPr lang="en-GB" sz="1800" dirty="0">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C   </a:t>
            </a:r>
            <a:r>
              <a:rPr lang="en-GB" sz="1800" dirty="0" err="1">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F'oc's'le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6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15.	The very first ASCII (American Standard Code for Information Interchange) standard used by computers </a:t>
            </a:r>
            <a:r>
              <a:rPr lang="en-GB" sz="1800" b="1" i="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did</a:t>
            </a: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 include the apostrophe. When was it first published?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1943			C	1963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1953			D	1973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p:txBody>
      </p:sp>
    </p:spTree>
    <p:extLst>
      <p:ext uri="{BB962C8B-B14F-4D97-AF65-F5344CB8AC3E}">
        <p14:creationId xmlns:p14="http://schemas.microsoft.com/office/powerpoint/2010/main" val="3049002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12475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What’s that word?</a:t>
            </a:r>
            <a:endParaRPr lang="en-GB" sz="2400" dirty="0">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000" b="0" i="0" u="none" strike="noStrike" kern="1200" dirty="0">
              <a:effectLst/>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000" dirty="0" err="1">
                <a:solidFill>
                  <a:srgbClr val="202122"/>
                </a:solidFill>
                <a:latin typeface="+mn-lt"/>
                <a:cs typeface="Times New Roman" panose="02020603050405020304" pitchFamily="18" charset="0"/>
              </a:rPr>
              <a:t>Obtundity</a:t>
            </a: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Rugosity</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Refection</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Synoptic</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Endogamous</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Feuing</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err="1">
                <a:solidFill>
                  <a:srgbClr val="202122"/>
                </a:solidFill>
                <a:latin typeface="+mn-lt"/>
                <a:cs typeface="Times New Roman" panose="02020603050405020304" pitchFamily="18" charset="0"/>
              </a:rPr>
              <a:t>Vug</a:t>
            </a: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err="1">
                <a:solidFill>
                  <a:srgbClr val="202122"/>
                </a:solidFill>
                <a:latin typeface="+mn-lt"/>
                <a:cs typeface="Times New Roman" panose="02020603050405020304" pitchFamily="18" charset="0"/>
              </a:rPr>
              <a:t>Myse</a:t>
            </a: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400" dirty="0">
              <a:solidFill>
                <a:srgbClr val="202122"/>
              </a:solidFill>
              <a:latin typeface="+mn-lt"/>
              <a:cs typeface="Times New Roman" panose="02020603050405020304" pitchFamily="18" charset="0"/>
            </a:endParaRPr>
          </a:p>
        </p:txBody>
      </p:sp>
    </p:spTree>
    <p:extLst>
      <p:ext uri="{BB962C8B-B14F-4D97-AF65-F5344CB8AC3E}">
        <p14:creationId xmlns:p14="http://schemas.microsoft.com/office/powerpoint/2010/main" val="2702489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400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algn="l" rtl="0" eaLnBrk="1" fontAlgn="ctr" latinLnBrk="0" hangingPunct="1">
              <a:spcBef>
                <a:spcPts val="0"/>
              </a:spcBef>
              <a:spcAft>
                <a:spcPts val="0"/>
              </a:spcAft>
              <a:buNone/>
            </a:pPr>
            <a:r>
              <a:rPr lang="en-GB" sz="2000" b="1" dirty="0" err="1">
                <a:solidFill>
                  <a:schemeClr val="accent2">
                    <a:lumMod val="50000"/>
                  </a:schemeClr>
                </a:solidFill>
                <a:latin typeface="+mn-lt"/>
                <a:cs typeface="Times New Roman" panose="02020603050405020304" pitchFamily="18" charset="0"/>
              </a:rPr>
              <a:t>Obtundity</a:t>
            </a:r>
            <a:endParaRPr lang="en-GB" sz="2000" b="1" dirty="0">
              <a:solidFill>
                <a:schemeClr val="accent2">
                  <a:lumMod val="50000"/>
                </a:schemeClr>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i="1" dirty="0">
                <a:solidFill>
                  <a:schemeClr val="accent2">
                    <a:lumMod val="50000"/>
                  </a:schemeClr>
                </a:solidFill>
                <a:latin typeface="+mn-lt"/>
                <a:cs typeface="Times New Roman" panose="02020603050405020304" pitchFamily="18" charset="0"/>
              </a:rPr>
              <a:t>York 	January 2024</a:t>
            </a: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An operation to test the response </a:t>
            </a: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of emergency services to terrorist </a:t>
            </a: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attack</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i="1" dirty="0">
                <a:solidFill>
                  <a:schemeClr val="accent2">
                    <a:lumMod val="50000"/>
                  </a:schemeClr>
                </a:solidFill>
                <a:latin typeface="+mn-lt"/>
                <a:cs typeface="Times New Roman" panose="02020603050405020304" pitchFamily="18" charset="0"/>
              </a:rPr>
              <a:t>Dictionary definitions</a:t>
            </a:r>
          </a:p>
          <a:p>
            <a:pPr marL="0" algn="l" rtl="0" eaLnBrk="1" fontAlgn="ctr" latinLnBrk="0" hangingPunct="1">
              <a:spcBef>
                <a:spcPts val="0"/>
              </a:spcBef>
              <a:spcAft>
                <a:spcPts val="0"/>
              </a:spcAft>
              <a:buNone/>
            </a:pPr>
            <a:r>
              <a:rPr lang="en-GB" sz="2000" dirty="0" err="1">
                <a:solidFill>
                  <a:srgbClr val="202122"/>
                </a:solidFill>
                <a:latin typeface="+mn-lt"/>
                <a:cs typeface="Times New Roman" panose="02020603050405020304" pitchFamily="18" charset="0"/>
              </a:rPr>
              <a:t>Obtundity</a:t>
            </a:r>
            <a:r>
              <a:rPr lang="en-GB" sz="2000" dirty="0">
                <a:solidFill>
                  <a:srgbClr val="202122"/>
                </a:solidFill>
                <a:latin typeface="+mn-lt"/>
                <a:cs typeface="Times New Roman" panose="02020603050405020304" pitchFamily="18" charset="0"/>
              </a:rPr>
              <a:t>: the state or characteristic of having dulled senses or limited awareness</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To obtund: to close (a hole or cavity) so as to prevent the flow of gas through it</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p:txBody>
      </p:sp>
      <p:pic>
        <p:nvPicPr>
          <p:cNvPr id="2" name="Picture 1">
            <a:extLst>
              <a:ext uri="{FF2B5EF4-FFF2-40B4-BE49-F238E27FC236}">
                <a16:creationId xmlns:a16="http://schemas.microsoft.com/office/drawing/2014/main" id="{BBE6B358-FB57-C9DF-23AC-9E0E2F44EC5E}"/>
              </a:ext>
            </a:extLst>
          </p:cNvPr>
          <p:cNvPicPr>
            <a:picLocks noChangeAspect="1"/>
          </p:cNvPicPr>
          <p:nvPr/>
        </p:nvPicPr>
        <p:blipFill>
          <a:blip r:embed="rId3"/>
          <a:stretch>
            <a:fillRect/>
          </a:stretch>
        </p:blipFill>
        <p:spPr>
          <a:xfrm>
            <a:off x="5004048" y="786112"/>
            <a:ext cx="3528392" cy="2642888"/>
          </a:xfrm>
          <a:prstGeom prst="rect">
            <a:avLst/>
          </a:prstGeom>
        </p:spPr>
      </p:pic>
    </p:spTree>
    <p:extLst>
      <p:ext uri="{BB962C8B-B14F-4D97-AF65-F5344CB8AC3E}">
        <p14:creationId xmlns:p14="http://schemas.microsoft.com/office/powerpoint/2010/main" val="2917131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12475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What’s that word?</a:t>
            </a:r>
            <a:endParaRPr lang="en-GB" sz="2400" dirty="0">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000" b="0" i="0" u="none" strike="noStrike" kern="1200" dirty="0">
              <a:effectLst/>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000" dirty="0" err="1">
                <a:solidFill>
                  <a:srgbClr val="202122"/>
                </a:solidFill>
                <a:latin typeface="+mn-lt"/>
                <a:cs typeface="Times New Roman" panose="02020603050405020304" pitchFamily="18" charset="0"/>
              </a:rPr>
              <a:t>Obtundity</a:t>
            </a: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Rugosity	roughness of a surface</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Refection	a light meal</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Synoptic	giving a general view of the whole</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Endogamous	marrying only within the local community/tribe/clan</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Feuing		a Scottish system of land tenure</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err="1">
                <a:solidFill>
                  <a:srgbClr val="202122"/>
                </a:solidFill>
                <a:latin typeface="+mn-lt"/>
                <a:cs typeface="Times New Roman" panose="02020603050405020304" pitchFamily="18" charset="0"/>
              </a:rPr>
              <a:t>Vug</a:t>
            </a: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err="1">
                <a:solidFill>
                  <a:srgbClr val="202122"/>
                </a:solidFill>
                <a:latin typeface="+mn-lt"/>
                <a:cs typeface="Times New Roman" panose="02020603050405020304" pitchFamily="18" charset="0"/>
              </a:rPr>
              <a:t>Myse</a:t>
            </a: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400" dirty="0">
              <a:solidFill>
                <a:srgbClr val="202122"/>
              </a:solidFill>
              <a:latin typeface="+mn-lt"/>
              <a:cs typeface="Times New Roman" panose="02020603050405020304" pitchFamily="18" charset="0"/>
            </a:endParaRPr>
          </a:p>
        </p:txBody>
      </p:sp>
    </p:spTree>
    <p:extLst>
      <p:ext uri="{BB962C8B-B14F-4D97-AF65-F5344CB8AC3E}">
        <p14:creationId xmlns:p14="http://schemas.microsoft.com/office/powerpoint/2010/main" val="3338919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57075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algn="l" rtl="0" eaLnBrk="1" fontAlgn="ctr" latinLnBrk="0" hangingPunct="1">
              <a:spcBef>
                <a:spcPts val="0"/>
              </a:spcBef>
              <a:spcAft>
                <a:spcPts val="0"/>
              </a:spcAft>
              <a:buNone/>
            </a:pPr>
            <a:r>
              <a:rPr lang="en-GB" sz="2000" b="1" dirty="0" err="1">
                <a:solidFill>
                  <a:schemeClr val="accent2">
                    <a:lumMod val="50000"/>
                  </a:schemeClr>
                </a:solidFill>
                <a:latin typeface="+mn-lt"/>
                <a:cs typeface="Times New Roman" panose="02020603050405020304" pitchFamily="18" charset="0"/>
              </a:rPr>
              <a:t>Vug</a:t>
            </a:r>
            <a:endParaRPr lang="en-GB" sz="2000" b="1" dirty="0">
              <a:solidFill>
                <a:schemeClr val="accent2">
                  <a:lumMod val="50000"/>
                </a:schemeClr>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A small cavity within a rock.  Most commonly, cracks and fissures are partially filled with quartz, calcite or other secondary minerals </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b="1" dirty="0">
              <a:solidFill>
                <a:schemeClr val="accent2">
                  <a:lumMod val="50000"/>
                </a:schemeClr>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b="1" dirty="0" err="1">
                <a:solidFill>
                  <a:schemeClr val="accent2">
                    <a:lumMod val="50000"/>
                  </a:schemeClr>
                </a:solidFill>
                <a:latin typeface="+mn-lt"/>
                <a:cs typeface="Times New Roman" panose="02020603050405020304" pitchFamily="18" charset="0"/>
              </a:rPr>
              <a:t>Myse</a:t>
            </a:r>
            <a:endParaRPr lang="en-GB" sz="2000" b="1" dirty="0">
              <a:solidFill>
                <a:schemeClr val="accent2">
                  <a:lumMod val="50000"/>
                </a:schemeClr>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i="1" dirty="0">
              <a:solidFill>
                <a:schemeClr val="accent2">
                  <a:lumMod val="50000"/>
                </a:schemeClr>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i="1" dirty="0">
                <a:solidFill>
                  <a:schemeClr val="accent2">
                    <a:lumMod val="50000"/>
                  </a:schemeClr>
                </a:solidFill>
                <a:latin typeface="+mn-lt"/>
                <a:cs typeface="Times New Roman" panose="02020603050405020304" pitchFamily="18" charset="0"/>
              </a:rPr>
              <a:t>Restaurant in </a:t>
            </a:r>
            <a:r>
              <a:rPr lang="en-GB" sz="2000" i="1" dirty="0" err="1">
                <a:solidFill>
                  <a:schemeClr val="accent2">
                    <a:lumMod val="50000"/>
                  </a:schemeClr>
                </a:solidFill>
                <a:latin typeface="+mn-lt"/>
                <a:cs typeface="Times New Roman" panose="02020603050405020304" pitchFamily="18" charset="0"/>
              </a:rPr>
              <a:t>Hovingham</a:t>
            </a:r>
            <a:endParaRPr lang="en-GB" sz="2000" i="1" dirty="0">
              <a:solidFill>
                <a:schemeClr val="accent2">
                  <a:lumMod val="50000"/>
                </a:schemeClr>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a:t>
            </a:r>
            <a:r>
              <a:rPr lang="en-GB" sz="1800" dirty="0">
                <a:effectLst/>
                <a:latin typeface="Arial" panose="020B0604020202020204" pitchFamily="34" charset="0"/>
                <a:ea typeface="Times New Roman" panose="02020603050405020304" pitchFamily="18" charset="0"/>
              </a:rPr>
              <a:t>Named after the Anglo-Saxon word for ‘eating at the table’, ‘Time and Place’ shape the menus, with the ingredients and flavours unique to our location and available to us on each individual day dictating the produce-driven style of cooking</a:t>
            </a:r>
            <a:r>
              <a:rPr lang="en-GB" sz="2000" dirty="0">
                <a:effectLst/>
                <a:latin typeface="Arial" panose="020B0604020202020204" pitchFamily="34" charset="0"/>
                <a:ea typeface="Times New Roman" panose="02020603050405020304" pitchFamily="18" charset="0"/>
              </a:rPr>
              <a:t>.</a:t>
            </a:r>
            <a:r>
              <a:rPr lang="en-GB" sz="2000" dirty="0">
                <a:effectLst/>
              </a:rPr>
              <a:t> “</a:t>
            </a: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a:p>
            <a:pPr marL="0" algn="l" rtl="0" eaLnBrk="1" fontAlgn="ctr" latinLnBrk="0" hangingPunct="1">
              <a:spcBef>
                <a:spcPts val="0"/>
              </a:spcBef>
              <a:spcAft>
                <a:spcPts val="0"/>
              </a:spcAft>
              <a:buNone/>
            </a:pPr>
            <a:r>
              <a:rPr lang="en-GB" sz="2000" i="1" dirty="0">
                <a:solidFill>
                  <a:schemeClr val="accent2">
                    <a:lumMod val="50000"/>
                  </a:schemeClr>
                </a:solidFill>
                <a:latin typeface="+mn-lt"/>
                <a:cs typeface="Times New Roman" panose="02020603050405020304" pitchFamily="18" charset="0"/>
              </a:rPr>
              <a:t>Wiktionary</a:t>
            </a:r>
          </a:p>
          <a:p>
            <a:pPr marL="0" algn="l" rtl="0" eaLnBrk="1" fontAlgn="ctr" latinLnBrk="0" hangingPunct="1">
              <a:spcBef>
                <a:spcPts val="0"/>
              </a:spcBef>
              <a:spcAft>
                <a:spcPts val="0"/>
              </a:spcAft>
              <a:buNone/>
            </a:pPr>
            <a:r>
              <a:rPr lang="en-GB" sz="2000" dirty="0">
                <a:solidFill>
                  <a:srgbClr val="202122"/>
                </a:solidFill>
                <a:latin typeface="+mn-lt"/>
                <a:cs typeface="Times New Roman" panose="02020603050405020304" pitchFamily="18" charset="0"/>
              </a:rPr>
              <a:t>To cut up or slice food into small pieces</a:t>
            </a:r>
          </a:p>
          <a:p>
            <a:pPr marL="0" algn="l" rtl="0" eaLnBrk="1" fontAlgn="ctr" latinLnBrk="0" hangingPunct="1">
              <a:spcBef>
                <a:spcPts val="0"/>
              </a:spcBef>
              <a:spcAft>
                <a:spcPts val="0"/>
              </a:spcAft>
              <a:buNone/>
            </a:pPr>
            <a:endParaRPr lang="en-GB" sz="2000" dirty="0">
              <a:solidFill>
                <a:srgbClr val="202122"/>
              </a:solidFill>
              <a:latin typeface="+mn-lt"/>
              <a:cs typeface="Times New Roman" panose="02020603050405020304" pitchFamily="18" charset="0"/>
            </a:endParaRPr>
          </a:p>
        </p:txBody>
      </p:sp>
      <p:pic>
        <p:nvPicPr>
          <p:cNvPr id="3" name="Picture 2">
            <a:extLst>
              <a:ext uri="{FF2B5EF4-FFF2-40B4-BE49-F238E27FC236}">
                <a16:creationId xmlns:a16="http://schemas.microsoft.com/office/drawing/2014/main" id="{BA4B0883-C794-080E-1B1B-D2E41444E923}"/>
              </a:ext>
            </a:extLst>
          </p:cNvPr>
          <p:cNvPicPr>
            <a:picLocks noChangeAspect="1"/>
          </p:cNvPicPr>
          <p:nvPr/>
        </p:nvPicPr>
        <p:blipFill>
          <a:blip r:embed="rId3"/>
          <a:stretch>
            <a:fillRect/>
          </a:stretch>
        </p:blipFill>
        <p:spPr>
          <a:xfrm>
            <a:off x="6300192" y="2001883"/>
            <a:ext cx="1676400" cy="1193800"/>
          </a:xfrm>
          <a:prstGeom prst="rect">
            <a:avLst/>
          </a:prstGeom>
        </p:spPr>
      </p:pic>
      <p:pic>
        <p:nvPicPr>
          <p:cNvPr id="4" name="Picture 3">
            <a:extLst>
              <a:ext uri="{FF2B5EF4-FFF2-40B4-BE49-F238E27FC236}">
                <a16:creationId xmlns:a16="http://schemas.microsoft.com/office/drawing/2014/main" id="{536DCCA5-1827-A1F3-1AFB-BB4D680203C0}"/>
              </a:ext>
            </a:extLst>
          </p:cNvPr>
          <p:cNvPicPr>
            <a:picLocks noChangeAspect="1"/>
          </p:cNvPicPr>
          <p:nvPr/>
        </p:nvPicPr>
        <p:blipFill>
          <a:blip r:embed="rId4"/>
          <a:stretch>
            <a:fillRect/>
          </a:stretch>
        </p:blipFill>
        <p:spPr>
          <a:xfrm>
            <a:off x="5861970" y="5013176"/>
            <a:ext cx="2819263" cy="1578787"/>
          </a:xfrm>
          <a:prstGeom prst="rect">
            <a:avLst/>
          </a:prstGeom>
        </p:spPr>
      </p:pic>
    </p:spTree>
    <p:extLst>
      <p:ext uri="{BB962C8B-B14F-4D97-AF65-F5344CB8AC3E}">
        <p14:creationId xmlns:p14="http://schemas.microsoft.com/office/powerpoint/2010/main" val="119062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66308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Times New Roman" panose="02020603050405020304" pitchFamily="18" charset="0"/>
                <a:cs typeface="Times New Roman" panose="02020603050405020304" pitchFamily="18" charset="0"/>
              </a:rPr>
              <a:t>Words</a:t>
            </a:r>
            <a:endParaRPr lang="en-GB" sz="2400" dirty="0">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000" b="0" i="0" u="none" strike="noStrike" kern="1200" dirty="0">
              <a:effectLst/>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400" b="1" dirty="0">
                <a:solidFill>
                  <a:schemeClr val="accent2">
                    <a:lumMod val="50000"/>
                  </a:schemeClr>
                </a:solidFill>
                <a:latin typeface="+mn-lt"/>
                <a:ea typeface="Times New Roman" panose="02020603050405020304" pitchFamily="18" charset="0"/>
                <a:cs typeface="Times New Roman" panose="02020603050405020304" pitchFamily="18" charset="0"/>
              </a:rPr>
              <a:t>Emma</a:t>
            </a:r>
          </a:p>
          <a:p>
            <a:pPr eaLnBrk="1" fontAlgn="ctr" hangingPunct="1">
              <a:spcBef>
                <a:spcPts val="0"/>
              </a:spcBef>
              <a:spcAft>
                <a:spcPts val="0"/>
              </a:spcAft>
              <a:buNone/>
            </a:pPr>
            <a:r>
              <a:rPr lang="en-GB" sz="1800" dirty="0">
                <a:latin typeface="+mn-lt"/>
                <a:ea typeface="Times New Roman" panose="02020603050405020304" pitchFamily="18" charset="0"/>
                <a:cs typeface="Times New Roman" panose="02020603050405020304" pitchFamily="18" charset="0"/>
              </a:rPr>
              <a:t>Drinks coffee, not tea; beer and Guinness, not wine, spirits, ale or stout </a:t>
            </a:r>
            <a:endParaRPr lang="en-GB" sz="1800" i="0" u="none" strike="noStrike" kern="1200" dirty="0">
              <a:effectLst/>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1800" i="0" u="none" strike="noStrike" kern="1200" dirty="0">
                <a:effectLst/>
                <a:latin typeface="+mn-lt"/>
                <a:ea typeface="Times New Roman" panose="02020603050405020304" pitchFamily="18" charset="0"/>
                <a:cs typeface="Times New Roman" panose="02020603050405020304" pitchFamily="18" charset="0"/>
              </a:rPr>
              <a:t>Eats beef and gammon, not pork, lamb, chicken or ham; carrots and cabbage, not peas or potatoes; cheese and butter, not jam </a:t>
            </a:r>
          </a:p>
          <a:p>
            <a:pPr marL="0" algn="l" rtl="0" eaLnBrk="1" fontAlgn="ctr" latinLnBrk="0" hangingPunct="1">
              <a:spcBef>
                <a:spcPts val="0"/>
              </a:spcBef>
              <a:spcAft>
                <a:spcPts val="0"/>
              </a:spcAft>
              <a:buNone/>
            </a:pPr>
            <a:r>
              <a:rPr lang="en-GB" sz="1800" dirty="0">
                <a:latin typeface="+mn-lt"/>
                <a:ea typeface="Times New Roman" panose="02020603050405020304" pitchFamily="18" charset="0"/>
                <a:cs typeface="Times New Roman" panose="02020603050405020304" pitchFamily="18" charset="0"/>
              </a:rPr>
              <a:t>Reads books, not magazines</a:t>
            </a:r>
            <a:endParaRPr lang="en-GB" sz="1800" i="0" u="none" strike="noStrike" kern="1200" dirty="0">
              <a:effectLst/>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1800" i="0" u="none" strike="noStrike" kern="1200" dirty="0">
                <a:effectLst/>
                <a:latin typeface="+mn-lt"/>
                <a:ea typeface="Times New Roman" panose="02020603050405020304" pitchFamily="18" charset="0"/>
                <a:cs typeface="Times New Roman" panose="02020603050405020304" pitchFamily="18" charset="0"/>
              </a:rPr>
              <a:t>Favourite colours are green and yellow.</a:t>
            </a:r>
          </a:p>
          <a:p>
            <a:pPr marL="0" algn="l" rtl="0" eaLnBrk="1" fontAlgn="ctr" latinLnBrk="0" hangingPunct="1">
              <a:spcBef>
                <a:spcPts val="0"/>
              </a:spcBef>
              <a:spcAft>
                <a:spcPts val="0"/>
              </a:spcAft>
              <a:buNone/>
            </a:pPr>
            <a:r>
              <a:rPr lang="en-GB" sz="1800" dirty="0">
                <a:latin typeface="+mn-lt"/>
                <a:ea typeface="Times New Roman" panose="02020603050405020304" pitchFamily="18" charset="0"/>
                <a:cs typeface="Times New Roman" panose="02020603050405020304" pitchFamily="18" charset="0"/>
              </a:rPr>
              <a:t>Wears dresses, dungarees and tee-shirts. </a:t>
            </a:r>
          </a:p>
          <a:p>
            <a:pPr marL="0" algn="l" rtl="0" eaLnBrk="1" fontAlgn="ctr" latinLnBrk="0" hangingPunct="1">
              <a:spcBef>
                <a:spcPts val="0"/>
              </a:spcBef>
              <a:spcAft>
                <a:spcPts val="0"/>
              </a:spcAft>
              <a:buNone/>
            </a:pPr>
            <a:endParaRPr lang="en-GB" sz="24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400" b="1" i="0" u="none" strike="noStrike" kern="1200" dirty="0">
                <a:solidFill>
                  <a:schemeClr val="accent2">
                    <a:lumMod val="50000"/>
                  </a:schemeClr>
                </a:solidFill>
                <a:effectLst/>
                <a:latin typeface="+mn-lt"/>
                <a:ea typeface="Times New Roman" panose="02020603050405020304" pitchFamily="18" charset="0"/>
                <a:cs typeface="Times New Roman" panose="02020603050405020304" pitchFamily="18" charset="0"/>
              </a:rPr>
              <a:t>Ann-Louise</a:t>
            </a:r>
          </a:p>
          <a:p>
            <a:pPr marL="0" algn="l" rtl="0" eaLnBrk="1" fontAlgn="ctr" latinLnBrk="0" hangingPunct="1">
              <a:spcBef>
                <a:spcPts val="0"/>
              </a:spcBef>
              <a:spcAft>
                <a:spcPts val="0"/>
              </a:spcAft>
              <a:buNone/>
            </a:pPr>
            <a:r>
              <a:rPr lang="en-GB" sz="1800" b="0" i="0" u="none" strike="noStrike" kern="1200" dirty="0">
                <a:effectLst/>
                <a:latin typeface="+mn-lt"/>
                <a:ea typeface="Times New Roman" panose="02020603050405020304" pitchFamily="18" charset="0"/>
                <a:cs typeface="Times New Roman" panose="02020603050405020304" pitchFamily="18" charset="0"/>
              </a:rPr>
              <a:t>Works in education, with a focus on pupil behaviour  </a:t>
            </a:r>
          </a:p>
          <a:p>
            <a:pPr marL="0" algn="l" rtl="0" eaLnBrk="1" fontAlgn="ctr" latinLnBrk="0" hangingPunct="1">
              <a:spcBef>
                <a:spcPts val="0"/>
              </a:spcBef>
              <a:spcAft>
                <a:spcPts val="0"/>
              </a:spcAft>
              <a:buNone/>
            </a:pPr>
            <a:r>
              <a:rPr lang="en-GB" sz="1800" b="0" i="0" u="none" strike="noStrike" kern="1200" dirty="0">
                <a:effectLst/>
                <a:latin typeface="+mn-lt"/>
                <a:ea typeface="Times New Roman" panose="02020603050405020304" pitchFamily="18" charset="0"/>
                <a:cs typeface="Times New Roman" panose="02020603050405020304" pitchFamily="18" charset="0"/>
              </a:rPr>
              <a:t>Has a reputation for being somewhat facetious and can be given to speculation </a:t>
            </a:r>
          </a:p>
          <a:p>
            <a:pPr marL="0" algn="l" rtl="0" eaLnBrk="1" fontAlgn="ctr" latinLnBrk="0" hangingPunct="1">
              <a:spcBef>
                <a:spcPts val="0"/>
              </a:spcBef>
              <a:spcAft>
                <a:spcPts val="0"/>
              </a:spcAft>
              <a:buNone/>
            </a:pPr>
            <a:r>
              <a:rPr lang="en-GB" sz="1800" dirty="0">
                <a:latin typeface="+mn-lt"/>
                <a:ea typeface="Times New Roman" panose="02020603050405020304" pitchFamily="18" charset="0"/>
                <a:cs typeface="Times New Roman" panose="02020603050405020304" pitchFamily="18" charset="0"/>
              </a:rPr>
              <a:t>Favourite vegetable is cauliflower.      Plays the tambourine</a:t>
            </a:r>
          </a:p>
          <a:p>
            <a:pPr marL="0" algn="l" rtl="0" eaLnBrk="1" fontAlgn="ctr" latinLnBrk="0" hangingPunct="1">
              <a:spcBef>
                <a:spcPts val="0"/>
              </a:spcBef>
              <a:spcAft>
                <a:spcPts val="0"/>
              </a:spcAft>
              <a:buNone/>
            </a:pPr>
            <a:r>
              <a:rPr lang="en-GB" sz="1800" dirty="0">
                <a:latin typeface="+mn-lt"/>
                <a:ea typeface="Times New Roman" panose="02020603050405020304" pitchFamily="18" charset="0"/>
                <a:cs typeface="Times New Roman" panose="02020603050405020304" pitchFamily="18" charset="0"/>
              </a:rPr>
              <a:t>Her garden has a fine collection of sequoias and euphorbias</a:t>
            </a:r>
          </a:p>
          <a:p>
            <a:pPr marL="0" algn="l" rtl="0" eaLnBrk="1" fontAlgn="ctr" latinLnBrk="0" hangingPunct="1">
              <a:spcBef>
                <a:spcPts val="0"/>
              </a:spcBef>
              <a:spcAft>
                <a:spcPts val="0"/>
              </a:spcAft>
              <a:buNone/>
            </a:pPr>
            <a:r>
              <a:rPr lang="en-GB" sz="1800" dirty="0">
                <a:latin typeface="+mn-lt"/>
                <a:ea typeface="Times New Roman" panose="02020603050405020304" pitchFamily="18" charset="0"/>
                <a:cs typeface="Times New Roman" panose="02020603050405020304" pitchFamily="18" charset="0"/>
              </a:rPr>
              <a:t>Wants to know more about the chemical elements praseodymium and seaborgium</a:t>
            </a:r>
            <a:endParaRPr lang="en-GB" sz="1800" b="0" i="0" u="none" strike="noStrike" kern="12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81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83099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algn="l" rtl="0" eaLnBrk="1" fontAlgn="ctr" latinLnBrk="0" hangingPunct="1">
              <a:spcBef>
                <a:spcPts val="0"/>
              </a:spcBef>
              <a:spcAft>
                <a:spcPts val="0"/>
              </a:spcAft>
              <a:buNone/>
            </a:pPr>
            <a:endParaRPr lang="en-GB" sz="2400" b="0" i="1" u="sng" strike="noStrike" kern="1200" dirty="0">
              <a:solidFill>
                <a:srgbClr val="202122"/>
              </a:solidFill>
              <a:effectLst/>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endParaRPr lang="en-GB" sz="2400" b="0" i="1" u="sng" strike="noStrike" kern="1200"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B937107-2B1A-6DC8-0DE6-1DC4EC307CB0}"/>
              </a:ext>
            </a:extLst>
          </p:cNvPr>
          <p:cNvPicPr>
            <a:picLocks noChangeAspect="1"/>
          </p:cNvPicPr>
          <p:nvPr/>
        </p:nvPicPr>
        <p:blipFill>
          <a:blip r:embed="rId3"/>
          <a:stretch>
            <a:fillRect/>
          </a:stretch>
        </p:blipFill>
        <p:spPr>
          <a:xfrm>
            <a:off x="1133448" y="0"/>
            <a:ext cx="6877103" cy="6858000"/>
          </a:xfrm>
          <a:prstGeom prst="rect">
            <a:avLst/>
          </a:prstGeom>
        </p:spPr>
      </p:pic>
    </p:spTree>
    <p:extLst>
      <p:ext uri="{BB962C8B-B14F-4D97-AF65-F5344CB8AC3E}">
        <p14:creationId xmlns:p14="http://schemas.microsoft.com/office/powerpoint/2010/main" val="1963025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18630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A word hunt</a:t>
            </a:r>
            <a:endParaRPr lang="en-GB" sz="2400" dirty="0">
              <a:latin typeface="+mn-lt"/>
              <a:ea typeface="Calibri" panose="020F0502020204030204" pitchFamily="34" charset="0"/>
              <a:cs typeface="Times New Roman" panose="02020603050405020304" pitchFamily="18" charset="0"/>
            </a:endParaRPr>
          </a:p>
          <a:p>
            <a:pPr eaLnBrk="1" fontAlgn="ctr"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000" dirty="0">
                <a:latin typeface="+mn-lt"/>
                <a:ea typeface="Times New Roman" panose="02020603050405020304" pitchFamily="18" charset="0"/>
                <a:cs typeface="Times New Roman" panose="02020603050405020304" pitchFamily="18" charset="0"/>
              </a:rPr>
              <a:t>An English word in which ‘</a:t>
            </a:r>
            <a:r>
              <a:rPr lang="en-GB" sz="2000" dirty="0" err="1">
                <a:latin typeface="+mn-lt"/>
                <a:ea typeface="Times New Roman" panose="02020603050405020304" pitchFamily="18" charset="0"/>
                <a:cs typeface="Times New Roman" panose="02020603050405020304" pitchFamily="18" charset="0"/>
              </a:rPr>
              <a:t>hh</a:t>
            </a:r>
            <a:r>
              <a:rPr lang="en-GB" sz="2000" dirty="0">
                <a:latin typeface="+mn-lt"/>
                <a:ea typeface="Times New Roman" panose="02020603050405020304" pitchFamily="18" charset="0"/>
                <a:cs typeface="Times New Roman" panose="02020603050405020304" pitchFamily="18" charset="0"/>
              </a:rPr>
              <a:t>’ appears	</a:t>
            </a:r>
            <a:r>
              <a:rPr lang="en-GB" sz="2000" dirty="0">
                <a:solidFill>
                  <a:schemeClr val="accent2">
                    <a:lumMod val="50000"/>
                  </a:schemeClr>
                </a:solidFill>
                <a:latin typeface="+mn-lt"/>
                <a:ea typeface="Times New Roman" panose="02020603050405020304" pitchFamily="18" charset="0"/>
                <a:cs typeface="Times New Roman" panose="02020603050405020304" pitchFamily="18" charset="0"/>
              </a:rPr>
              <a:t>withhold</a:t>
            </a:r>
          </a:p>
          <a:p>
            <a:pPr marL="0" algn="l" rtl="0" eaLnBrk="1" fontAlgn="ctr" latinLnBrk="0"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000" dirty="0">
                <a:latin typeface="+mn-lt"/>
                <a:ea typeface="Times New Roman" panose="02020603050405020304" pitchFamily="18" charset="0"/>
                <a:cs typeface="Times New Roman" panose="02020603050405020304" pitchFamily="18" charset="0"/>
              </a:rPr>
              <a:t>An English word ending in ‘</a:t>
            </a:r>
            <a:r>
              <a:rPr lang="en-GB" sz="2000" dirty="0" err="1">
                <a:latin typeface="+mn-lt"/>
                <a:ea typeface="Times New Roman" panose="02020603050405020304" pitchFamily="18" charset="0"/>
                <a:cs typeface="Times New Roman" panose="02020603050405020304" pitchFamily="18" charset="0"/>
              </a:rPr>
              <a:t>mt</a:t>
            </a:r>
            <a:r>
              <a:rPr lang="en-GB" sz="2000" dirty="0">
                <a:latin typeface="+mn-lt"/>
                <a:ea typeface="Times New Roman" panose="02020603050405020304" pitchFamily="18" charset="0"/>
                <a:cs typeface="Times New Roman" panose="02020603050405020304" pitchFamily="18" charset="0"/>
              </a:rPr>
              <a:t>’		</a:t>
            </a:r>
            <a:r>
              <a:rPr lang="en-GB" sz="2000" dirty="0">
                <a:solidFill>
                  <a:schemeClr val="accent2">
                    <a:lumMod val="50000"/>
                  </a:schemeClr>
                </a:solidFill>
                <a:latin typeface="+mn-lt"/>
                <a:ea typeface="Times New Roman" panose="02020603050405020304" pitchFamily="18" charset="0"/>
                <a:cs typeface="Times New Roman" panose="02020603050405020304" pitchFamily="18" charset="0"/>
              </a:rPr>
              <a:t>dreamt</a:t>
            </a:r>
          </a:p>
          <a:p>
            <a:pPr marL="0" algn="l" rtl="0" eaLnBrk="1" fontAlgn="ctr" latinLnBrk="0"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eaLnBrk="1" fontAlgn="ctr" hangingPunct="1">
              <a:spcBef>
                <a:spcPts val="0"/>
              </a:spcBef>
              <a:spcAft>
                <a:spcPts val="0"/>
              </a:spcAft>
              <a:buNone/>
            </a:pPr>
            <a:r>
              <a:rPr lang="en-GB" sz="2000" dirty="0">
                <a:latin typeface="+mn-lt"/>
                <a:ea typeface="Times New Roman" panose="02020603050405020304" pitchFamily="18" charset="0"/>
                <a:cs typeface="Times New Roman" panose="02020603050405020304" pitchFamily="18" charset="0"/>
              </a:rPr>
              <a:t>An English word in which all the vowels a, e, </a:t>
            </a:r>
            <a:r>
              <a:rPr lang="en-GB" sz="2000" dirty="0" err="1">
                <a:latin typeface="+mn-lt"/>
                <a:ea typeface="Times New Roman" panose="02020603050405020304" pitchFamily="18" charset="0"/>
                <a:cs typeface="Times New Roman" panose="02020603050405020304" pitchFamily="18" charset="0"/>
              </a:rPr>
              <a:t>i</a:t>
            </a:r>
            <a:r>
              <a:rPr lang="en-GB" sz="2000" dirty="0">
                <a:latin typeface="+mn-lt"/>
                <a:ea typeface="Times New Roman" panose="02020603050405020304" pitchFamily="18" charset="0"/>
                <a:cs typeface="Times New Roman" panose="02020603050405020304" pitchFamily="18" charset="0"/>
              </a:rPr>
              <a:t>, o, u,  appear in alphabetical order	</a:t>
            </a:r>
            <a:r>
              <a:rPr lang="en-GB" sz="2000" dirty="0">
                <a:solidFill>
                  <a:schemeClr val="accent2">
                    <a:lumMod val="50000"/>
                  </a:schemeClr>
                </a:solidFill>
                <a:latin typeface="+mn-lt"/>
                <a:ea typeface="Times New Roman" panose="02020603050405020304" pitchFamily="18" charset="0"/>
                <a:cs typeface="Times New Roman" panose="02020603050405020304" pitchFamily="18" charset="0"/>
              </a:rPr>
              <a:t>facetious</a:t>
            </a:r>
            <a:r>
              <a:rPr lang="en-GB" sz="2000" dirty="0">
                <a:latin typeface="+mn-lt"/>
                <a:ea typeface="Times New Roman" panose="02020603050405020304" pitchFamily="18" charset="0"/>
                <a:cs typeface="Times New Roman" panose="02020603050405020304" pitchFamily="18" charset="0"/>
              </a:rPr>
              <a:t>	</a:t>
            </a:r>
            <a:r>
              <a:rPr lang="en-GB" sz="2000" dirty="0">
                <a:solidFill>
                  <a:schemeClr val="accent2">
                    <a:lumMod val="50000"/>
                  </a:schemeClr>
                </a:solidFill>
                <a:latin typeface="+mn-lt"/>
                <a:ea typeface="Times New Roman" panose="02020603050405020304" pitchFamily="18" charset="0"/>
                <a:cs typeface="Times New Roman" panose="02020603050405020304" pitchFamily="18" charset="0"/>
              </a:rPr>
              <a:t>abstemious</a:t>
            </a:r>
          </a:p>
          <a:p>
            <a:pPr eaLnBrk="1" fontAlgn="ctr"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eaLnBrk="1" fontAlgn="ctr" hangingPunct="1">
              <a:spcBef>
                <a:spcPts val="0"/>
              </a:spcBef>
              <a:spcAft>
                <a:spcPts val="0"/>
              </a:spcAft>
              <a:buNone/>
            </a:pPr>
            <a:r>
              <a:rPr lang="en-GB" sz="2000" dirty="0">
                <a:latin typeface="+mn-lt"/>
                <a:ea typeface="Times New Roman" panose="02020603050405020304" pitchFamily="18" charset="0"/>
                <a:cs typeface="Times New Roman" panose="02020603050405020304" pitchFamily="18" charset="0"/>
              </a:rPr>
              <a:t>An English word of two or more syllables that contains only ‘a’ and no other vowels – and similarly for e, </a:t>
            </a:r>
            <a:r>
              <a:rPr lang="en-GB" sz="2000" dirty="0" err="1">
                <a:latin typeface="+mn-lt"/>
                <a:ea typeface="Times New Roman" panose="02020603050405020304" pitchFamily="18" charset="0"/>
                <a:cs typeface="Times New Roman" panose="02020603050405020304" pitchFamily="18" charset="0"/>
              </a:rPr>
              <a:t>i</a:t>
            </a:r>
            <a:r>
              <a:rPr lang="en-GB" sz="2000" dirty="0">
                <a:latin typeface="+mn-lt"/>
                <a:ea typeface="Times New Roman" panose="02020603050405020304" pitchFamily="18" charset="0"/>
                <a:cs typeface="Times New Roman" panose="02020603050405020304" pitchFamily="18" charset="0"/>
              </a:rPr>
              <a:t>, o, u, y	</a:t>
            </a:r>
          </a:p>
          <a:p>
            <a:pPr eaLnBrk="1" fontAlgn="ctr"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eaLnBrk="1" fontAlgn="ctr" hangingPunct="1">
              <a:spcBef>
                <a:spcPts val="0"/>
              </a:spcBef>
              <a:spcAft>
                <a:spcPts val="0"/>
              </a:spcAft>
              <a:buNone/>
            </a:pPr>
            <a:r>
              <a:rPr lang="en-GB" sz="2000" dirty="0">
                <a:solidFill>
                  <a:schemeClr val="accent2">
                    <a:lumMod val="50000"/>
                  </a:schemeClr>
                </a:solidFill>
                <a:latin typeface="+mn-lt"/>
                <a:ea typeface="Times New Roman" panose="02020603050405020304" pitchFamily="18" charset="0"/>
                <a:cs typeface="Times New Roman" panose="02020603050405020304" pitchFamily="18" charset="0"/>
              </a:rPr>
              <a:t>catamaran	</a:t>
            </a:r>
            <a:r>
              <a:rPr lang="en-GB" sz="2000" dirty="0" err="1">
                <a:solidFill>
                  <a:schemeClr val="accent2">
                    <a:lumMod val="50000"/>
                  </a:schemeClr>
                </a:solidFill>
                <a:latin typeface="+mn-lt"/>
                <a:ea typeface="Times New Roman" panose="02020603050405020304" pitchFamily="18" charset="0"/>
                <a:cs typeface="Times New Roman" panose="02020603050405020304" pitchFamily="18" charset="0"/>
              </a:rPr>
              <a:t>taramasalata</a:t>
            </a:r>
            <a:endParaRPr lang="en-GB" sz="2000" dirty="0">
              <a:solidFill>
                <a:schemeClr val="accent2">
                  <a:lumMod val="50000"/>
                </a:schemeClr>
              </a:solidFill>
              <a:latin typeface="+mn-lt"/>
              <a:ea typeface="Times New Roman" panose="02020603050405020304" pitchFamily="18" charset="0"/>
              <a:cs typeface="Times New Roman" panose="02020603050405020304" pitchFamily="18" charset="0"/>
            </a:endParaRPr>
          </a:p>
          <a:p>
            <a:pPr eaLnBrk="1" fontAlgn="ctr" hangingPunct="1">
              <a:spcBef>
                <a:spcPts val="0"/>
              </a:spcBef>
              <a:spcAft>
                <a:spcPts val="0"/>
              </a:spcAft>
              <a:buNone/>
            </a:pPr>
            <a:endParaRPr lang="en-GB" sz="2000" dirty="0">
              <a:solidFill>
                <a:schemeClr val="accent2">
                  <a:lumMod val="50000"/>
                </a:schemeClr>
              </a:solidFill>
              <a:latin typeface="+mn-lt"/>
              <a:ea typeface="Times New Roman" panose="02020603050405020304" pitchFamily="18" charset="0"/>
              <a:cs typeface="Times New Roman" panose="02020603050405020304" pitchFamily="18" charset="0"/>
            </a:endParaRPr>
          </a:p>
          <a:p>
            <a:pPr eaLnBrk="1" fontAlgn="ctr" hangingPunct="1">
              <a:spcBef>
                <a:spcPts val="0"/>
              </a:spcBef>
              <a:spcAft>
                <a:spcPts val="0"/>
              </a:spcAft>
              <a:buNone/>
            </a:pPr>
            <a:r>
              <a:rPr lang="en-GB" sz="2000" dirty="0">
                <a:solidFill>
                  <a:schemeClr val="accent2">
                    <a:lumMod val="50000"/>
                  </a:schemeClr>
                </a:solidFill>
                <a:latin typeface="+mn-lt"/>
                <a:ea typeface="Times New Roman" panose="02020603050405020304" pitchFamily="18" charset="0"/>
                <a:cs typeface="Times New Roman" panose="02020603050405020304" pitchFamily="18" charset="0"/>
              </a:rPr>
              <a:t>represented	insipidity	schoolroom	uncut</a:t>
            </a:r>
          </a:p>
          <a:p>
            <a:pPr eaLnBrk="1" fontAlgn="ctr" hangingPunct="1">
              <a:spcBef>
                <a:spcPts val="0"/>
              </a:spcBef>
              <a:spcAft>
                <a:spcPts val="0"/>
              </a:spcAft>
              <a:buNone/>
            </a:pPr>
            <a:endParaRPr lang="en-GB" sz="2000" dirty="0">
              <a:solidFill>
                <a:schemeClr val="accent2">
                  <a:lumMod val="50000"/>
                </a:schemeClr>
              </a:solidFill>
              <a:latin typeface="+mn-lt"/>
              <a:ea typeface="Times New Roman" panose="02020603050405020304" pitchFamily="18" charset="0"/>
              <a:cs typeface="Times New Roman" panose="02020603050405020304" pitchFamily="18" charset="0"/>
            </a:endParaRPr>
          </a:p>
          <a:p>
            <a:pPr eaLnBrk="1" fontAlgn="ctr" hangingPunct="1">
              <a:spcBef>
                <a:spcPts val="0"/>
              </a:spcBef>
              <a:spcAft>
                <a:spcPts val="0"/>
              </a:spcAft>
              <a:buNone/>
            </a:pPr>
            <a:r>
              <a:rPr lang="en-GB" sz="2000" dirty="0">
                <a:solidFill>
                  <a:schemeClr val="accent2">
                    <a:lumMod val="50000"/>
                  </a:schemeClr>
                </a:solidFill>
                <a:latin typeface="+mn-lt"/>
                <a:ea typeface="Times New Roman" panose="02020603050405020304" pitchFamily="18" charset="0"/>
                <a:cs typeface="Times New Roman" panose="02020603050405020304" pitchFamily="18" charset="0"/>
              </a:rPr>
              <a:t>rhythm		shyly		syzygy</a:t>
            </a:r>
          </a:p>
          <a:p>
            <a:pPr marL="0" algn="l" rtl="0" eaLnBrk="1" fontAlgn="ctr" latinLnBrk="0"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67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95520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Vowels: why y?</a:t>
            </a:r>
            <a:endParaRPr lang="en-GB" sz="2400" dirty="0">
              <a:latin typeface="+mn-lt"/>
              <a:ea typeface="Calibri" panose="020F0502020204030204" pitchFamily="34" charset="0"/>
              <a:cs typeface="Times New Roman" panose="02020603050405020304" pitchFamily="18" charset="0"/>
            </a:endParaRPr>
          </a:p>
          <a:p>
            <a:pPr eaLnBrk="1" fontAlgn="ctr"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000" dirty="0">
                <a:latin typeface="+mn-lt"/>
                <a:ea typeface="Times New Roman" panose="02020603050405020304" pitchFamily="18" charset="0"/>
                <a:cs typeface="Times New Roman" panose="02020603050405020304" pitchFamily="18" charset="0"/>
              </a:rPr>
              <a:t>The letter ‘y’ can represent a consonant</a:t>
            </a:r>
          </a:p>
          <a:p>
            <a:pPr marL="0" algn="l" rtl="0" eaLnBrk="1" fontAlgn="ctr" latinLnBrk="0"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000">
                <a:latin typeface="+mn-lt"/>
                <a:ea typeface="Times New Roman" panose="02020603050405020304" pitchFamily="18" charset="0"/>
                <a:cs typeface="Times New Roman" panose="02020603050405020304" pitchFamily="18" charset="0"/>
              </a:rPr>
              <a:t>	</a:t>
            </a:r>
            <a:r>
              <a:rPr lang="en-GB" sz="2000">
                <a:solidFill>
                  <a:schemeClr val="accent2">
                    <a:lumMod val="50000"/>
                  </a:schemeClr>
                </a:solidFill>
                <a:latin typeface="+mn-lt"/>
                <a:ea typeface="Times New Roman" panose="02020603050405020304" pitchFamily="18" charset="0"/>
                <a:cs typeface="Times New Roman" panose="02020603050405020304" pitchFamily="18" charset="0"/>
              </a:rPr>
              <a:t>you</a:t>
            </a:r>
            <a:r>
              <a:rPr lang="en-GB" sz="2000" dirty="0">
                <a:solidFill>
                  <a:schemeClr val="accent2">
                    <a:lumMod val="50000"/>
                  </a:schemeClr>
                </a:solidFill>
                <a:latin typeface="+mn-lt"/>
                <a:ea typeface="Times New Roman" panose="02020603050405020304" pitchFamily="18" charset="0"/>
                <a:cs typeface="Times New Roman" panose="02020603050405020304" pitchFamily="18" charset="0"/>
              </a:rPr>
              <a:t>	yes	mayonnaise</a:t>
            </a:r>
          </a:p>
          <a:p>
            <a:pPr marL="0" algn="l" rtl="0" eaLnBrk="1" fontAlgn="ctr" latinLnBrk="0"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000" dirty="0">
                <a:latin typeface="+mn-lt"/>
                <a:ea typeface="Times New Roman" panose="02020603050405020304" pitchFamily="18" charset="0"/>
                <a:cs typeface="Times New Roman" panose="02020603050405020304" pitchFamily="18" charset="0"/>
              </a:rPr>
              <a:t>or a vowel, either on its own</a:t>
            </a:r>
          </a:p>
          <a:p>
            <a:pPr marL="0" algn="l" rtl="0" eaLnBrk="1" fontAlgn="ctr" latinLnBrk="0"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000" dirty="0">
                <a:latin typeface="+mn-lt"/>
                <a:ea typeface="Times New Roman" panose="02020603050405020304" pitchFamily="18" charset="0"/>
                <a:cs typeface="Times New Roman" panose="02020603050405020304" pitchFamily="18" charset="0"/>
              </a:rPr>
              <a:t>	</a:t>
            </a:r>
            <a:r>
              <a:rPr lang="en-GB" sz="2000" dirty="0">
                <a:solidFill>
                  <a:schemeClr val="accent2">
                    <a:lumMod val="50000"/>
                  </a:schemeClr>
                </a:solidFill>
                <a:latin typeface="+mn-lt"/>
                <a:ea typeface="Times New Roman" panose="02020603050405020304" pitchFamily="18" charset="0"/>
                <a:cs typeface="Times New Roman" panose="02020603050405020304" pitchFamily="18" charset="0"/>
              </a:rPr>
              <a:t>shy	thyme	funny	rhythm	</a:t>
            </a:r>
          </a:p>
          <a:p>
            <a:pPr marL="0" algn="l" rtl="0" eaLnBrk="1" fontAlgn="ctr" latinLnBrk="0" hangingPunct="1">
              <a:spcBef>
                <a:spcPts val="0"/>
              </a:spcBef>
              <a:spcAft>
                <a:spcPts val="0"/>
              </a:spcAft>
              <a:buNone/>
            </a:pPr>
            <a:r>
              <a:rPr lang="en-GB" sz="2000" dirty="0">
                <a:latin typeface="+mn-lt"/>
                <a:ea typeface="Times New Roman" panose="02020603050405020304" pitchFamily="18" charset="0"/>
                <a:cs typeface="Times New Roman" panose="02020603050405020304" pitchFamily="18" charset="0"/>
              </a:rPr>
              <a:t> </a:t>
            </a:r>
          </a:p>
          <a:p>
            <a:pPr marL="0" algn="l" rtl="0" eaLnBrk="1" fontAlgn="ctr" latinLnBrk="0" hangingPunct="1">
              <a:spcBef>
                <a:spcPts val="0"/>
              </a:spcBef>
              <a:spcAft>
                <a:spcPts val="0"/>
              </a:spcAft>
              <a:buNone/>
            </a:pPr>
            <a:r>
              <a:rPr lang="en-GB" sz="2000" dirty="0">
                <a:latin typeface="+mn-lt"/>
                <a:ea typeface="Times New Roman" panose="02020603050405020304" pitchFamily="18" charset="0"/>
                <a:cs typeface="Times New Roman" panose="02020603050405020304" pitchFamily="18" charset="0"/>
              </a:rPr>
              <a:t>or combined with another vowel</a:t>
            </a:r>
          </a:p>
          <a:p>
            <a:pPr marL="0" algn="l" rtl="0" eaLnBrk="1" fontAlgn="ctr" latinLnBrk="0"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r>
              <a:rPr lang="en-GB" sz="2000" dirty="0">
                <a:latin typeface="+mn-lt"/>
                <a:ea typeface="Times New Roman" panose="02020603050405020304" pitchFamily="18" charset="0"/>
                <a:cs typeface="Times New Roman" panose="02020603050405020304" pitchFamily="18" charset="0"/>
              </a:rPr>
              <a:t>	</a:t>
            </a:r>
            <a:r>
              <a:rPr lang="en-GB" sz="2000" dirty="0">
                <a:solidFill>
                  <a:schemeClr val="accent2">
                    <a:lumMod val="50000"/>
                  </a:schemeClr>
                </a:solidFill>
                <a:latin typeface="+mn-lt"/>
                <a:ea typeface="Times New Roman" panose="02020603050405020304" pitchFamily="18" charset="0"/>
                <a:cs typeface="Times New Roman" panose="02020603050405020304" pitchFamily="18" charset="0"/>
              </a:rPr>
              <a:t>play	joy	buy	grey	dye</a:t>
            </a:r>
          </a:p>
          <a:p>
            <a:pPr marL="0" algn="l" rtl="0" eaLnBrk="1" fontAlgn="ctr" latinLnBrk="0"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endParaRPr lang="en-GB" sz="2000"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84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9811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b="1" dirty="0">
                <a:solidFill>
                  <a:schemeClr val="accent2">
                    <a:lumMod val="50000"/>
                  </a:schemeClr>
                </a:solidFill>
                <a:latin typeface="+mn-lt"/>
                <a:ea typeface="Calibri" panose="020F0502020204030204" pitchFamily="34" charset="0"/>
                <a:cs typeface="Times New Roman" panose="02020603050405020304" pitchFamily="18" charset="0"/>
              </a:rPr>
              <a:t>English spelling</a:t>
            </a:r>
          </a:p>
          <a:p>
            <a:pPr>
              <a:buSzPts val="1000"/>
              <a:buNone/>
              <a:tabLst>
                <a:tab pos="457200" algn="l"/>
              </a:tabLst>
            </a:pPr>
            <a:endParaRPr lang="en-GB" sz="2400" b="1" dirty="0">
              <a:latin typeface="+mn-lt"/>
              <a:ea typeface="Calibri" panose="020F0502020204030204" pitchFamily="34" charset="0"/>
              <a:cs typeface="Times New Roman" panose="02020603050405020304" pitchFamily="18" charset="0"/>
            </a:endParaRPr>
          </a:p>
          <a:p>
            <a:pPr>
              <a:buNone/>
            </a:pPr>
            <a:r>
              <a:rPr lang="en-GB" sz="1800" b="1" dirty="0">
                <a:effectLst/>
                <a:latin typeface="+mn-lt"/>
                <a:ea typeface="Times New Roman" panose="02020603050405020304" pitchFamily="18" charset="0"/>
              </a:rPr>
              <a:t>Our language is illogical, complex and inconsistent. Tim Smith-Laing considers whether we should overhaul the system and write phonetically instead </a:t>
            </a:r>
          </a:p>
          <a:p>
            <a:pPr>
              <a:buNone/>
            </a:pPr>
            <a:r>
              <a:rPr lang="en-GB" sz="1800" dirty="0">
                <a:solidFill>
                  <a:srgbClr val="212121"/>
                </a:solidFill>
                <a:effectLst/>
                <a:latin typeface="+mn-lt"/>
                <a:ea typeface="Times New Roman" panose="02020603050405020304" pitchFamily="18" charset="0"/>
              </a:rPr>
              <a:t>Here’s a challenge for you: read the following paragraph </a:t>
            </a:r>
            <a:r>
              <a:rPr lang="en-GB" sz="1800">
                <a:solidFill>
                  <a:srgbClr val="212121"/>
                </a:solidFill>
                <a:effectLst/>
                <a:latin typeface="+mn-lt"/>
                <a:ea typeface="Times New Roman" panose="02020603050405020304" pitchFamily="18" charset="0"/>
              </a:rPr>
              <a:t>aloud.</a:t>
            </a:r>
            <a:endParaRPr lang="en-GB" sz="1800" dirty="0">
              <a:effectLst/>
              <a:latin typeface="+mn-lt"/>
              <a:ea typeface="Times New Roman" panose="02020603050405020304" pitchFamily="18" charset="0"/>
            </a:endParaRPr>
          </a:p>
          <a:p>
            <a:pPr>
              <a:buNone/>
            </a:pPr>
            <a:r>
              <a:rPr lang="en-GB" sz="2000" i="1" dirty="0">
                <a:solidFill>
                  <a:srgbClr val="212121"/>
                </a:solidFill>
                <a:effectLst/>
                <a:latin typeface="+mn-lt"/>
                <a:ea typeface="Times New Roman" panose="02020603050405020304" pitchFamily="18" charset="0"/>
              </a:rPr>
              <a:t>Fork the potatoes and work the tomatoes? Hoe the rows now, then mow, and wait to weigh the hay? Plough the rough right through? With this cough, though? The very thought. No – you know that after school I’m scheduled to shear the ewes, prune the yews, and bear beers for the four bare beardless bears here, before tearing in tears to hear a reading in Reading about seeding and shedding. Fun for two, perhaps – none for one alone, on my own. </a:t>
            </a:r>
            <a:endParaRPr lang="en-GB" sz="2000" dirty="0">
              <a:effectLst/>
              <a:latin typeface="+mn-lt"/>
              <a:ea typeface="Calibri" panose="020F0502020204030204" pitchFamily="34" charset="0"/>
              <a:cs typeface="Times New Roman" panose="02020603050405020304" pitchFamily="18" charset="0"/>
            </a:endParaRPr>
          </a:p>
          <a:p>
            <a:pPr>
              <a:buSzPts val="1000"/>
              <a:buNone/>
              <a:tabLst>
                <a:tab pos="457200" algn="l"/>
              </a:tabLst>
            </a:pPr>
            <a:endParaRPr lang="en-GB" sz="2400" dirty="0">
              <a:latin typeface="+mn-lt"/>
              <a:ea typeface="Times New Roman" panose="02020603050405020304" pitchFamily="18" charset="0"/>
              <a:cs typeface="Times New Roman" panose="02020603050405020304" pitchFamily="18" charset="0"/>
            </a:endParaRPr>
          </a:p>
          <a:p>
            <a:pPr fontAlgn="base">
              <a:lnSpc>
                <a:spcPct val="107000"/>
              </a:lnSpc>
              <a:spcAft>
                <a:spcPts val="800"/>
              </a:spcAft>
              <a:buNone/>
            </a:pPr>
            <a:r>
              <a:rPr lang="en-GB" sz="1800" b="1" i="1" dirty="0">
                <a:solidFill>
                  <a:schemeClr val="accent2">
                    <a:lumMod val="50000"/>
                  </a:schemeClr>
                </a:solidFill>
                <a:effectLst/>
                <a:latin typeface="+mn-lt"/>
                <a:ea typeface="Times New Roman" panose="02020603050405020304" pitchFamily="18" charset="0"/>
                <a:cs typeface="Helvetica" pitchFamily="2" charset="0"/>
              </a:rPr>
              <a:t>The Telegraph </a:t>
            </a:r>
            <a:r>
              <a:rPr lang="en-GB" sz="1800" b="1" i="1" dirty="0">
                <a:solidFill>
                  <a:schemeClr val="accent2">
                    <a:lumMod val="50000"/>
                  </a:schemeClr>
                </a:solidFill>
                <a:latin typeface="+mn-lt"/>
                <a:ea typeface="Times New Roman" panose="02020603050405020304" pitchFamily="18" charset="0"/>
                <a:cs typeface="Times New Roman" panose="02020603050405020304" pitchFamily="18" charset="0"/>
              </a:rPr>
              <a:t>	</a:t>
            </a:r>
            <a:r>
              <a:rPr lang="en-GB" sz="1800" i="1" dirty="0">
                <a:solidFill>
                  <a:schemeClr val="accent2">
                    <a:lumMod val="50000"/>
                  </a:schemeClr>
                </a:solidFill>
                <a:effectLst/>
                <a:latin typeface="+mn-lt"/>
                <a:ea typeface="Times New Roman" panose="02020603050405020304" pitchFamily="18" charset="0"/>
                <a:cs typeface="Helvetica" pitchFamily="2" charset="0"/>
              </a:rPr>
              <a:t> July 2024 </a:t>
            </a:r>
          </a:p>
          <a:p>
            <a:pPr fontAlgn="base">
              <a:lnSpc>
                <a:spcPct val="107000"/>
              </a:lnSpc>
              <a:spcAft>
                <a:spcPts val="800"/>
              </a:spcAft>
              <a:buNone/>
            </a:pPr>
            <a:r>
              <a:rPr lang="en-GB" sz="1800" i="1" dirty="0">
                <a:solidFill>
                  <a:srgbClr val="0000FF"/>
                </a:solidFill>
                <a:effectLst/>
                <a:latin typeface="Helvetica" pitchFamily="2" charset="0"/>
                <a:ea typeface="Calibri" panose="020F0502020204030204" pitchFamily="34" charset="0"/>
                <a:cs typeface="Times New Roman" panose="02020603050405020304" pitchFamily="18" charset="0"/>
              </a:rPr>
              <a:t>http://digitaleditions.telegraph.co.uk/data/1756/reader/reader.html?social#!preferred/0/package/1756/pub/1756/page/71/article/NaN</a:t>
            </a:r>
            <a:r>
              <a:rPr lang="en-GB" sz="1100" i="1" dirty="0">
                <a:effectLst/>
              </a:rPr>
              <a:t> </a:t>
            </a:r>
            <a:endParaRPr lang="en-GB" sz="1800" i="1"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2663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40244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b="1" dirty="0">
                <a:solidFill>
                  <a:schemeClr val="accent2">
                    <a:lumMod val="50000"/>
                  </a:schemeClr>
                </a:solidFill>
                <a:latin typeface="+mn-lt"/>
                <a:ea typeface="Calibri" panose="020F0502020204030204" pitchFamily="34" charset="0"/>
                <a:cs typeface="Times New Roman" panose="02020603050405020304" pitchFamily="18" charset="0"/>
              </a:rPr>
              <a:t>Research study</a:t>
            </a:r>
          </a:p>
          <a:p>
            <a:pPr>
              <a:buSzPts val="1000"/>
              <a:buNone/>
              <a:tabLst>
                <a:tab pos="457200" algn="l"/>
              </a:tabLst>
            </a:pPr>
            <a:endParaRPr lang="en-GB" sz="2400" b="1" dirty="0">
              <a:solidFill>
                <a:schemeClr val="accent2">
                  <a:lumMod val="50000"/>
                </a:schemeClr>
              </a:solidFill>
              <a:latin typeface="+mn-lt"/>
              <a:ea typeface="Calibri" panose="020F0502020204030204" pitchFamily="34" charset="0"/>
              <a:cs typeface="Times New Roman" panose="02020603050405020304" pitchFamily="18" charset="0"/>
            </a:endParaRPr>
          </a:p>
          <a:p>
            <a:pPr>
              <a:buSzPts val="1000"/>
              <a:buNone/>
              <a:tabLst>
                <a:tab pos="457200" algn="l"/>
              </a:tabLst>
            </a:pPr>
            <a:r>
              <a:rPr lang="en-GB" sz="2400" b="1" dirty="0">
                <a:latin typeface="+mn-lt"/>
                <a:ea typeface="Calibri" panose="020F0502020204030204" pitchFamily="34" charset="0"/>
                <a:cs typeface="Times New Roman" panose="02020603050405020304" pitchFamily="18" charset="0"/>
              </a:rPr>
              <a:t>What is the world’s loveliest language?</a:t>
            </a:r>
            <a:endParaRPr lang="en-GB" sz="2400" b="1" dirty="0">
              <a:latin typeface="+mn-lt"/>
              <a:ea typeface="Times New Roman" panose="02020603050405020304" pitchFamily="18" charset="0"/>
              <a:cs typeface="Times New Roman" panose="02020603050405020304" pitchFamily="18" charset="0"/>
            </a:endParaRPr>
          </a:p>
          <a:p>
            <a:pPr>
              <a:buNone/>
            </a:pPr>
            <a:r>
              <a:rPr lang="en-GB" sz="1800" dirty="0">
                <a:solidFill>
                  <a:srgbClr val="121212"/>
                </a:solidFill>
                <a:effectLst/>
                <a:latin typeface="+mn-lt"/>
                <a:ea typeface="Calibri" panose="020F0502020204030204" pitchFamily="34" charset="0"/>
                <a:cs typeface="Times New Roman" panose="02020603050405020304" pitchFamily="18" charset="0"/>
              </a:rPr>
              <a:t>"In one example, a team of scholars looked into whether some languages are seen as more beautiful than others (by ordinary folk, not experts). The researchers played identical scenes from a film, in dozens of different languages, to a big group of volunteers from around the world. The surprising result was that nearly all languages were rated close to each other in the middle of a scale of attractiveness. Nor could the researchers find any particular features—the presence or absence of certain sounds, say—that predicted which languages would be rated as (slightly) prettier. The strongest result was that people prefer familiar languages, and female voices.</a:t>
            </a:r>
            <a:r>
              <a:rPr lang="en-GB" sz="1800" dirty="0">
                <a:solidFill>
                  <a:srgbClr val="000000"/>
                </a:solidFill>
                <a:effectLst/>
                <a:latin typeface="+mn-lt"/>
                <a:ea typeface="Times New Roman" panose="02020603050405020304" pitchFamily="18" charset="0"/>
                <a:cs typeface="Times New Roman" panose="02020603050405020304" pitchFamily="18" charset="0"/>
              </a:rPr>
              <a:t>"                       </a:t>
            </a:r>
            <a:endParaRPr lang="en-GB" sz="1800" dirty="0">
              <a:effectLst/>
              <a:latin typeface="+mn-lt"/>
              <a:ea typeface="Calibri" panose="020F0502020204030204" pitchFamily="34" charset="0"/>
              <a:cs typeface="Times New Roman" panose="02020603050405020304" pitchFamily="18" charset="0"/>
            </a:endParaRPr>
          </a:p>
          <a:p>
            <a:pPr>
              <a:buNone/>
            </a:pPr>
            <a:r>
              <a:rPr lang="en-GB" sz="1800" dirty="0">
                <a:effectLst/>
                <a:latin typeface="+mn-lt"/>
                <a:ea typeface="Calibri" panose="020F0502020204030204" pitchFamily="34" charset="0"/>
                <a:cs typeface="Times New Roman" panose="02020603050405020304" pitchFamily="18" charset="0"/>
              </a:rPr>
              <a:t> </a:t>
            </a:r>
          </a:p>
          <a:p>
            <a:pPr>
              <a:buSzPts val="1000"/>
              <a:buNone/>
              <a:tabLst>
                <a:tab pos="457200" algn="l"/>
              </a:tabLst>
            </a:pPr>
            <a:endParaRPr lang="en-GB" sz="2400" dirty="0">
              <a:latin typeface="+mn-lt"/>
              <a:ea typeface="Times New Roman" panose="02020603050405020304" pitchFamily="18" charset="0"/>
              <a:cs typeface="Times New Roman" panose="02020603050405020304" pitchFamily="18" charset="0"/>
            </a:endParaRPr>
          </a:p>
          <a:p>
            <a:pPr fontAlgn="base">
              <a:lnSpc>
                <a:spcPct val="107000"/>
              </a:lnSpc>
              <a:spcAft>
                <a:spcPts val="800"/>
              </a:spcAft>
              <a:buNone/>
            </a:pPr>
            <a:r>
              <a:rPr lang="en-GB" sz="1800" b="1" i="1" dirty="0">
                <a:solidFill>
                  <a:schemeClr val="accent2">
                    <a:lumMod val="50000"/>
                  </a:schemeClr>
                </a:solidFill>
                <a:effectLst/>
                <a:latin typeface="+mn-lt"/>
                <a:ea typeface="Times New Roman" panose="02020603050405020304" pitchFamily="18" charset="0"/>
                <a:cs typeface="Helvetica" pitchFamily="2" charset="0"/>
              </a:rPr>
              <a:t>The Economist </a:t>
            </a:r>
            <a:r>
              <a:rPr lang="en-GB" sz="1800" b="1" i="1" dirty="0">
                <a:solidFill>
                  <a:schemeClr val="accent2">
                    <a:lumMod val="50000"/>
                  </a:schemeClr>
                </a:solidFill>
                <a:latin typeface="+mn-lt"/>
                <a:ea typeface="Times New Roman" panose="02020603050405020304" pitchFamily="18" charset="0"/>
                <a:cs typeface="Times New Roman" panose="02020603050405020304" pitchFamily="18" charset="0"/>
              </a:rPr>
              <a:t>	</a:t>
            </a:r>
            <a:r>
              <a:rPr lang="en-GB" sz="1800" i="1" dirty="0">
                <a:solidFill>
                  <a:schemeClr val="accent2">
                    <a:lumMod val="50000"/>
                  </a:schemeClr>
                </a:solidFill>
                <a:effectLst/>
                <a:latin typeface="+mn-lt"/>
                <a:ea typeface="Times New Roman" panose="02020603050405020304" pitchFamily="18" charset="0"/>
                <a:cs typeface="Helvetica" pitchFamily="2" charset="0"/>
              </a:rPr>
              <a:t> 11 January 2024 </a:t>
            </a:r>
            <a:endParaRPr lang="en-GB" sz="1800" i="1"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37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97527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r>
              <a:rPr lang="en-GB" b="1" dirty="0">
                <a:solidFill>
                  <a:schemeClr val="accent2">
                    <a:lumMod val="50000"/>
                  </a:schemeClr>
                </a:solidFill>
                <a:latin typeface="+mn-lt"/>
                <a:ea typeface="Calibri" panose="020F0502020204030204" pitchFamily="34" charset="0"/>
                <a:cs typeface="Times New Roman" panose="02020603050405020304" pitchFamily="18" charset="0"/>
              </a:rPr>
              <a:t>Research study</a:t>
            </a:r>
          </a:p>
          <a:p>
            <a:pPr fontAlgn="base">
              <a:lnSpc>
                <a:spcPct val="107000"/>
              </a:lnSpc>
              <a:spcAft>
                <a:spcPts val="800"/>
              </a:spcAft>
              <a:buNone/>
            </a:pPr>
            <a:r>
              <a:rPr lang="en-GB" sz="2400" b="1" kern="1800" dirty="0">
                <a:solidFill>
                  <a:srgbClr val="121212"/>
                </a:solidFill>
                <a:effectLst/>
                <a:latin typeface="+mn-lt"/>
                <a:ea typeface="Times New Roman" panose="02020603050405020304" pitchFamily="18" charset="0"/>
                <a:cs typeface="Times New Roman" panose="02020603050405020304" pitchFamily="18" charset="0"/>
              </a:rPr>
              <a:t>Tongue-twisters could be used to gauge alcohol-intoxication levels, study finds</a:t>
            </a:r>
          </a:p>
          <a:p>
            <a:pPr fontAlgn="base">
              <a:lnSpc>
                <a:spcPct val="107000"/>
              </a:lnSpc>
              <a:spcAft>
                <a:spcPts val="800"/>
              </a:spcAft>
              <a:buNone/>
            </a:pPr>
            <a:r>
              <a:rPr lang="en-GB" sz="2000" dirty="0">
                <a:solidFill>
                  <a:srgbClr val="121212"/>
                </a:solidFill>
                <a:effectLst/>
                <a:latin typeface="+mn-lt"/>
                <a:ea typeface="Times New Roman" panose="02020603050405020304" pitchFamily="18" charset="0"/>
                <a:cs typeface="Times New Roman" panose="02020603050405020304" pitchFamily="18" charset="0"/>
              </a:rPr>
              <a:t>Whether it is the story of Peter Piper and his pickled peppers or a woman selling seashells on the seashore, tongue-twisters tackled when sober can sound rather different after a drink.</a:t>
            </a:r>
            <a:endParaRPr lang="en-GB" sz="2000" dirty="0">
              <a:effectLst/>
              <a:latin typeface="+mn-lt"/>
              <a:ea typeface="Calibri" panose="020F0502020204030204" pitchFamily="34" charset="0"/>
              <a:cs typeface="Times New Roman" panose="02020603050405020304" pitchFamily="18" charset="0"/>
            </a:endParaRPr>
          </a:p>
          <a:p>
            <a:pPr fontAlgn="base">
              <a:lnSpc>
                <a:spcPct val="107000"/>
              </a:lnSpc>
              <a:spcAft>
                <a:spcPts val="1050"/>
              </a:spcAft>
              <a:buNone/>
            </a:pPr>
            <a:r>
              <a:rPr lang="en-GB" sz="2000" dirty="0">
                <a:solidFill>
                  <a:srgbClr val="121212"/>
                </a:solidFill>
                <a:effectLst/>
                <a:latin typeface="+mn-lt"/>
                <a:ea typeface="Times New Roman" panose="02020603050405020304" pitchFamily="18" charset="0"/>
                <a:cs typeface="Times New Roman" panose="02020603050405020304" pitchFamily="18" charset="0"/>
              </a:rPr>
              <a:t>Now researchers believe such changes, in particular those relating to pitch and frequency, could be used to alert people to their level of intoxication.</a:t>
            </a:r>
            <a:endParaRPr lang="en-GB" sz="2000" kern="1800" dirty="0">
              <a:solidFill>
                <a:srgbClr val="121212"/>
              </a:solidFill>
              <a:effectLst/>
              <a:latin typeface="+mn-lt"/>
              <a:ea typeface="Times New Roman" panose="02020603050405020304" pitchFamily="18" charset="0"/>
              <a:cs typeface="Times New Roman" panose="02020603050405020304" pitchFamily="18" charset="0"/>
            </a:endParaRPr>
          </a:p>
          <a:p>
            <a:pPr fontAlgn="base">
              <a:lnSpc>
                <a:spcPct val="107000"/>
              </a:lnSpc>
              <a:spcAft>
                <a:spcPts val="800"/>
              </a:spcAft>
              <a:buNone/>
            </a:pPr>
            <a:r>
              <a:rPr lang="en-GB" sz="1800" b="1" i="1" dirty="0">
                <a:solidFill>
                  <a:schemeClr val="accent2">
                    <a:lumMod val="50000"/>
                  </a:schemeClr>
                </a:solidFill>
                <a:effectLst/>
                <a:latin typeface="+mn-lt"/>
                <a:ea typeface="Times New Roman" panose="02020603050405020304" pitchFamily="18" charset="0"/>
                <a:cs typeface="Helvetica" pitchFamily="2" charset="0"/>
              </a:rPr>
              <a:t>The Guardian </a:t>
            </a:r>
            <a:r>
              <a:rPr lang="en-GB" sz="1800" b="1" i="1" dirty="0">
                <a:solidFill>
                  <a:schemeClr val="accent2">
                    <a:lumMod val="50000"/>
                  </a:schemeClr>
                </a:solidFill>
                <a:latin typeface="+mn-lt"/>
                <a:ea typeface="Times New Roman" panose="02020603050405020304" pitchFamily="18" charset="0"/>
                <a:cs typeface="Times New Roman" panose="02020603050405020304" pitchFamily="18" charset="0"/>
              </a:rPr>
              <a:t>	</a:t>
            </a:r>
            <a:r>
              <a:rPr lang="en-GB" sz="1800" i="1" dirty="0">
                <a:solidFill>
                  <a:schemeClr val="accent2">
                    <a:lumMod val="50000"/>
                  </a:schemeClr>
                </a:solidFill>
                <a:effectLst/>
                <a:latin typeface="+mn-lt"/>
                <a:ea typeface="Times New Roman" panose="02020603050405020304" pitchFamily="18" charset="0"/>
                <a:cs typeface="Helvetica" pitchFamily="2" charset="0"/>
              </a:rPr>
              <a:t> 9 Nov 2023 </a:t>
            </a:r>
            <a:endParaRPr lang="en-GB" sz="1800"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i="1" u="sng" dirty="0">
                <a:solidFill>
                  <a:srgbClr val="0563C1"/>
                </a:solidFill>
                <a:effectLst/>
                <a:latin typeface="+mn-lt"/>
                <a:ea typeface="Times New Roman" panose="02020603050405020304" pitchFamily="18" charset="0"/>
                <a:cs typeface="Times New Roman" panose="02020603050405020304" pitchFamily="18" charset="0"/>
                <a:hlinkClick r:id="rId3"/>
              </a:rPr>
              <a:t>https://www.theguardian.com/society/2023/nov/09/tongue-twisters-used-gauge-alcohol-intoxication-levels-study</a:t>
            </a:r>
            <a:endParaRPr lang="en-GB" sz="1800" i="1"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1450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0528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lnSpc>
                <a:spcPct val="107000"/>
              </a:lnSpc>
              <a:spcAft>
                <a:spcPts val="1050"/>
              </a:spcAft>
              <a:buNone/>
            </a:pPr>
            <a:r>
              <a:rPr lang="en-GB" sz="2400" b="1" dirty="0">
                <a:solidFill>
                  <a:schemeClr val="accent2">
                    <a:lumMod val="50000"/>
                  </a:schemeClr>
                </a:solidFill>
                <a:latin typeface="+mn-lt"/>
                <a:ea typeface="Calibri" panose="020F0502020204030204" pitchFamily="34" charset="0"/>
                <a:cs typeface="Times New Roman" panose="02020603050405020304" pitchFamily="18" charset="0"/>
              </a:rPr>
              <a:t>Tongue twisters</a:t>
            </a:r>
          </a:p>
          <a:p>
            <a:pPr fontAlgn="base">
              <a:lnSpc>
                <a:spcPct val="107000"/>
              </a:lnSpc>
              <a:spcAft>
                <a:spcPts val="1050"/>
              </a:spcAft>
              <a:buNone/>
            </a:pPr>
            <a:r>
              <a:rPr lang="en-GB" sz="1800" dirty="0">
                <a:effectLst/>
                <a:latin typeface="+mn-lt"/>
                <a:ea typeface="Times New Roman" panose="02020603050405020304" pitchFamily="18" charset="0"/>
                <a:cs typeface="Times New Roman" panose="02020603050405020304" pitchFamily="18" charset="0"/>
              </a:rPr>
              <a:t>Dr Brian </a:t>
            </a:r>
            <a:r>
              <a:rPr lang="en-GB" sz="1800" dirty="0" err="1">
                <a:effectLst/>
                <a:latin typeface="+mn-lt"/>
                <a:ea typeface="Times New Roman" panose="02020603050405020304" pitchFamily="18" charset="0"/>
                <a:cs typeface="Times New Roman" panose="02020603050405020304" pitchFamily="18" charset="0"/>
              </a:rPr>
              <a:t>Suffoletto</a:t>
            </a:r>
            <a:r>
              <a:rPr lang="en-GB" sz="1800" dirty="0">
                <a:effectLst/>
                <a:latin typeface="+mn-lt"/>
                <a:ea typeface="Times New Roman" panose="02020603050405020304" pitchFamily="18" charset="0"/>
                <a:cs typeface="Times New Roman" panose="02020603050405020304" pitchFamily="18" charset="0"/>
              </a:rPr>
              <a:t>, the first author of a study from Stanford University, said the approach has a number of potential future applications. </a:t>
            </a:r>
          </a:p>
          <a:p>
            <a:pPr fontAlgn="base">
              <a:lnSpc>
                <a:spcPct val="107000"/>
              </a:lnSpc>
              <a:spcAft>
                <a:spcPts val="1050"/>
              </a:spcAft>
              <a:buNone/>
            </a:pPr>
            <a:r>
              <a:rPr lang="en-GB" sz="1800" dirty="0">
                <a:effectLst/>
                <a:latin typeface="+mn-lt"/>
                <a:ea typeface="Times New Roman" panose="02020603050405020304" pitchFamily="18" charset="0"/>
                <a:cs typeface="Times New Roman" panose="02020603050405020304" pitchFamily="18" charset="0"/>
              </a:rPr>
              <a:t>“The most obvious one is as a form of ignition lock on cars which would not allow someone to start their car unless they could pass the ‘voice challenge’ which could be used in certain high-risk workplaces like school bus driver or heavy machine operator to ensure public safety.</a:t>
            </a:r>
            <a:endParaRPr lang="en-GB" sz="1800" dirty="0">
              <a:effectLst/>
              <a:latin typeface="+mn-lt"/>
              <a:ea typeface="Calibri" panose="020F0502020204030204" pitchFamily="34" charset="0"/>
              <a:cs typeface="Times New Roman" panose="02020603050405020304" pitchFamily="18" charset="0"/>
            </a:endParaRPr>
          </a:p>
          <a:p>
            <a:pPr fontAlgn="base">
              <a:lnSpc>
                <a:spcPct val="107000"/>
              </a:lnSpc>
              <a:spcAft>
                <a:spcPts val="1050"/>
              </a:spcAft>
              <a:buNone/>
            </a:pPr>
            <a:r>
              <a:rPr lang="en-GB" sz="1800" dirty="0">
                <a:effectLst/>
                <a:latin typeface="+mn-lt"/>
                <a:ea typeface="Times New Roman" panose="02020603050405020304" pitchFamily="18" charset="0"/>
                <a:cs typeface="Times New Roman" panose="02020603050405020304" pitchFamily="18" charset="0"/>
              </a:rPr>
              <a:t>“Another application could be in restaurants or bars so a bartender can know when to cut someone off.”</a:t>
            </a:r>
            <a:endParaRPr lang="en-GB" sz="180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u="none" strike="noStrike" dirty="0">
                <a:effectLst/>
                <a:latin typeface="+mn-lt"/>
                <a:ea typeface="Times New Roman" panose="02020603050405020304" pitchFamily="18" charset="0"/>
                <a:cs typeface="Times New Roman" panose="02020603050405020304" pitchFamily="18" charset="0"/>
              </a:rPr>
              <a:t>Writing in the </a:t>
            </a:r>
            <a:r>
              <a:rPr lang="en-GB" sz="1800" i="1" u="none" strike="noStrike" dirty="0">
                <a:effectLst/>
                <a:latin typeface="+mn-lt"/>
                <a:ea typeface="Times New Roman" panose="02020603050405020304" pitchFamily="18" charset="0"/>
                <a:cs typeface="Times New Roman" panose="02020603050405020304" pitchFamily="18" charset="0"/>
              </a:rPr>
              <a:t>Journal of Studies on Alcohol and Drugs</a:t>
            </a:r>
            <a:r>
              <a:rPr lang="en-GB" sz="1800" dirty="0">
                <a:effectLst/>
                <a:latin typeface="+mn-lt"/>
                <a:ea typeface="Times New Roman" panose="02020603050405020304" pitchFamily="18" charset="0"/>
                <a:cs typeface="Times New Roman" panose="02020603050405020304" pitchFamily="18" charset="0"/>
              </a:rPr>
              <a:t>, </a:t>
            </a:r>
            <a:r>
              <a:rPr lang="en-GB" sz="1800" dirty="0" err="1">
                <a:effectLst/>
                <a:latin typeface="+mn-lt"/>
                <a:ea typeface="Times New Roman" panose="02020603050405020304" pitchFamily="18" charset="0"/>
                <a:cs typeface="Times New Roman" panose="02020603050405020304" pitchFamily="18" charset="0"/>
              </a:rPr>
              <a:t>Suffoletto</a:t>
            </a:r>
            <a:r>
              <a:rPr lang="en-GB" sz="1800" dirty="0">
                <a:effectLst/>
                <a:latin typeface="+mn-lt"/>
                <a:ea typeface="Times New Roman" panose="02020603050405020304" pitchFamily="18" charset="0"/>
                <a:cs typeface="Times New Roman" panose="02020603050405020304" pitchFamily="18" charset="0"/>
              </a:rPr>
              <a:t> and colleagues report how 18 adults aged 21 and over were initially recorded reciting a tongue-twister.</a:t>
            </a:r>
            <a:endParaRPr lang="en-GB" sz="1800" dirty="0">
              <a:effectLst/>
              <a:latin typeface="+mn-lt"/>
              <a:ea typeface="Calibri" panose="020F0502020204030204" pitchFamily="34" charset="0"/>
              <a:cs typeface="Times New Roman" panose="02020603050405020304" pitchFamily="18" charset="0"/>
            </a:endParaRPr>
          </a:p>
          <a:p>
            <a:pPr fontAlgn="base">
              <a:lnSpc>
                <a:spcPct val="107000"/>
              </a:lnSpc>
              <a:spcAft>
                <a:spcPts val="1050"/>
              </a:spcAft>
              <a:buNone/>
            </a:pPr>
            <a:r>
              <a:rPr lang="en-GB" sz="1800" dirty="0">
                <a:effectLst/>
                <a:latin typeface="+mn-lt"/>
                <a:ea typeface="Times New Roman" panose="02020603050405020304" pitchFamily="18" charset="0"/>
                <a:cs typeface="Times New Roman" panose="02020603050405020304" pitchFamily="18" charset="0"/>
              </a:rPr>
              <a:t>Each participant was then given a large, weight-based dose of alcohol – enough to intoxicate them – and subsequently asked to recite a different tongue-twister each hour, up to seven hours after consuming the alcohol. This speech was recorded.</a:t>
            </a:r>
            <a:endParaRPr lang="en-GB" sz="18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4158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5878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lnSpc>
                <a:spcPct val="107000"/>
              </a:lnSpc>
              <a:spcAft>
                <a:spcPts val="1050"/>
              </a:spcAft>
              <a:buNone/>
            </a:pPr>
            <a:r>
              <a:rPr lang="en-GB" sz="2400" b="1" dirty="0">
                <a:solidFill>
                  <a:schemeClr val="accent2">
                    <a:lumMod val="50000"/>
                  </a:schemeClr>
                </a:solidFill>
                <a:latin typeface="+mn-lt"/>
                <a:ea typeface="Calibri" panose="020F0502020204030204" pitchFamily="34" charset="0"/>
                <a:cs typeface="Times New Roman" panose="02020603050405020304" pitchFamily="18" charset="0"/>
              </a:rPr>
              <a:t>From an exam paper (??)</a:t>
            </a:r>
          </a:p>
        </p:txBody>
      </p:sp>
      <p:pic>
        <p:nvPicPr>
          <p:cNvPr id="2" name="Picture 1">
            <a:extLst>
              <a:ext uri="{FF2B5EF4-FFF2-40B4-BE49-F238E27FC236}">
                <a16:creationId xmlns:a16="http://schemas.microsoft.com/office/drawing/2014/main" id="{E759D53F-20CE-8B70-1787-DE9886216B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6" y="1190715"/>
            <a:ext cx="7415982" cy="5740965"/>
          </a:xfrm>
          <a:prstGeom prst="rect">
            <a:avLst/>
          </a:prstGeom>
        </p:spPr>
      </p:pic>
    </p:spTree>
    <p:extLst>
      <p:ext uri="{BB962C8B-B14F-4D97-AF65-F5344CB8AC3E}">
        <p14:creationId xmlns:p14="http://schemas.microsoft.com/office/powerpoint/2010/main" val="1591896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2303313" y="953344"/>
            <a:ext cx="9183023" cy="138499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endParaRPr lang="en-GB" sz="3600" dirty="0">
              <a:effectLst/>
              <a:latin typeface="+mn-lt"/>
              <a:ea typeface="Times New Roman" panose="02020603050405020304" pitchFamily="18" charset="0"/>
              <a:cs typeface="Times New Roman" panose="02020603050405020304" pitchFamily="18" charset="0"/>
            </a:endParaRPr>
          </a:p>
          <a:p>
            <a:pPr lvl="0" fontAlgn="base">
              <a:buSzPts val="1000"/>
              <a:buNone/>
              <a:tabLst>
                <a:tab pos="457200" algn="l"/>
              </a:tabLst>
            </a:pPr>
            <a:endParaRPr lang="en-GB" sz="2000" dirty="0">
              <a:latin typeface="+mn-lt"/>
              <a:ea typeface="Calibri" panose="020F0502020204030204" pitchFamily="34" charset="0"/>
              <a:cs typeface="Calibri" panose="020F0502020204030204" pitchFamily="34" charset="0"/>
            </a:endParaRPr>
          </a:p>
          <a:p>
            <a:pPr lvl="0" fontAlgn="base">
              <a:buSzPts val="1000"/>
              <a:buNone/>
              <a:tabLst>
                <a:tab pos="457200" algn="l"/>
              </a:tabLst>
            </a:pPr>
            <a:endParaRPr lang="en-GB" sz="2000" dirty="0">
              <a:latin typeface="+mn-lt"/>
              <a:ea typeface="Calibri" panose="020F0502020204030204" pitchFamily="34" charset="0"/>
              <a:cs typeface="Calibri" panose="020F0502020204030204" pitchFamily="34" charset="0"/>
            </a:endParaRPr>
          </a:p>
        </p:txBody>
      </p:sp>
      <p:pic>
        <p:nvPicPr>
          <p:cNvPr id="1025" name="Picture 1" descr="page1image52564656">
            <a:extLst>
              <a:ext uri="{FF2B5EF4-FFF2-40B4-BE49-F238E27FC236}">
                <a16:creationId xmlns:a16="http://schemas.microsoft.com/office/drawing/2014/main" id="{67F3547D-7C74-7229-CF45-84CF382FE5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116631"/>
            <a:ext cx="6552728" cy="684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0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58903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Miscellany</a:t>
            </a: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Posh language</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Apostrophes</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What’s that word?</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Vowels</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English spelling</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Loveliest languages</a:t>
            </a:r>
          </a:p>
          <a:p>
            <a:pPr marL="0" algn="l" rtl="0" eaLnBrk="1" fontAlgn="ctr" latinLnBrk="0" hangingPunct="1">
              <a:spcBef>
                <a:spcPts val="0"/>
              </a:spcBef>
              <a:spcAft>
                <a:spcPts val="0"/>
              </a:spcAft>
              <a:buNone/>
            </a:pPr>
            <a:endParaRPr lang="en-GB" sz="2400" dirty="0">
              <a:solidFill>
                <a:srgbClr val="202122"/>
              </a:solidFill>
              <a:latin typeface="+mn-lt"/>
            </a:endParaRPr>
          </a:p>
          <a:p>
            <a:pPr marL="0" algn="l" rtl="0" eaLnBrk="1" fontAlgn="ctr" latinLnBrk="0" hangingPunct="1">
              <a:spcBef>
                <a:spcPts val="0"/>
              </a:spcBef>
              <a:spcAft>
                <a:spcPts val="0"/>
              </a:spcAft>
              <a:buNone/>
            </a:pPr>
            <a:r>
              <a:rPr lang="en-GB" sz="2400" b="0" i="0" u="none" strike="noStrike" dirty="0">
                <a:solidFill>
                  <a:srgbClr val="202122"/>
                </a:solidFill>
                <a:effectLst/>
                <a:latin typeface="+mn-lt"/>
              </a:rPr>
              <a:t>Tongue twisters</a:t>
            </a:r>
          </a:p>
        </p:txBody>
      </p:sp>
    </p:spTree>
    <p:extLst>
      <p:ext uri="{BB962C8B-B14F-4D97-AF65-F5344CB8AC3E}">
        <p14:creationId xmlns:p14="http://schemas.microsoft.com/office/powerpoint/2010/main" val="184226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107721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SzPts val="1000"/>
              <a:buNone/>
              <a:tabLst>
                <a:tab pos="457200" algn="l"/>
              </a:tabLst>
            </a:pPr>
            <a:endParaRPr lang="en-GB" sz="2400" dirty="0">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400" b="0" i="0" u="none" strike="noStrike" kern="1200" dirty="0">
              <a:effectLst/>
              <a:latin typeface="+mn-lt"/>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buNone/>
            </a:pPr>
            <a:endParaRPr lang="en-GB" sz="1600" b="0" i="0" u="none" strike="noStrike" kern="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2380435-40F9-AF70-DA82-D2F4656968D1}"/>
              </a:ext>
            </a:extLst>
          </p:cNvPr>
          <p:cNvPicPr>
            <a:picLocks noChangeAspect="1"/>
          </p:cNvPicPr>
          <p:nvPr/>
        </p:nvPicPr>
        <p:blipFill>
          <a:blip r:embed="rId3"/>
          <a:stretch>
            <a:fillRect/>
          </a:stretch>
        </p:blipFill>
        <p:spPr>
          <a:xfrm>
            <a:off x="755576" y="-747464"/>
            <a:ext cx="7128792" cy="9505056"/>
          </a:xfrm>
          <a:prstGeom prst="rect">
            <a:avLst/>
          </a:prstGeom>
        </p:spPr>
      </p:pic>
    </p:spTree>
    <p:extLst>
      <p:ext uri="{BB962C8B-B14F-4D97-AF65-F5344CB8AC3E}">
        <p14:creationId xmlns:p14="http://schemas.microsoft.com/office/powerpoint/2010/main" val="150763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598484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b="1" dirty="0">
                <a:solidFill>
                  <a:schemeClr val="accent2">
                    <a:lumMod val="50000"/>
                  </a:schemeClr>
                </a:solidFill>
                <a:effectLst/>
                <a:latin typeface="+mn-lt"/>
                <a:ea typeface="Calibri" panose="020F0502020204030204" pitchFamily="34" charset="0"/>
                <a:cs typeface="Times New Roman" panose="02020603050405020304" pitchFamily="18" charset="0"/>
              </a:rPr>
              <a:t>What posh girls say now, literally</a:t>
            </a: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Literally		used for dramatic effect</a:t>
            </a:r>
          </a:p>
          <a:p>
            <a:pPr marL="0" algn="l" rtl="0" eaLnBrk="1" fontAlgn="ctr" latinLnBrk="0" hangingPunct="1">
              <a:spcBef>
                <a:spcPts val="0"/>
              </a:spcBef>
              <a:spcAft>
                <a:spcPts val="0"/>
              </a:spcAft>
              <a:buNone/>
            </a:pPr>
            <a:endParaRPr lang="en-GB" sz="1800" b="0" i="0" u="none" strike="noStrike" dirty="0">
              <a:solidFill>
                <a:srgbClr val="202122"/>
              </a:solidFill>
              <a:effectLst/>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Pass-</a:t>
            </a:r>
            <a:r>
              <a:rPr lang="en-GB" sz="1800" b="0" i="0" u="none" strike="noStrike" dirty="0" err="1">
                <a:solidFill>
                  <a:srgbClr val="202122"/>
                </a:solidFill>
                <a:effectLst/>
                <a:latin typeface="+mn-lt"/>
              </a:rPr>
              <a:t>agg</a:t>
            </a:r>
            <a:r>
              <a:rPr lang="en-GB" sz="1800" b="0" i="0" u="none" strike="noStrike" dirty="0">
                <a:solidFill>
                  <a:srgbClr val="202122"/>
                </a:solidFill>
                <a:effectLst/>
                <a:latin typeface="+mn-lt"/>
              </a:rPr>
              <a:t>	passive-aggressive</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err="1">
                <a:solidFill>
                  <a:srgbClr val="202122"/>
                </a:solidFill>
                <a:effectLst/>
                <a:latin typeface="+mn-lt"/>
              </a:rPr>
              <a:t>Hundy</a:t>
            </a:r>
            <a:r>
              <a:rPr lang="en-GB" sz="1800" b="0" i="0" u="none" strike="noStrike" dirty="0">
                <a:solidFill>
                  <a:srgbClr val="202122"/>
                </a:solidFill>
                <a:effectLst/>
                <a:latin typeface="+mn-lt"/>
              </a:rPr>
              <a:t> P		one hundred percent</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Natty wine	natural wine</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As ick		a big turn-off</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err="1">
                <a:solidFill>
                  <a:srgbClr val="202122"/>
                </a:solidFill>
                <a:effectLst/>
                <a:latin typeface="+mn-lt"/>
              </a:rPr>
              <a:t>Spenny</a:t>
            </a:r>
            <a:r>
              <a:rPr lang="en-GB" sz="1800" b="0" i="0" u="none" strike="noStrike" dirty="0">
                <a:solidFill>
                  <a:srgbClr val="202122"/>
                </a:solidFill>
                <a:effectLst/>
                <a:latin typeface="+mn-lt"/>
              </a:rPr>
              <a:t>		expensive</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Afters		a party at someone’s house after the nightclub closes</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err="1">
                <a:solidFill>
                  <a:srgbClr val="202122"/>
                </a:solidFill>
                <a:effectLst/>
                <a:latin typeface="+mn-lt"/>
              </a:rPr>
              <a:t>Cozzie</a:t>
            </a:r>
            <a:r>
              <a:rPr lang="en-GB" sz="1800" b="0" i="0" u="none" strike="noStrike" dirty="0">
                <a:solidFill>
                  <a:srgbClr val="202122"/>
                </a:solidFill>
                <a:effectLst/>
                <a:latin typeface="+mn-lt"/>
              </a:rPr>
              <a:t> </a:t>
            </a:r>
            <a:r>
              <a:rPr lang="en-GB" sz="1800" b="0" i="0" u="none" strike="noStrike" dirty="0" err="1">
                <a:solidFill>
                  <a:srgbClr val="202122"/>
                </a:solidFill>
                <a:effectLst/>
                <a:latin typeface="+mn-lt"/>
              </a:rPr>
              <a:t>livs</a:t>
            </a:r>
            <a:r>
              <a:rPr lang="en-GB" sz="1800" b="0" i="0" u="none" strike="noStrike" dirty="0">
                <a:solidFill>
                  <a:srgbClr val="202122"/>
                </a:solidFill>
                <a:effectLst/>
                <a:latin typeface="+mn-lt"/>
              </a:rPr>
              <a:t>	the cost of living</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err="1">
                <a:solidFill>
                  <a:srgbClr val="202122"/>
                </a:solidFill>
                <a:effectLst/>
                <a:latin typeface="+mn-lt"/>
              </a:rPr>
              <a:t>Situationship</a:t>
            </a:r>
            <a:r>
              <a:rPr lang="en-GB" sz="1800" b="0" i="0" u="none" strike="noStrike" dirty="0">
                <a:solidFill>
                  <a:srgbClr val="202122"/>
                </a:solidFill>
                <a:effectLst/>
                <a:latin typeface="+mn-lt"/>
              </a:rPr>
              <a:t>	having casual, infrequent, sex with someone</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err="1">
                <a:solidFill>
                  <a:srgbClr val="202122"/>
                </a:solidFill>
                <a:effectLst/>
                <a:latin typeface="+mn-lt"/>
              </a:rPr>
              <a:t>Maccies</a:t>
            </a:r>
            <a:r>
              <a:rPr lang="en-GB" sz="1800" b="0" i="0" u="none" strike="noStrike" dirty="0">
                <a:solidFill>
                  <a:srgbClr val="202122"/>
                </a:solidFill>
                <a:effectLst/>
                <a:latin typeface="+mn-lt"/>
              </a:rPr>
              <a:t>		McDonald’s</a:t>
            </a:r>
          </a:p>
        </p:txBody>
      </p:sp>
    </p:spTree>
    <p:extLst>
      <p:ext uri="{BB962C8B-B14F-4D97-AF65-F5344CB8AC3E}">
        <p14:creationId xmlns:p14="http://schemas.microsoft.com/office/powerpoint/2010/main" val="4164391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598484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b="1" dirty="0">
                <a:solidFill>
                  <a:schemeClr val="accent2">
                    <a:lumMod val="50000"/>
                  </a:schemeClr>
                </a:solidFill>
                <a:effectLst/>
                <a:latin typeface="+mn-lt"/>
                <a:ea typeface="Calibri" panose="020F0502020204030204" pitchFamily="34" charset="0"/>
                <a:cs typeface="Times New Roman" panose="02020603050405020304" pitchFamily="18" charset="0"/>
              </a:rPr>
              <a:t>What posh girls say now, literally</a:t>
            </a:r>
          </a:p>
          <a:p>
            <a:pPr marL="0" algn="l" rtl="0" eaLnBrk="1" fontAlgn="ctr" latinLnBrk="0" hangingPunct="1">
              <a:spcBef>
                <a:spcPts val="0"/>
              </a:spcBef>
              <a:spcAft>
                <a:spcPts val="0"/>
              </a:spcAft>
              <a:buNone/>
            </a:pPr>
            <a:r>
              <a:rPr lang="en-GB" sz="1800" dirty="0">
                <a:solidFill>
                  <a:srgbClr val="202122"/>
                </a:solidFill>
                <a:latin typeface="+mn-lt"/>
              </a:rPr>
              <a:t>Gassed		excited or happy</a:t>
            </a:r>
          </a:p>
          <a:p>
            <a:pPr marL="0" algn="l" rtl="0" eaLnBrk="1" fontAlgn="ctr" latinLnBrk="0" hangingPunct="1">
              <a:spcBef>
                <a:spcPts val="0"/>
              </a:spcBef>
              <a:spcAft>
                <a:spcPts val="0"/>
              </a:spcAft>
              <a:buNone/>
            </a:pPr>
            <a:endParaRPr lang="en-GB" sz="1800" b="0" i="0" u="none" strike="noStrike" dirty="0">
              <a:solidFill>
                <a:srgbClr val="202122"/>
              </a:solidFill>
              <a:effectLst/>
              <a:latin typeface="+mn-lt"/>
            </a:endParaRPr>
          </a:p>
          <a:p>
            <a:pPr marL="0" algn="l" rtl="0" eaLnBrk="1" fontAlgn="ctr" latinLnBrk="0" hangingPunct="1">
              <a:spcBef>
                <a:spcPts val="0"/>
              </a:spcBef>
              <a:spcAft>
                <a:spcPts val="0"/>
              </a:spcAft>
              <a:buNone/>
            </a:pPr>
            <a:r>
              <a:rPr lang="en-GB" sz="1800" b="0" i="0" u="none" strike="noStrike" dirty="0" err="1">
                <a:solidFill>
                  <a:srgbClr val="202122"/>
                </a:solidFill>
                <a:effectLst/>
                <a:latin typeface="+mn-lt"/>
              </a:rPr>
              <a:t>Arvo</a:t>
            </a:r>
            <a:r>
              <a:rPr lang="en-GB" sz="1800" b="0" i="0" u="none" strike="noStrike" dirty="0">
                <a:solidFill>
                  <a:srgbClr val="202122"/>
                </a:solidFill>
                <a:effectLst/>
                <a:latin typeface="+mn-lt"/>
              </a:rPr>
              <a:t>		afternoon	</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err="1">
                <a:solidFill>
                  <a:srgbClr val="202122"/>
                </a:solidFill>
                <a:effectLst/>
                <a:latin typeface="+mn-lt"/>
              </a:rPr>
              <a:t>Garms</a:t>
            </a:r>
            <a:r>
              <a:rPr lang="en-GB" sz="1800" b="0" i="0" u="none" strike="noStrike" dirty="0">
                <a:solidFill>
                  <a:srgbClr val="202122"/>
                </a:solidFill>
                <a:effectLst/>
                <a:latin typeface="+mn-lt"/>
              </a:rPr>
              <a:t>		clothes</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Let me get on the aux	I want to control the music</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err="1">
                <a:solidFill>
                  <a:srgbClr val="202122"/>
                </a:solidFill>
                <a:effectLst/>
                <a:latin typeface="+mn-lt"/>
              </a:rPr>
              <a:t>Delule</a:t>
            </a:r>
            <a:r>
              <a:rPr lang="en-GB" sz="1800" b="0" i="0" u="none" strike="noStrike" dirty="0">
                <a:solidFill>
                  <a:srgbClr val="202122"/>
                </a:solidFill>
                <a:effectLst/>
                <a:latin typeface="+mn-lt"/>
              </a:rPr>
              <a:t>	someone who is delusional about their achievements/love life</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New ick unlocked	 	discovering repulsive trait in person you are dating </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Nervy B		nervous breakdown</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Cocky		cocktail	</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It’s giving…	it is similar to …</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Doing it for the plot	making a rash decision</a:t>
            </a:r>
          </a:p>
        </p:txBody>
      </p:sp>
    </p:spTree>
    <p:extLst>
      <p:ext uri="{BB962C8B-B14F-4D97-AF65-F5344CB8AC3E}">
        <p14:creationId xmlns:p14="http://schemas.microsoft.com/office/powerpoint/2010/main" val="757790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8136904" cy="598484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b="1" dirty="0">
                <a:solidFill>
                  <a:schemeClr val="accent2">
                    <a:lumMod val="50000"/>
                  </a:schemeClr>
                </a:solidFill>
                <a:effectLst/>
                <a:latin typeface="+mn-lt"/>
                <a:ea typeface="Calibri" panose="020F0502020204030204" pitchFamily="34" charset="0"/>
                <a:cs typeface="Times New Roman" panose="02020603050405020304" pitchFamily="18" charset="0"/>
              </a:rPr>
              <a:t>What posh girls say now, literally</a:t>
            </a: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Genny </a:t>
            </a:r>
            <a:r>
              <a:rPr lang="en-GB" sz="1800" dirty="0" err="1">
                <a:solidFill>
                  <a:srgbClr val="202122"/>
                </a:solidFill>
                <a:latin typeface="+mn-lt"/>
              </a:rPr>
              <a:t>l</a:t>
            </a:r>
            <a:r>
              <a:rPr lang="en-GB" sz="1800" b="0" i="0" u="none" strike="noStrike" dirty="0" err="1">
                <a:solidFill>
                  <a:srgbClr val="202122"/>
                </a:solidFill>
                <a:effectLst/>
                <a:latin typeface="+mn-lt"/>
              </a:rPr>
              <a:t>ec</a:t>
            </a:r>
            <a:r>
              <a:rPr lang="en-GB" sz="1800" b="0" i="0" u="none" strike="noStrike" dirty="0">
                <a:solidFill>
                  <a:srgbClr val="202122"/>
                </a:solidFill>
                <a:effectLst/>
                <a:latin typeface="+mn-lt"/>
              </a:rPr>
              <a:t>	general election	</a:t>
            </a:r>
          </a:p>
          <a:p>
            <a:pPr marL="0" algn="l" rtl="0" eaLnBrk="1" fontAlgn="ctr" latinLnBrk="0" hangingPunct="1">
              <a:spcBef>
                <a:spcPts val="0"/>
              </a:spcBef>
              <a:spcAft>
                <a:spcPts val="0"/>
              </a:spcAft>
              <a:buNone/>
            </a:pPr>
            <a:endParaRPr lang="en-GB" sz="1800" b="0" i="0" u="none" strike="noStrike" dirty="0">
              <a:solidFill>
                <a:srgbClr val="202122"/>
              </a:solidFill>
              <a:effectLst/>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Ghosting	stop replying to messages </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Fit check	look at my outfit</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Profesh		professional</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A creative	worker in non-corporate job</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Lizzy line	London underground’s Elizabeth line</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Sick/dark	great or cool	</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Peng		good looking</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err="1">
                <a:solidFill>
                  <a:srgbClr val="202122"/>
                </a:solidFill>
                <a:effectLst/>
                <a:latin typeface="+mn-lt"/>
              </a:rPr>
              <a:t>Merked</a:t>
            </a:r>
            <a:r>
              <a:rPr lang="en-GB" sz="1800" b="0" i="0" u="none" strike="noStrike" dirty="0">
                <a:solidFill>
                  <a:srgbClr val="202122"/>
                </a:solidFill>
                <a:effectLst/>
                <a:latin typeface="+mn-lt"/>
              </a:rPr>
              <a:t>		drunk</a:t>
            </a:r>
          </a:p>
          <a:p>
            <a:pPr marL="0" algn="l" rtl="0" eaLnBrk="1" fontAlgn="ctr" latinLnBrk="0" hangingPunct="1">
              <a:spcBef>
                <a:spcPts val="0"/>
              </a:spcBef>
              <a:spcAft>
                <a:spcPts val="0"/>
              </a:spcAft>
              <a:buNone/>
            </a:pPr>
            <a:endParaRPr lang="en-GB" sz="1800" dirty="0">
              <a:solidFill>
                <a:srgbClr val="202122"/>
              </a:solidFill>
              <a:latin typeface="+mn-lt"/>
            </a:endParaRPr>
          </a:p>
          <a:p>
            <a:pPr marL="0" algn="l" rtl="0" eaLnBrk="1" fontAlgn="ctr" latinLnBrk="0" hangingPunct="1">
              <a:spcBef>
                <a:spcPts val="0"/>
              </a:spcBef>
              <a:spcAft>
                <a:spcPts val="0"/>
              </a:spcAft>
              <a:buNone/>
            </a:pPr>
            <a:r>
              <a:rPr lang="en-GB" sz="1800" b="0" i="0" u="none" strike="noStrike" dirty="0">
                <a:solidFill>
                  <a:srgbClr val="202122"/>
                </a:solidFill>
                <a:effectLst/>
                <a:latin typeface="+mn-lt"/>
              </a:rPr>
              <a:t>It slaps		it’s really good (food or outfit)</a:t>
            </a:r>
          </a:p>
        </p:txBody>
      </p:sp>
    </p:spTree>
    <p:extLst>
      <p:ext uri="{BB962C8B-B14F-4D97-AF65-F5344CB8AC3E}">
        <p14:creationId xmlns:p14="http://schemas.microsoft.com/office/powerpoint/2010/main" val="2086699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7339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Apostrophes</a:t>
            </a:r>
          </a:p>
          <a:p>
            <a:pPr fontAlgn="base">
              <a:lnSpc>
                <a:spcPct val="107000"/>
              </a:lnSpc>
              <a:spcAft>
                <a:spcPts val="800"/>
              </a:spcAft>
              <a:buNone/>
            </a:pPr>
            <a:r>
              <a:rPr lang="en-GB" sz="2000" dirty="0">
                <a:effectLst/>
                <a:latin typeface="+mn-lt"/>
                <a:ea typeface="Times New Roman" panose="02020603050405020304" pitchFamily="18" charset="0"/>
                <a:cs typeface="Calibri" panose="020F0502020204030204" pitchFamily="34" charset="0"/>
              </a:rPr>
              <a:t>“This week there were reports that residents of North Yorkshire were irked that their </a:t>
            </a:r>
            <a:r>
              <a:rPr lang="en-GB" sz="2000" u="none" strike="noStrike" dirty="0">
                <a:effectLst/>
                <a:latin typeface="+mn-lt"/>
                <a:ea typeface="Times New Roman" panose="02020603050405020304" pitchFamily="18" charset="0"/>
                <a:cs typeface="Calibri" panose="020F0502020204030204" pitchFamily="34" charset="0"/>
              </a:rPr>
              <a:t>road signs were having punctuation removed</a:t>
            </a:r>
            <a:r>
              <a:rPr lang="en-GB" sz="2000" dirty="0">
                <a:effectLst/>
                <a:latin typeface="+mn-lt"/>
                <a:ea typeface="Times New Roman" panose="02020603050405020304" pitchFamily="18" charset="0"/>
                <a:cs typeface="Calibri" panose="020F0502020204030204" pitchFamily="34" charset="0"/>
              </a:rPr>
              <a:t> to make it easier for computer databases. We’ll just park for one moment how bad your computer database must be in 2024 if it cannot cope with apostrophes. But it did prompt a question: are you better with apostrophes than a North Yorkshire computer database? Find out with our fun but pedantically accurate quiz.”</a:t>
            </a:r>
            <a:r>
              <a:rPr lang="en-GB" sz="2000" dirty="0">
                <a:latin typeface="+mn-lt"/>
                <a:ea typeface="Times New Roman" panose="02020603050405020304" pitchFamily="18" charset="0"/>
                <a:cs typeface="Calibri" panose="020F0502020204030204" pitchFamily="34" charset="0"/>
              </a:rPr>
              <a:t>  </a:t>
            </a:r>
            <a:endParaRPr lang="en-GB" sz="2000" dirty="0">
              <a:effectLst/>
              <a:latin typeface="+mn-lt"/>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i="1" dirty="0">
                <a:solidFill>
                  <a:schemeClr val="accent2">
                    <a:lumMod val="50000"/>
                  </a:schemeClr>
                </a:solidFill>
                <a:effectLst/>
                <a:latin typeface="+mn-lt"/>
                <a:ea typeface="Times New Roman" panose="02020603050405020304" pitchFamily="18" charset="0"/>
                <a:cs typeface="Calibri" panose="020F0502020204030204" pitchFamily="34" charset="0"/>
              </a:rPr>
              <a:t>The Guardian 7 May 2024</a:t>
            </a:r>
            <a:endParaRPr lang="en-GB" sz="1800"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fontAlgn="base">
              <a:lnSpc>
                <a:spcPct val="107000"/>
              </a:lnSpc>
              <a:spcAft>
                <a:spcPts val="600"/>
              </a:spcAft>
              <a:buNone/>
            </a:pPr>
            <a:r>
              <a:rPr lang="en-GB" sz="1600" i="1" dirty="0">
                <a:solidFill>
                  <a:srgbClr val="121212"/>
                </a:solidFill>
                <a:effectLst/>
                <a:latin typeface="+mn-lt"/>
                <a:ea typeface="Times New Roman" panose="02020603050405020304" pitchFamily="18" charset="0"/>
                <a:cs typeface="Calibri" panose="020F0502020204030204" pitchFamily="34" charset="0"/>
                <a:hlinkClick r:id="rId3"/>
              </a:rPr>
              <a:t>https://</a:t>
            </a:r>
            <a:r>
              <a:rPr lang="en-GB" sz="1600" i="1" dirty="0" err="1">
                <a:solidFill>
                  <a:srgbClr val="121212"/>
                </a:solidFill>
                <a:effectLst/>
                <a:latin typeface="+mn-lt"/>
                <a:ea typeface="Times New Roman" panose="02020603050405020304" pitchFamily="18" charset="0"/>
                <a:cs typeface="Calibri" panose="020F0502020204030204" pitchFamily="34" charset="0"/>
                <a:hlinkClick r:id="rId3"/>
              </a:rPr>
              <a:t>www.theguardian.com</a:t>
            </a:r>
            <a:r>
              <a:rPr lang="en-GB" sz="1600" i="1" dirty="0">
                <a:solidFill>
                  <a:srgbClr val="121212"/>
                </a:solidFill>
                <a:effectLst/>
                <a:latin typeface="+mn-lt"/>
                <a:ea typeface="Times New Roman" panose="02020603050405020304" pitchFamily="18" charset="0"/>
                <a:cs typeface="Calibri" panose="020F0502020204030204" pitchFamily="34" charset="0"/>
                <a:hlinkClick r:id="rId3"/>
              </a:rPr>
              <a:t>/</a:t>
            </a:r>
            <a:r>
              <a:rPr lang="en-GB" sz="1600" i="1" dirty="0" err="1">
                <a:solidFill>
                  <a:srgbClr val="121212"/>
                </a:solidFill>
                <a:effectLst/>
                <a:latin typeface="+mn-lt"/>
                <a:ea typeface="Times New Roman" panose="02020603050405020304" pitchFamily="18" charset="0"/>
                <a:cs typeface="Calibri" panose="020F0502020204030204" pitchFamily="34" charset="0"/>
                <a:hlinkClick r:id="rId3"/>
              </a:rPr>
              <a:t>uk</a:t>
            </a:r>
            <a:r>
              <a:rPr lang="en-GB" sz="1600" i="1" dirty="0">
                <a:solidFill>
                  <a:srgbClr val="121212"/>
                </a:solidFill>
                <a:effectLst/>
                <a:latin typeface="+mn-lt"/>
                <a:ea typeface="Times New Roman" panose="02020603050405020304" pitchFamily="18" charset="0"/>
                <a:cs typeface="Calibri" panose="020F0502020204030204" pitchFamily="34" charset="0"/>
                <a:hlinkClick r:id="rId3"/>
              </a:rPr>
              <a:t>-news/article/2024/may/07/apostrophes-possession-contractions-plurals-quiz</a:t>
            </a:r>
            <a:endParaRPr lang="en-GB" sz="1600" i="1" dirty="0">
              <a:effectLst/>
              <a:latin typeface="+mn-lt"/>
              <a:ea typeface="Calibri" panose="020F0502020204030204" pitchFamily="34" charset="0"/>
              <a:cs typeface="Times New Roman" panose="02020603050405020304" pitchFamily="18" charset="0"/>
            </a:endParaRPr>
          </a:p>
          <a:p>
            <a:pPr marL="0" algn="l" rtl="0" eaLnBrk="1" fontAlgn="ctr" latinLnBrk="0" hangingPunct="1">
              <a:spcBef>
                <a:spcPts val="0"/>
              </a:spcBef>
              <a:spcAft>
                <a:spcPts val="0"/>
              </a:spcAft>
              <a:buNone/>
            </a:pPr>
            <a:endParaRPr lang="en-GB" sz="2400" b="0" i="0" u="none" strike="noStrike" dirty="0">
              <a:solidFill>
                <a:srgbClr val="202122"/>
              </a:solidFill>
              <a:effectLst/>
              <a:latin typeface="+mn-lt"/>
            </a:endParaRPr>
          </a:p>
        </p:txBody>
      </p:sp>
      <p:pic>
        <p:nvPicPr>
          <p:cNvPr id="2" name="Picture 1">
            <a:extLst>
              <a:ext uri="{FF2B5EF4-FFF2-40B4-BE49-F238E27FC236}">
                <a16:creationId xmlns:a16="http://schemas.microsoft.com/office/drawing/2014/main" id="{F5B5918E-7BE3-424B-5B2D-35E902E6FA68}"/>
              </a:ext>
            </a:extLst>
          </p:cNvPr>
          <p:cNvPicPr>
            <a:picLocks noChangeAspect="1"/>
          </p:cNvPicPr>
          <p:nvPr/>
        </p:nvPicPr>
        <p:blipFill>
          <a:blip r:embed="rId4"/>
          <a:stretch>
            <a:fillRect/>
          </a:stretch>
        </p:blipFill>
        <p:spPr>
          <a:xfrm>
            <a:off x="3851920" y="4509120"/>
            <a:ext cx="3949700" cy="2057400"/>
          </a:xfrm>
          <a:prstGeom prst="rect">
            <a:avLst/>
          </a:prstGeom>
        </p:spPr>
      </p:pic>
    </p:spTree>
    <p:extLst>
      <p:ext uri="{BB962C8B-B14F-4D97-AF65-F5344CB8AC3E}">
        <p14:creationId xmlns:p14="http://schemas.microsoft.com/office/powerpoint/2010/main" val="367048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6445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Apostrophe quiz</a:t>
            </a:r>
          </a:p>
          <a:p>
            <a:pPr fontAlgn="base">
              <a:lnSpc>
                <a:spcPct val="107000"/>
              </a:lnSpc>
              <a:spcAft>
                <a:spcPts val="800"/>
              </a:spcAft>
              <a:buNone/>
            </a:pPr>
            <a:r>
              <a:rPr lang="en-GB" sz="1800" b="1" dirty="0">
                <a:effectLst/>
                <a:latin typeface="Calibri" panose="020F0502020204030204" pitchFamily="34" charset="0"/>
                <a:ea typeface="Times New Roman" panose="02020603050405020304" pitchFamily="18" charset="0"/>
                <a:cs typeface="Calibri" panose="020F0502020204030204" pitchFamily="34" charset="0"/>
              </a:rPr>
              <a:t>1.	Which of these has the correct apostrophe?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Kenneth William's did the voices for a cartoon named after Will-o-the-wisp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Kenneth Williams did the voice's for a cartoon named after Will-o-the-wisp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C   Kenneth Williams did the voices for a cartoon named after Will-o'-the-wisp</a:t>
            </a:r>
          </a:p>
          <a:p>
            <a:pPr fontAlgn="base">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2.	</a:t>
            </a:r>
            <a:r>
              <a:rPr lang="en-GB" sz="1800" b="1"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How many sisters and how many friends are being referred to in this phrase: my sisters’ friend’s books.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A   It refers to one sister and her friend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   It refers to one sister with lots of friends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C   It refers to more than one sister, and their friend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D   It refers to more than one sister, and their friends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buNone/>
            </a:pPr>
            <a:r>
              <a:rPr lang="en-GB" sz="18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0" i="0" u="none" strike="noStrike" dirty="0">
              <a:solidFill>
                <a:srgbClr val="202122"/>
              </a:solidFill>
              <a:effectLst/>
              <a:latin typeface="+mn-lt"/>
            </a:endParaRPr>
          </a:p>
        </p:txBody>
      </p:sp>
    </p:spTree>
    <p:extLst>
      <p:ext uri="{BB962C8B-B14F-4D97-AF65-F5344CB8AC3E}">
        <p14:creationId xmlns:p14="http://schemas.microsoft.com/office/powerpoint/2010/main" val="761818965"/>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8605</TotalTime>
  <Words>2121</Words>
  <Application>Microsoft Macintosh PowerPoint</Application>
  <PresentationFormat>On-screen Show (4:3)</PresentationFormat>
  <Paragraphs>311</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Helvetica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RugbySchool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Perspectives on Science</dc:title>
  <dc:creator>jlt</dc:creator>
  <cp:lastModifiedBy>elizabeth.swinbank@cantab.net</cp:lastModifiedBy>
  <cp:revision>823</cp:revision>
  <dcterms:created xsi:type="dcterms:W3CDTF">2006-01-25T16:10:04Z</dcterms:created>
  <dcterms:modified xsi:type="dcterms:W3CDTF">2024-07-11T15:55:57Z</dcterms:modified>
</cp:coreProperties>
</file>