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notesMasterIdLst>
    <p:notesMasterId r:id="rId32"/>
  </p:notesMasterIdLst>
  <p:handoutMasterIdLst>
    <p:handoutMasterId r:id="rId33"/>
  </p:handoutMasterIdLst>
  <p:sldIdLst>
    <p:sldId id="464" r:id="rId2"/>
    <p:sldId id="1140" r:id="rId3"/>
    <p:sldId id="987" r:id="rId4"/>
    <p:sldId id="264" r:id="rId5"/>
    <p:sldId id="1153" r:id="rId6"/>
    <p:sldId id="1141" r:id="rId7"/>
    <p:sldId id="1155" r:id="rId8"/>
    <p:sldId id="1161" r:id="rId9"/>
    <p:sldId id="1162" r:id="rId10"/>
    <p:sldId id="1164" r:id="rId11"/>
    <p:sldId id="1165" r:id="rId12"/>
    <p:sldId id="1166" r:id="rId13"/>
    <p:sldId id="1167" r:id="rId14"/>
    <p:sldId id="1163" r:id="rId15"/>
    <p:sldId id="1156" r:id="rId16"/>
    <p:sldId id="1145" r:id="rId17"/>
    <p:sldId id="1146" r:id="rId18"/>
    <p:sldId id="1147" r:id="rId19"/>
    <p:sldId id="1169" r:id="rId20"/>
    <p:sldId id="1157" r:id="rId21"/>
    <p:sldId id="1158" r:id="rId22"/>
    <p:sldId id="1159" r:id="rId23"/>
    <p:sldId id="1142" r:id="rId24"/>
    <p:sldId id="1160" r:id="rId25"/>
    <p:sldId id="1144" r:id="rId26"/>
    <p:sldId id="1168" r:id="rId27"/>
    <p:sldId id="1148" r:id="rId28"/>
    <p:sldId id="1149" r:id="rId29"/>
    <p:sldId id="1150" r:id="rId30"/>
    <p:sldId id="1151"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694"/>
  </p:normalViewPr>
  <p:slideViewPr>
    <p:cSldViewPr>
      <p:cViewPr varScale="1">
        <p:scale>
          <a:sx n="121" d="100"/>
          <a:sy n="121" d="100"/>
        </p:scale>
        <p:origin x="8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888"/>
    </p:cViewPr>
  </p:sorterViewPr>
  <p:notesViewPr>
    <p:cSldViewPr>
      <p:cViewPr>
        <p:scale>
          <a:sx n="100" d="100"/>
          <a:sy n="100" d="100"/>
        </p:scale>
        <p:origin x="-1014" y="151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6CD23BF-7E08-8C8E-5E4C-0EDC7B08A2E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GB"/>
          </a:p>
        </p:txBody>
      </p:sp>
      <p:sp>
        <p:nvSpPr>
          <p:cNvPr id="73731" name="Rectangle 3">
            <a:extLst>
              <a:ext uri="{FF2B5EF4-FFF2-40B4-BE49-F238E27FC236}">
                <a16:creationId xmlns:a16="http://schemas.microsoft.com/office/drawing/2014/main" id="{D8F53BB2-A436-6872-640C-FB04FBB01698}"/>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GB"/>
          </a:p>
        </p:txBody>
      </p:sp>
      <p:sp>
        <p:nvSpPr>
          <p:cNvPr id="73732" name="Rectangle 4">
            <a:extLst>
              <a:ext uri="{FF2B5EF4-FFF2-40B4-BE49-F238E27FC236}">
                <a16:creationId xmlns:a16="http://schemas.microsoft.com/office/drawing/2014/main" id="{6F91F294-E315-8CD4-C779-3C3A66B93D7E}"/>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GB"/>
          </a:p>
        </p:txBody>
      </p:sp>
      <p:sp>
        <p:nvSpPr>
          <p:cNvPr id="73733" name="Rectangle 5">
            <a:extLst>
              <a:ext uri="{FF2B5EF4-FFF2-40B4-BE49-F238E27FC236}">
                <a16:creationId xmlns:a16="http://schemas.microsoft.com/office/drawing/2014/main" id="{5AE4C8A1-0A8D-D0EB-E690-BB8658AF8F8E}"/>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8DE70A18-5C80-AD4F-BB34-DEFF7543D05C}"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29E3B68-529F-AF6A-45BE-8F36B36C1AD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51203" name="Rectangle 3">
            <a:extLst>
              <a:ext uri="{FF2B5EF4-FFF2-40B4-BE49-F238E27FC236}">
                <a16:creationId xmlns:a16="http://schemas.microsoft.com/office/drawing/2014/main" id="{49B6FF99-CED8-EBCC-7694-F9084FC1900D}"/>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Arial" charset="0"/>
              </a:defRPr>
            </a:lvl1pPr>
          </a:lstStyle>
          <a:p>
            <a:pPr>
              <a:defRPr/>
            </a:pPr>
            <a:endParaRPr lang="en-US"/>
          </a:p>
        </p:txBody>
      </p:sp>
      <p:sp>
        <p:nvSpPr>
          <p:cNvPr id="13316" name="Rectangle 4">
            <a:extLst>
              <a:ext uri="{FF2B5EF4-FFF2-40B4-BE49-F238E27FC236}">
                <a16:creationId xmlns:a16="http://schemas.microsoft.com/office/drawing/2014/main" id="{C66EB810-0E62-CDCF-000F-B70A79F08C6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a:extLst>
              <a:ext uri="{FF2B5EF4-FFF2-40B4-BE49-F238E27FC236}">
                <a16:creationId xmlns:a16="http://schemas.microsoft.com/office/drawing/2014/main" id="{214F6CC0-8F89-B0E2-DE30-9388A1F36D5A}"/>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06" name="Rectangle 6">
            <a:extLst>
              <a:ext uri="{FF2B5EF4-FFF2-40B4-BE49-F238E27FC236}">
                <a16:creationId xmlns:a16="http://schemas.microsoft.com/office/drawing/2014/main" id="{827ED546-A2B9-92A3-44FF-E6754CDD511E}"/>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51207" name="Rectangle 7">
            <a:extLst>
              <a:ext uri="{FF2B5EF4-FFF2-40B4-BE49-F238E27FC236}">
                <a16:creationId xmlns:a16="http://schemas.microsoft.com/office/drawing/2014/main" id="{92FBBC99-385E-CDA1-1160-ED5682CD2C6F}"/>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1C6993E5-F0DA-5C43-9727-8F5F23B8ACB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a:t>
            </a:fld>
            <a:endParaRPr lang="en-US" altLang="en-US"/>
          </a:p>
        </p:txBody>
      </p:sp>
    </p:spTree>
    <p:extLst>
      <p:ext uri="{BB962C8B-B14F-4D97-AF65-F5344CB8AC3E}">
        <p14:creationId xmlns:p14="http://schemas.microsoft.com/office/powerpoint/2010/main" val="2614648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12</a:t>
            </a:fld>
            <a:endParaRPr lang="en-US" altLang="en-US"/>
          </a:p>
        </p:txBody>
      </p:sp>
    </p:spTree>
    <p:extLst>
      <p:ext uri="{BB962C8B-B14F-4D97-AF65-F5344CB8AC3E}">
        <p14:creationId xmlns:p14="http://schemas.microsoft.com/office/powerpoint/2010/main" val="1749573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13</a:t>
            </a:fld>
            <a:endParaRPr lang="en-US" altLang="en-US"/>
          </a:p>
        </p:txBody>
      </p:sp>
    </p:spTree>
    <p:extLst>
      <p:ext uri="{BB962C8B-B14F-4D97-AF65-F5344CB8AC3E}">
        <p14:creationId xmlns:p14="http://schemas.microsoft.com/office/powerpoint/2010/main" val="4067012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14</a:t>
            </a:fld>
            <a:endParaRPr lang="en-US" altLang="en-US"/>
          </a:p>
        </p:txBody>
      </p:sp>
    </p:spTree>
    <p:extLst>
      <p:ext uri="{BB962C8B-B14F-4D97-AF65-F5344CB8AC3E}">
        <p14:creationId xmlns:p14="http://schemas.microsoft.com/office/powerpoint/2010/main" val="1470521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15</a:t>
            </a:fld>
            <a:endParaRPr lang="en-US" altLang="en-US"/>
          </a:p>
        </p:txBody>
      </p:sp>
    </p:spTree>
    <p:extLst>
      <p:ext uri="{BB962C8B-B14F-4D97-AF65-F5344CB8AC3E}">
        <p14:creationId xmlns:p14="http://schemas.microsoft.com/office/powerpoint/2010/main" val="1815109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16</a:t>
            </a:fld>
            <a:endParaRPr lang="en-US" altLang="en-US"/>
          </a:p>
        </p:txBody>
      </p:sp>
    </p:spTree>
    <p:extLst>
      <p:ext uri="{BB962C8B-B14F-4D97-AF65-F5344CB8AC3E}">
        <p14:creationId xmlns:p14="http://schemas.microsoft.com/office/powerpoint/2010/main" val="41546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17</a:t>
            </a:fld>
            <a:endParaRPr lang="en-US" altLang="en-US"/>
          </a:p>
        </p:txBody>
      </p:sp>
    </p:spTree>
    <p:extLst>
      <p:ext uri="{BB962C8B-B14F-4D97-AF65-F5344CB8AC3E}">
        <p14:creationId xmlns:p14="http://schemas.microsoft.com/office/powerpoint/2010/main" val="1106132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18</a:t>
            </a:fld>
            <a:endParaRPr lang="en-US" altLang="en-US"/>
          </a:p>
        </p:txBody>
      </p:sp>
    </p:spTree>
    <p:extLst>
      <p:ext uri="{BB962C8B-B14F-4D97-AF65-F5344CB8AC3E}">
        <p14:creationId xmlns:p14="http://schemas.microsoft.com/office/powerpoint/2010/main" val="677534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19</a:t>
            </a:fld>
            <a:endParaRPr lang="en-US" altLang="en-US"/>
          </a:p>
        </p:txBody>
      </p:sp>
    </p:spTree>
    <p:extLst>
      <p:ext uri="{BB962C8B-B14F-4D97-AF65-F5344CB8AC3E}">
        <p14:creationId xmlns:p14="http://schemas.microsoft.com/office/powerpoint/2010/main" val="3671137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20</a:t>
            </a:fld>
            <a:endParaRPr lang="en-US" altLang="en-US"/>
          </a:p>
        </p:txBody>
      </p:sp>
    </p:spTree>
    <p:extLst>
      <p:ext uri="{BB962C8B-B14F-4D97-AF65-F5344CB8AC3E}">
        <p14:creationId xmlns:p14="http://schemas.microsoft.com/office/powerpoint/2010/main" val="1335114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21</a:t>
            </a:fld>
            <a:endParaRPr lang="en-US" altLang="en-US"/>
          </a:p>
        </p:txBody>
      </p:sp>
    </p:spTree>
    <p:extLst>
      <p:ext uri="{BB962C8B-B14F-4D97-AF65-F5344CB8AC3E}">
        <p14:creationId xmlns:p14="http://schemas.microsoft.com/office/powerpoint/2010/main" val="2565895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3</a:t>
            </a:fld>
            <a:endParaRPr lang="en-US" altLang="en-US"/>
          </a:p>
        </p:txBody>
      </p:sp>
    </p:spTree>
    <p:extLst>
      <p:ext uri="{BB962C8B-B14F-4D97-AF65-F5344CB8AC3E}">
        <p14:creationId xmlns:p14="http://schemas.microsoft.com/office/powerpoint/2010/main" val="3290826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22</a:t>
            </a:fld>
            <a:endParaRPr lang="en-US" altLang="en-US"/>
          </a:p>
        </p:txBody>
      </p:sp>
    </p:spTree>
    <p:extLst>
      <p:ext uri="{BB962C8B-B14F-4D97-AF65-F5344CB8AC3E}">
        <p14:creationId xmlns:p14="http://schemas.microsoft.com/office/powerpoint/2010/main" val="722214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23</a:t>
            </a:fld>
            <a:endParaRPr lang="en-US" altLang="en-US"/>
          </a:p>
        </p:txBody>
      </p:sp>
    </p:spTree>
    <p:extLst>
      <p:ext uri="{BB962C8B-B14F-4D97-AF65-F5344CB8AC3E}">
        <p14:creationId xmlns:p14="http://schemas.microsoft.com/office/powerpoint/2010/main" val="136313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24</a:t>
            </a:fld>
            <a:endParaRPr lang="en-US" altLang="en-US"/>
          </a:p>
        </p:txBody>
      </p:sp>
    </p:spTree>
    <p:extLst>
      <p:ext uri="{BB962C8B-B14F-4D97-AF65-F5344CB8AC3E}">
        <p14:creationId xmlns:p14="http://schemas.microsoft.com/office/powerpoint/2010/main" val="2041766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25</a:t>
            </a:fld>
            <a:endParaRPr lang="en-US" altLang="en-US"/>
          </a:p>
        </p:txBody>
      </p:sp>
    </p:spTree>
    <p:extLst>
      <p:ext uri="{BB962C8B-B14F-4D97-AF65-F5344CB8AC3E}">
        <p14:creationId xmlns:p14="http://schemas.microsoft.com/office/powerpoint/2010/main" val="2662396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26</a:t>
            </a:fld>
            <a:endParaRPr lang="en-US" altLang="en-US"/>
          </a:p>
        </p:txBody>
      </p:sp>
    </p:spTree>
    <p:extLst>
      <p:ext uri="{BB962C8B-B14F-4D97-AF65-F5344CB8AC3E}">
        <p14:creationId xmlns:p14="http://schemas.microsoft.com/office/powerpoint/2010/main" val="996483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27</a:t>
            </a:fld>
            <a:endParaRPr lang="en-US" altLang="en-US"/>
          </a:p>
        </p:txBody>
      </p:sp>
    </p:spTree>
    <p:extLst>
      <p:ext uri="{BB962C8B-B14F-4D97-AF65-F5344CB8AC3E}">
        <p14:creationId xmlns:p14="http://schemas.microsoft.com/office/powerpoint/2010/main" val="2901787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28</a:t>
            </a:fld>
            <a:endParaRPr lang="en-US" altLang="en-US"/>
          </a:p>
        </p:txBody>
      </p:sp>
    </p:spTree>
    <p:extLst>
      <p:ext uri="{BB962C8B-B14F-4D97-AF65-F5344CB8AC3E}">
        <p14:creationId xmlns:p14="http://schemas.microsoft.com/office/powerpoint/2010/main" val="443441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29</a:t>
            </a:fld>
            <a:endParaRPr lang="en-US" altLang="en-US"/>
          </a:p>
        </p:txBody>
      </p:sp>
    </p:spTree>
    <p:extLst>
      <p:ext uri="{BB962C8B-B14F-4D97-AF65-F5344CB8AC3E}">
        <p14:creationId xmlns:p14="http://schemas.microsoft.com/office/powerpoint/2010/main" val="25087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30</a:t>
            </a:fld>
            <a:endParaRPr lang="en-US" altLang="en-US"/>
          </a:p>
        </p:txBody>
      </p:sp>
    </p:spTree>
    <p:extLst>
      <p:ext uri="{BB962C8B-B14F-4D97-AF65-F5344CB8AC3E}">
        <p14:creationId xmlns:p14="http://schemas.microsoft.com/office/powerpoint/2010/main" val="4132656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5</a:t>
            </a:fld>
            <a:endParaRPr lang="en-US" altLang="en-US"/>
          </a:p>
        </p:txBody>
      </p:sp>
    </p:spTree>
    <p:extLst>
      <p:ext uri="{BB962C8B-B14F-4D97-AF65-F5344CB8AC3E}">
        <p14:creationId xmlns:p14="http://schemas.microsoft.com/office/powerpoint/2010/main" val="3676961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6</a:t>
            </a:fld>
            <a:endParaRPr lang="en-US" altLang="en-US"/>
          </a:p>
        </p:txBody>
      </p:sp>
    </p:spTree>
    <p:extLst>
      <p:ext uri="{BB962C8B-B14F-4D97-AF65-F5344CB8AC3E}">
        <p14:creationId xmlns:p14="http://schemas.microsoft.com/office/powerpoint/2010/main" val="1851680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7</a:t>
            </a:fld>
            <a:endParaRPr lang="en-US" altLang="en-US"/>
          </a:p>
        </p:txBody>
      </p:sp>
    </p:spTree>
    <p:extLst>
      <p:ext uri="{BB962C8B-B14F-4D97-AF65-F5344CB8AC3E}">
        <p14:creationId xmlns:p14="http://schemas.microsoft.com/office/powerpoint/2010/main" val="558813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8</a:t>
            </a:fld>
            <a:endParaRPr lang="en-US" altLang="en-US"/>
          </a:p>
        </p:txBody>
      </p:sp>
    </p:spTree>
    <p:extLst>
      <p:ext uri="{BB962C8B-B14F-4D97-AF65-F5344CB8AC3E}">
        <p14:creationId xmlns:p14="http://schemas.microsoft.com/office/powerpoint/2010/main" val="668147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9</a:t>
            </a:fld>
            <a:endParaRPr lang="en-US" altLang="en-US"/>
          </a:p>
        </p:txBody>
      </p:sp>
    </p:spTree>
    <p:extLst>
      <p:ext uri="{BB962C8B-B14F-4D97-AF65-F5344CB8AC3E}">
        <p14:creationId xmlns:p14="http://schemas.microsoft.com/office/powerpoint/2010/main" val="1651283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10</a:t>
            </a:fld>
            <a:endParaRPr lang="en-US" altLang="en-US"/>
          </a:p>
        </p:txBody>
      </p:sp>
    </p:spTree>
    <p:extLst>
      <p:ext uri="{BB962C8B-B14F-4D97-AF65-F5344CB8AC3E}">
        <p14:creationId xmlns:p14="http://schemas.microsoft.com/office/powerpoint/2010/main" val="3206841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42BC48E3-E15C-04EA-A653-E5CDEA724094}"/>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20664A71-2F00-B3AA-8F8B-D9AD78937107}"/>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25603" name="Slide Number Placeholder 3">
            <a:extLst>
              <a:ext uri="{FF2B5EF4-FFF2-40B4-BE49-F238E27FC236}">
                <a16:creationId xmlns:a16="http://schemas.microsoft.com/office/drawing/2014/main" id="{95C081C5-95E3-0B35-4528-40EB10493C6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DB41B4A-18F4-4840-93C1-808E95972B28}" type="slidenum">
              <a:rPr lang="en-US" altLang="en-US" smtClean="0"/>
              <a:pPr/>
              <a:t>11</a:t>
            </a:fld>
            <a:endParaRPr lang="en-US" altLang="en-US"/>
          </a:p>
        </p:txBody>
      </p:sp>
    </p:spTree>
    <p:extLst>
      <p:ext uri="{BB962C8B-B14F-4D97-AF65-F5344CB8AC3E}">
        <p14:creationId xmlns:p14="http://schemas.microsoft.com/office/powerpoint/2010/main" val="2475196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714871A-688E-C71E-EF2C-E98172396DB8}"/>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83F9155-6F7B-F7AC-4892-B845C49637E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51E195A-41A7-B540-C2D4-D4B3ACCF6F81}"/>
              </a:ext>
            </a:extLst>
          </p:cNvPr>
          <p:cNvSpPr>
            <a:spLocks noGrp="1" noChangeArrowheads="1"/>
          </p:cNvSpPr>
          <p:nvPr>
            <p:ph type="sldNum" sz="quarter" idx="12"/>
          </p:nvPr>
        </p:nvSpPr>
        <p:spPr>
          <a:ln/>
        </p:spPr>
        <p:txBody>
          <a:bodyPr/>
          <a:lstStyle>
            <a:lvl1pPr>
              <a:defRPr/>
            </a:lvl1pPr>
          </a:lstStyle>
          <a:p>
            <a:pPr>
              <a:defRPr/>
            </a:pPr>
            <a:fld id="{FC88D61D-4B29-2848-AB06-B10C36830E6E}" type="slidenum">
              <a:rPr lang="en-GB" altLang="en-US"/>
              <a:pPr>
                <a:defRPr/>
              </a:pPr>
              <a:t>‹#›</a:t>
            </a:fld>
            <a:endParaRPr lang="en-GB" altLang="en-US"/>
          </a:p>
        </p:txBody>
      </p:sp>
    </p:spTree>
    <p:extLst>
      <p:ext uri="{BB962C8B-B14F-4D97-AF65-F5344CB8AC3E}">
        <p14:creationId xmlns:p14="http://schemas.microsoft.com/office/powerpoint/2010/main" val="237749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BF3CBAA-1E41-9F57-7337-DBB82E2C797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45D0E5F-9235-75C2-654D-37F5BBE65E3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9591B15-423C-4CF4-D8B0-CF404962E792}"/>
              </a:ext>
            </a:extLst>
          </p:cNvPr>
          <p:cNvSpPr>
            <a:spLocks noGrp="1" noChangeArrowheads="1"/>
          </p:cNvSpPr>
          <p:nvPr>
            <p:ph type="sldNum" sz="quarter" idx="12"/>
          </p:nvPr>
        </p:nvSpPr>
        <p:spPr>
          <a:ln/>
        </p:spPr>
        <p:txBody>
          <a:bodyPr/>
          <a:lstStyle>
            <a:lvl1pPr>
              <a:defRPr/>
            </a:lvl1pPr>
          </a:lstStyle>
          <a:p>
            <a:pPr>
              <a:defRPr/>
            </a:pPr>
            <a:fld id="{B1B77FEB-E056-E446-9BAD-BE8E9E175610}" type="slidenum">
              <a:rPr lang="en-GB" altLang="en-US"/>
              <a:pPr>
                <a:defRPr/>
              </a:pPr>
              <a:t>‹#›</a:t>
            </a:fld>
            <a:endParaRPr lang="en-GB" altLang="en-US"/>
          </a:p>
        </p:txBody>
      </p:sp>
    </p:spTree>
    <p:extLst>
      <p:ext uri="{BB962C8B-B14F-4D97-AF65-F5344CB8AC3E}">
        <p14:creationId xmlns:p14="http://schemas.microsoft.com/office/powerpoint/2010/main" val="186614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356B188-29F2-84EC-1E9B-0DA11472005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6AF94805-70D6-CA64-8E3A-42B9A75DAC0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BFFD26D-2D5B-6854-E6F1-C3D4AB3B5FDD}"/>
              </a:ext>
            </a:extLst>
          </p:cNvPr>
          <p:cNvSpPr>
            <a:spLocks noGrp="1" noChangeArrowheads="1"/>
          </p:cNvSpPr>
          <p:nvPr>
            <p:ph type="sldNum" sz="quarter" idx="12"/>
          </p:nvPr>
        </p:nvSpPr>
        <p:spPr>
          <a:ln/>
        </p:spPr>
        <p:txBody>
          <a:bodyPr/>
          <a:lstStyle>
            <a:lvl1pPr>
              <a:defRPr/>
            </a:lvl1pPr>
          </a:lstStyle>
          <a:p>
            <a:pPr>
              <a:defRPr/>
            </a:pPr>
            <a:fld id="{2ED3F3B1-56CF-7B4E-98A7-C979FB7076B8}" type="slidenum">
              <a:rPr lang="en-GB" altLang="en-US"/>
              <a:pPr>
                <a:defRPr/>
              </a:pPr>
              <a:t>‹#›</a:t>
            </a:fld>
            <a:endParaRPr lang="en-GB" altLang="en-US"/>
          </a:p>
        </p:txBody>
      </p:sp>
    </p:spTree>
    <p:extLst>
      <p:ext uri="{BB962C8B-B14F-4D97-AF65-F5344CB8AC3E}">
        <p14:creationId xmlns:p14="http://schemas.microsoft.com/office/powerpoint/2010/main" val="406695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E396445-0C4F-B337-CF0A-3278C52D387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DD22D70-3C8C-D8AC-A264-8C88DC7BEA1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EB44B39-12D7-FED7-9370-A1149C33468F}"/>
              </a:ext>
            </a:extLst>
          </p:cNvPr>
          <p:cNvSpPr>
            <a:spLocks noGrp="1" noChangeArrowheads="1"/>
          </p:cNvSpPr>
          <p:nvPr>
            <p:ph type="sldNum" sz="quarter" idx="12"/>
          </p:nvPr>
        </p:nvSpPr>
        <p:spPr>
          <a:ln/>
        </p:spPr>
        <p:txBody>
          <a:bodyPr/>
          <a:lstStyle>
            <a:lvl1pPr>
              <a:defRPr/>
            </a:lvl1pPr>
          </a:lstStyle>
          <a:p>
            <a:pPr>
              <a:defRPr/>
            </a:pPr>
            <a:fld id="{E3C1C216-236B-D24C-8377-57EC26AF5800}" type="slidenum">
              <a:rPr lang="en-GB" altLang="en-US"/>
              <a:pPr>
                <a:defRPr/>
              </a:pPr>
              <a:t>‹#›</a:t>
            </a:fld>
            <a:endParaRPr lang="en-GB" altLang="en-US"/>
          </a:p>
        </p:txBody>
      </p:sp>
    </p:spTree>
    <p:extLst>
      <p:ext uri="{BB962C8B-B14F-4D97-AF65-F5344CB8AC3E}">
        <p14:creationId xmlns:p14="http://schemas.microsoft.com/office/powerpoint/2010/main" val="189316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BB2D3DB-C504-4A18-281A-41DC947EBB9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9F0470D-E970-619C-321B-F04A7461D09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7563D01-8342-E540-801E-A0D1C7150413}"/>
              </a:ext>
            </a:extLst>
          </p:cNvPr>
          <p:cNvSpPr>
            <a:spLocks noGrp="1" noChangeArrowheads="1"/>
          </p:cNvSpPr>
          <p:nvPr>
            <p:ph type="sldNum" sz="quarter" idx="12"/>
          </p:nvPr>
        </p:nvSpPr>
        <p:spPr>
          <a:ln/>
        </p:spPr>
        <p:txBody>
          <a:bodyPr/>
          <a:lstStyle>
            <a:lvl1pPr>
              <a:defRPr/>
            </a:lvl1pPr>
          </a:lstStyle>
          <a:p>
            <a:pPr>
              <a:defRPr/>
            </a:pPr>
            <a:fld id="{7E63393A-1A7E-5545-B7E7-9EDB5A3793BA}" type="slidenum">
              <a:rPr lang="en-GB" altLang="en-US"/>
              <a:pPr>
                <a:defRPr/>
              </a:pPr>
              <a:t>‹#›</a:t>
            </a:fld>
            <a:endParaRPr lang="en-GB" altLang="en-US"/>
          </a:p>
        </p:txBody>
      </p:sp>
    </p:spTree>
    <p:extLst>
      <p:ext uri="{BB962C8B-B14F-4D97-AF65-F5344CB8AC3E}">
        <p14:creationId xmlns:p14="http://schemas.microsoft.com/office/powerpoint/2010/main" val="177369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B30EBB7-6253-D9DE-D998-B3EC66585B1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DB5DDB8-B4EE-E8AF-3B72-62B836CE867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51B0BC5-3720-542D-4A0E-B97D65462E39}"/>
              </a:ext>
            </a:extLst>
          </p:cNvPr>
          <p:cNvSpPr>
            <a:spLocks noGrp="1" noChangeArrowheads="1"/>
          </p:cNvSpPr>
          <p:nvPr>
            <p:ph type="sldNum" sz="quarter" idx="12"/>
          </p:nvPr>
        </p:nvSpPr>
        <p:spPr>
          <a:ln/>
        </p:spPr>
        <p:txBody>
          <a:bodyPr/>
          <a:lstStyle>
            <a:lvl1pPr>
              <a:defRPr/>
            </a:lvl1pPr>
          </a:lstStyle>
          <a:p>
            <a:pPr>
              <a:defRPr/>
            </a:pPr>
            <a:fld id="{5D5B3351-1D15-DE4B-BE3E-F7B92FF8A29A}" type="slidenum">
              <a:rPr lang="en-GB" altLang="en-US"/>
              <a:pPr>
                <a:defRPr/>
              </a:pPr>
              <a:t>‹#›</a:t>
            </a:fld>
            <a:endParaRPr lang="en-GB" altLang="en-US"/>
          </a:p>
        </p:txBody>
      </p:sp>
    </p:spTree>
    <p:extLst>
      <p:ext uri="{BB962C8B-B14F-4D97-AF65-F5344CB8AC3E}">
        <p14:creationId xmlns:p14="http://schemas.microsoft.com/office/powerpoint/2010/main" val="3817374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46043A9-9869-E9DE-76B2-7F49071B6816}"/>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C21187C6-9EA5-6689-8570-59A60C1D0A2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AC74D5DB-675C-F430-AF9B-CDDD058FD09D}"/>
              </a:ext>
            </a:extLst>
          </p:cNvPr>
          <p:cNvSpPr>
            <a:spLocks noGrp="1" noChangeArrowheads="1"/>
          </p:cNvSpPr>
          <p:nvPr>
            <p:ph type="sldNum" sz="quarter" idx="12"/>
          </p:nvPr>
        </p:nvSpPr>
        <p:spPr>
          <a:ln/>
        </p:spPr>
        <p:txBody>
          <a:bodyPr/>
          <a:lstStyle>
            <a:lvl1pPr>
              <a:defRPr/>
            </a:lvl1pPr>
          </a:lstStyle>
          <a:p>
            <a:pPr>
              <a:defRPr/>
            </a:pPr>
            <a:fld id="{644376B3-BB4F-4842-8263-02A914AA14D7}" type="slidenum">
              <a:rPr lang="en-GB" altLang="en-US"/>
              <a:pPr>
                <a:defRPr/>
              </a:pPr>
              <a:t>‹#›</a:t>
            </a:fld>
            <a:endParaRPr lang="en-GB" altLang="en-US"/>
          </a:p>
        </p:txBody>
      </p:sp>
    </p:spTree>
    <p:extLst>
      <p:ext uri="{BB962C8B-B14F-4D97-AF65-F5344CB8AC3E}">
        <p14:creationId xmlns:p14="http://schemas.microsoft.com/office/powerpoint/2010/main" val="27868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ECF46E7-5B85-ADF2-50EF-614F8E5E5D5B}"/>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E22FB071-647E-FDB6-8566-478C8569C34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8AC8A471-0E80-2A40-3120-CB7EDC3B1C9A}"/>
              </a:ext>
            </a:extLst>
          </p:cNvPr>
          <p:cNvSpPr>
            <a:spLocks noGrp="1" noChangeArrowheads="1"/>
          </p:cNvSpPr>
          <p:nvPr>
            <p:ph type="sldNum" sz="quarter" idx="12"/>
          </p:nvPr>
        </p:nvSpPr>
        <p:spPr>
          <a:ln/>
        </p:spPr>
        <p:txBody>
          <a:bodyPr/>
          <a:lstStyle>
            <a:lvl1pPr>
              <a:defRPr/>
            </a:lvl1pPr>
          </a:lstStyle>
          <a:p>
            <a:pPr>
              <a:defRPr/>
            </a:pPr>
            <a:fld id="{F2A0E420-3FBA-6145-906D-282F5958D66E}" type="slidenum">
              <a:rPr lang="en-GB" altLang="en-US"/>
              <a:pPr>
                <a:defRPr/>
              </a:pPr>
              <a:t>‹#›</a:t>
            </a:fld>
            <a:endParaRPr lang="en-GB" altLang="en-US"/>
          </a:p>
        </p:txBody>
      </p:sp>
    </p:spTree>
    <p:extLst>
      <p:ext uri="{BB962C8B-B14F-4D97-AF65-F5344CB8AC3E}">
        <p14:creationId xmlns:p14="http://schemas.microsoft.com/office/powerpoint/2010/main" val="101537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EE2A157-CD69-26D0-CFFD-DDB6EEE72F6E}"/>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F459D765-F1A2-742F-956B-0212A27F60F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899766B3-CC67-BC0A-4F9A-42A12278A73B}"/>
              </a:ext>
            </a:extLst>
          </p:cNvPr>
          <p:cNvSpPr>
            <a:spLocks noGrp="1" noChangeArrowheads="1"/>
          </p:cNvSpPr>
          <p:nvPr>
            <p:ph type="sldNum" sz="quarter" idx="12"/>
          </p:nvPr>
        </p:nvSpPr>
        <p:spPr>
          <a:ln/>
        </p:spPr>
        <p:txBody>
          <a:bodyPr/>
          <a:lstStyle>
            <a:lvl1pPr>
              <a:defRPr/>
            </a:lvl1pPr>
          </a:lstStyle>
          <a:p>
            <a:pPr>
              <a:defRPr/>
            </a:pPr>
            <a:fld id="{AD1C2F2E-F022-804A-9820-2E9E9A1052F0}" type="slidenum">
              <a:rPr lang="en-GB" altLang="en-US"/>
              <a:pPr>
                <a:defRPr/>
              </a:pPr>
              <a:t>‹#›</a:t>
            </a:fld>
            <a:endParaRPr lang="en-GB" altLang="en-US"/>
          </a:p>
        </p:txBody>
      </p:sp>
    </p:spTree>
    <p:extLst>
      <p:ext uri="{BB962C8B-B14F-4D97-AF65-F5344CB8AC3E}">
        <p14:creationId xmlns:p14="http://schemas.microsoft.com/office/powerpoint/2010/main" val="2060251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168D1B-2276-E783-CCE6-2277BE1E266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ED27C22-A658-6D69-8E46-9D25A5ADC70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1097FEFD-6E52-AE68-B216-ED02C9114396}"/>
              </a:ext>
            </a:extLst>
          </p:cNvPr>
          <p:cNvSpPr>
            <a:spLocks noGrp="1" noChangeArrowheads="1"/>
          </p:cNvSpPr>
          <p:nvPr>
            <p:ph type="sldNum" sz="quarter" idx="12"/>
          </p:nvPr>
        </p:nvSpPr>
        <p:spPr>
          <a:ln/>
        </p:spPr>
        <p:txBody>
          <a:bodyPr/>
          <a:lstStyle>
            <a:lvl1pPr>
              <a:defRPr/>
            </a:lvl1pPr>
          </a:lstStyle>
          <a:p>
            <a:pPr>
              <a:defRPr/>
            </a:pPr>
            <a:fld id="{9B400DE2-7491-F249-9C6A-D930C49E5F7B}" type="slidenum">
              <a:rPr lang="en-GB" altLang="en-US"/>
              <a:pPr>
                <a:defRPr/>
              </a:pPr>
              <a:t>‹#›</a:t>
            </a:fld>
            <a:endParaRPr lang="en-GB" altLang="en-US"/>
          </a:p>
        </p:txBody>
      </p:sp>
    </p:spTree>
    <p:extLst>
      <p:ext uri="{BB962C8B-B14F-4D97-AF65-F5344CB8AC3E}">
        <p14:creationId xmlns:p14="http://schemas.microsoft.com/office/powerpoint/2010/main" val="3029116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2CEB90E-648F-F222-7196-EF4C0840E3F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30817B5-FA39-1370-4D56-A486D004C5D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9160B4C-36AA-C425-5899-AEBB0DF91A55}"/>
              </a:ext>
            </a:extLst>
          </p:cNvPr>
          <p:cNvSpPr>
            <a:spLocks noGrp="1" noChangeArrowheads="1"/>
          </p:cNvSpPr>
          <p:nvPr>
            <p:ph type="sldNum" sz="quarter" idx="12"/>
          </p:nvPr>
        </p:nvSpPr>
        <p:spPr>
          <a:ln/>
        </p:spPr>
        <p:txBody>
          <a:bodyPr/>
          <a:lstStyle>
            <a:lvl1pPr>
              <a:defRPr/>
            </a:lvl1pPr>
          </a:lstStyle>
          <a:p>
            <a:pPr>
              <a:defRPr/>
            </a:pPr>
            <a:fld id="{9DA82905-2742-BF44-B4E1-0AF793727134}" type="slidenum">
              <a:rPr lang="en-GB" altLang="en-US"/>
              <a:pPr>
                <a:defRPr/>
              </a:pPr>
              <a:t>‹#›</a:t>
            </a:fld>
            <a:endParaRPr lang="en-GB" altLang="en-US"/>
          </a:p>
        </p:txBody>
      </p:sp>
    </p:spTree>
    <p:extLst>
      <p:ext uri="{BB962C8B-B14F-4D97-AF65-F5344CB8AC3E}">
        <p14:creationId xmlns:p14="http://schemas.microsoft.com/office/powerpoint/2010/main" val="205960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4C70A6A-383A-F65A-4F03-30FF57040C9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FBFE3C4-FAAB-4B67-687D-321C409CCE66}"/>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73732" name="Rectangle 4">
            <a:extLst>
              <a:ext uri="{FF2B5EF4-FFF2-40B4-BE49-F238E27FC236}">
                <a16:creationId xmlns:a16="http://schemas.microsoft.com/office/drawing/2014/main" id="{49927225-B7A3-BD99-E1D9-0ECF2CADD66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u="none">
                <a:solidFill>
                  <a:srgbClr val="000000"/>
                </a:solidFill>
                <a:latin typeface="Arial" charset="0"/>
                <a:ea typeface="+mn-ea"/>
                <a:cs typeface="Arial" charset="0"/>
              </a:defRPr>
            </a:lvl1pPr>
          </a:lstStyle>
          <a:p>
            <a:pPr>
              <a:defRPr/>
            </a:pPr>
            <a:endParaRPr lang="en-GB"/>
          </a:p>
        </p:txBody>
      </p:sp>
      <p:sp>
        <p:nvSpPr>
          <p:cNvPr id="73733" name="Rectangle 5">
            <a:extLst>
              <a:ext uri="{FF2B5EF4-FFF2-40B4-BE49-F238E27FC236}">
                <a16:creationId xmlns:a16="http://schemas.microsoft.com/office/drawing/2014/main" id="{4C90F895-3550-6C57-F06A-8F481D178BD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u="none">
                <a:solidFill>
                  <a:srgbClr val="000000"/>
                </a:solidFill>
                <a:latin typeface="Arial" charset="0"/>
                <a:ea typeface="+mn-ea"/>
                <a:cs typeface="Arial" charset="0"/>
              </a:defRPr>
            </a:lvl1pPr>
          </a:lstStyle>
          <a:p>
            <a:pPr>
              <a:defRPr/>
            </a:pPr>
            <a:endParaRPr lang="en-GB"/>
          </a:p>
        </p:txBody>
      </p:sp>
      <p:sp>
        <p:nvSpPr>
          <p:cNvPr id="73734" name="Rectangle 6">
            <a:extLst>
              <a:ext uri="{FF2B5EF4-FFF2-40B4-BE49-F238E27FC236}">
                <a16:creationId xmlns:a16="http://schemas.microsoft.com/office/drawing/2014/main" id="{8F05D01B-A5AA-F5E2-E4E4-37677AA0858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84BE0350-7EB4-3B47-9334-48205478DF2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gaqvpwBCbkQ"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4">
            <a:extLst>
              <a:ext uri="{FF2B5EF4-FFF2-40B4-BE49-F238E27FC236}">
                <a16:creationId xmlns:a16="http://schemas.microsoft.com/office/drawing/2014/main" id="{019AF07F-D4AA-6165-5F4F-9E7891C3A538}"/>
              </a:ext>
            </a:extLst>
          </p:cNvPr>
          <p:cNvSpPr txBox="1">
            <a:spLocks noChangeArrowheads="1"/>
          </p:cNvSpPr>
          <p:nvPr/>
        </p:nvSpPr>
        <p:spPr bwMode="auto">
          <a:xfrm>
            <a:off x="3055704" y="549275"/>
            <a:ext cx="2959657"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en-GB" altLang="en-US" sz="2400" b="1" dirty="0">
              <a:solidFill>
                <a:srgbClr val="000000"/>
              </a:solidFill>
            </a:endParaRPr>
          </a:p>
          <a:p>
            <a:pPr algn="ctr">
              <a:spcBef>
                <a:spcPct val="0"/>
              </a:spcBef>
              <a:buFontTx/>
              <a:buNone/>
            </a:pPr>
            <a:r>
              <a:rPr lang="en-GB" altLang="en-US" sz="4400" b="1" dirty="0">
                <a:solidFill>
                  <a:srgbClr val="0000E5"/>
                </a:solidFill>
              </a:rPr>
              <a:t>u3a</a:t>
            </a:r>
          </a:p>
          <a:p>
            <a:pPr algn="ctr">
              <a:spcBef>
                <a:spcPct val="0"/>
              </a:spcBef>
              <a:buFontTx/>
              <a:buNone/>
            </a:pPr>
            <a:endParaRPr lang="en-GB" altLang="en-US" sz="4400" b="1" dirty="0">
              <a:solidFill>
                <a:srgbClr val="0000E5"/>
              </a:solidFill>
            </a:endParaRPr>
          </a:p>
          <a:p>
            <a:pPr algn="ctr">
              <a:spcBef>
                <a:spcPct val="0"/>
              </a:spcBef>
              <a:buFontTx/>
              <a:buNone/>
            </a:pPr>
            <a:r>
              <a:rPr lang="en-GB" altLang="en-US" sz="2000" b="1" dirty="0">
                <a:solidFill>
                  <a:srgbClr val="0000E5"/>
                </a:solidFill>
              </a:rPr>
              <a:t>8th May 2025</a:t>
            </a:r>
            <a:endParaRPr lang="en-GB" altLang="en-US" b="1" dirty="0">
              <a:solidFill>
                <a:srgbClr val="0000E5"/>
              </a:solidFill>
            </a:endParaRPr>
          </a:p>
          <a:p>
            <a:pPr algn="ctr" eaLnBrk="1" hangingPunct="1">
              <a:spcBef>
                <a:spcPct val="0"/>
              </a:spcBef>
              <a:buFontTx/>
              <a:buNone/>
            </a:pPr>
            <a:endParaRPr lang="en-GB" altLang="en-US" b="1" dirty="0">
              <a:solidFill>
                <a:srgbClr val="0000E5"/>
              </a:solidFill>
            </a:endParaRPr>
          </a:p>
          <a:p>
            <a:pPr algn="ctr" eaLnBrk="1" hangingPunct="1">
              <a:spcBef>
                <a:spcPct val="0"/>
              </a:spcBef>
              <a:buFontTx/>
              <a:buNone/>
            </a:pPr>
            <a:r>
              <a:rPr lang="en-GB" altLang="en-US" sz="4000" b="1" dirty="0">
                <a:solidFill>
                  <a:srgbClr val="0000E5"/>
                </a:solidFill>
              </a:rPr>
              <a:t>War writing</a:t>
            </a:r>
          </a:p>
          <a:p>
            <a:pPr algn="ctr" eaLnBrk="1" hangingPunct="1">
              <a:spcBef>
                <a:spcPct val="0"/>
              </a:spcBef>
              <a:buFontTx/>
              <a:buNone/>
            </a:pPr>
            <a:endParaRPr lang="en-GB" altLang="en-US" sz="4000" dirty="0">
              <a:solidFill>
                <a:srgbClr val="0000E5"/>
              </a:solidFill>
            </a:endParaRPr>
          </a:p>
          <a:p>
            <a:pPr algn="ctr" eaLnBrk="1" hangingPunct="1">
              <a:spcBef>
                <a:spcPct val="0"/>
              </a:spcBef>
              <a:buFontTx/>
              <a:buNone/>
            </a:pPr>
            <a:r>
              <a:rPr lang="en-GB" altLang="en-US" sz="2000" b="1" dirty="0">
                <a:solidFill>
                  <a:srgbClr val="0000E5"/>
                </a:solidFill>
              </a:rPr>
              <a:t>Liz Swinbank et al</a:t>
            </a:r>
          </a:p>
          <a:p>
            <a:pPr algn="ctr" eaLnBrk="1" hangingPunct="1">
              <a:spcBef>
                <a:spcPct val="0"/>
              </a:spcBef>
              <a:buFontTx/>
              <a:buNone/>
            </a:pPr>
            <a:endParaRPr lang="en-GB" altLang="en-US" sz="1800" b="1" dirty="0">
              <a:solidFill>
                <a:srgbClr val="AF67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422186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400" b="1" dirty="0">
                <a:solidFill>
                  <a:schemeClr val="accent2">
                    <a:lumMod val="50000"/>
                  </a:schemeClr>
                </a:solidFill>
                <a:effectLst/>
                <a:latin typeface="+mn-lt"/>
                <a:ea typeface="Calibri" panose="020F0502020204030204" pitchFamily="34" charset="0"/>
                <a:cs typeface="Times New Roman" panose="02020603050405020304" pitchFamily="18" charset="0"/>
              </a:rPr>
              <a:t>Dulce et Decorum Est</a:t>
            </a:r>
          </a:p>
          <a:p>
            <a:pPr>
              <a:buNone/>
            </a:pPr>
            <a:r>
              <a:rPr lang="en-GB" sz="2000" dirty="0">
                <a:solidFill>
                  <a:srgbClr val="000000"/>
                </a:solidFill>
                <a:effectLst/>
                <a:latin typeface="+mn-lt"/>
                <a:ea typeface="Times New Roman" panose="02020603050405020304" pitchFamily="18" charset="0"/>
              </a:rPr>
              <a:t>Bent double, like old beggars under sacks,</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Knock-kneed, coughing like hags, we cursed through sludge,</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Till on the haunting flares we turned our backs,</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And towards our distant rest began to trudge.</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Men marched asleep. Many had lost their boots,</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But limped on, blood-shod. All went lame; all blind;</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Drunk with fatigue; deaf even to the hoots</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Of gas-shells dropping softly behind.</a:t>
            </a:r>
            <a:endParaRPr lang="en-GB" sz="2000" dirty="0">
              <a:effectLst/>
              <a:latin typeface="+mn-lt"/>
              <a:ea typeface="Times New Roman" panose="02020603050405020304" pitchFamily="18" charset="0"/>
            </a:endParaRPr>
          </a:p>
          <a:p>
            <a:pPr>
              <a:buNone/>
            </a:pPr>
            <a:br>
              <a:rPr lang="en-GB" sz="2000" dirty="0">
                <a:solidFill>
                  <a:srgbClr val="141823"/>
                </a:solidFill>
                <a:effectLst/>
                <a:latin typeface="+mn-lt"/>
                <a:ea typeface="Times New Roman" panose="02020603050405020304" pitchFamily="18" charset="0"/>
                <a:cs typeface="Times New Roman" panose="02020603050405020304" pitchFamily="18" charset="0"/>
              </a:rPr>
            </a:br>
            <a:endParaRPr lang="en-GB" sz="2000" dirty="0">
              <a:effectLst/>
              <a:latin typeface="+mn-lt"/>
              <a:ea typeface="Times New Roman" panose="02020603050405020304" pitchFamily="18" charset="0"/>
            </a:endParaRPr>
          </a:p>
        </p:txBody>
      </p:sp>
    </p:spTree>
    <p:extLst>
      <p:ext uri="{BB962C8B-B14F-4D97-AF65-F5344CB8AC3E}">
        <p14:creationId xmlns:p14="http://schemas.microsoft.com/office/powerpoint/2010/main" val="723205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470898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000" dirty="0">
                <a:solidFill>
                  <a:srgbClr val="000000"/>
                </a:solidFill>
                <a:effectLst/>
                <a:latin typeface="+mn-lt"/>
                <a:ea typeface="Times New Roman" panose="02020603050405020304" pitchFamily="18" charset="0"/>
              </a:rPr>
              <a:t>Gas! GAS! Quick, boys!—An ecstasy of fumbling</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Fitting the clumsy helmets just in time,</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But someone still was yelling out and stumbling</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And </a:t>
            </a:r>
            <a:r>
              <a:rPr lang="en-GB" sz="2000" dirty="0" err="1">
                <a:solidFill>
                  <a:srgbClr val="000000"/>
                </a:solidFill>
                <a:effectLst/>
                <a:latin typeface="+mn-lt"/>
                <a:ea typeface="Times New Roman" panose="02020603050405020304" pitchFamily="18" charset="0"/>
              </a:rPr>
              <a:t>flound’ring</a:t>
            </a:r>
            <a:r>
              <a:rPr lang="en-GB" sz="2000" dirty="0">
                <a:solidFill>
                  <a:srgbClr val="000000"/>
                </a:solidFill>
                <a:effectLst/>
                <a:latin typeface="+mn-lt"/>
                <a:ea typeface="Times New Roman" panose="02020603050405020304" pitchFamily="18" charset="0"/>
              </a:rPr>
              <a:t> like a man in fire or lime.—</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Dim through the misty panes and thick green light,</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As under a green sea, I saw him drowning.</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 </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In all my dreams before my helpless sight,</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He plunges at me, guttering, choking, drowning.</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 </a:t>
            </a:r>
            <a:endParaRPr lang="en-GB" sz="2000" dirty="0">
              <a:effectLst/>
              <a:latin typeface="+mn-lt"/>
              <a:ea typeface="Times New Roman" panose="02020603050405020304" pitchFamily="18" charset="0"/>
            </a:endParaRPr>
          </a:p>
          <a:p>
            <a:pPr>
              <a:buNone/>
            </a:pPr>
            <a:br>
              <a:rPr lang="en-GB" sz="2000" dirty="0">
                <a:solidFill>
                  <a:srgbClr val="141823"/>
                </a:solidFill>
                <a:effectLst/>
                <a:latin typeface="+mn-lt"/>
                <a:ea typeface="Times New Roman" panose="02020603050405020304" pitchFamily="18" charset="0"/>
                <a:cs typeface="Times New Roman" panose="02020603050405020304" pitchFamily="18" charset="0"/>
              </a:rPr>
            </a:br>
            <a:br>
              <a:rPr lang="en-GB" sz="2000" dirty="0">
                <a:solidFill>
                  <a:srgbClr val="141823"/>
                </a:solidFill>
                <a:effectLst/>
                <a:latin typeface="+mn-lt"/>
                <a:ea typeface="Times New Roman" panose="02020603050405020304" pitchFamily="18" charset="0"/>
                <a:cs typeface="Times New Roman" panose="02020603050405020304" pitchFamily="18" charset="0"/>
              </a:rPr>
            </a:br>
            <a:endParaRPr lang="en-GB" sz="2000" dirty="0">
              <a:effectLst/>
              <a:latin typeface="+mn-lt"/>
              <a:ea typeface="Times New Roman" panose="02020603050405020304" pitchFamily="18" charset="0"/>
            </a:endParaRPr>
          </a:p>
        </p:txBody>
      </p:sp>
    </p:spTree>
    <p:extLst>
      <p:ext uri="{BB962C8B-B14F-4D97-AF65-F5344CB8AC3E}">
        <p14:creationId xmlns:p14="http://schemas.microsoft.com/office/powerpoint/2010/main" val="1787948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13986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000" dirty="0">
                <a:solidFill>
                  <a:srgbClr val="000000"/>
                </a:solidFill>
                <a:effectLst/>
                <a:latin typeface="+mn-lt"/>
                <a:ea typeface="Times New Roman" panose="02020603050405020304" pitchFamily="18" charset="0"/>
              </a:rPr>
              <a:t>If in some smothering dreams, you too could pace</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Behind the wagon that we flung him in,</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And watch the white eyes writhing in his face,</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His hanging face, like a devil’s sick of sin;</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If you could hear, at every jolt, the blood</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Come gargling from the froth-corrupted lungs,</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Obscene as cancer, bitter as the cud</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Of vile, incurable sores on innocent tongues,—</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My friend, you would not tell with such high zest</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To children ardent for some desperate glory,</a:t>
            </a:r>
            <a:endParaRPr lang="en-GB" sz="2000" dirty="0">
              <a:effectLst/>
              <a:latin typeface="+mn-lt"/>
              <a:ea typeface="Times New Roman" panose="02020603050405020304" pitchFamily="18" charset="0"/>
            </a:endParaRPr>
          </a:p>
          <a:p>
            <a:pPr>
              <a:buNone/>
            </a:pPr>
            <a:r>
              <a:rPr lang="en-GB" sz="2000" dirty="0">
                <a:solidFill>
                  <a:srgbClr val="000000"/>
                </a:solidFill>
                <a:effectLst/>
                <a:latin typeface="+mn-lt"/>
                <a:ea typeface="Times New Roman" panose="02020603050405020304" pitchFamily="18" charset="0"/>
              </a:rPr>
              <a:t>The old Lie: </a:t>
            </a:r>
            <a:r>
              <a:rPr lang="en-GB" sz="2000" i="1" dirty="0">
                <a:solidFill>
                  <a:srgbClr val="000000"/>
                </a:solidFill>
                <a:effectLst/>
                <a:latin typeface="+mn-lt"/>
                <a:ea typeface="Times New Roman" panose="02020603050405020304" pitchFamily="18" charset="0"/>
              </a:rPr>
              <a:t>Dulce et decorum </a:t>
            </a:r>
            <a:r>
              <a:rPr lang="en-GB" sz="2000" i="1" dirty="0" err="1">
                <a:solidFill>
                  <a:srgbClr val="000000"/>
                </a:solidFill>
                <a:effectLst/>
                <a:latin typeface="+mn-lt"/>
                <a:ea typeface="Times New Roman" panose="02020603050405020304" pitchFamily="18" charset="0"/>
              </a:rPr>
              <a:t>est</a:t>
            </a:r>
            <a:endParaRPr lang="en-GB" sz="2000" dirty="0">
              <a:effectLst/>
              <a:latin typeface="+mn-lt"/>
              <a:ea typeface="Times New Roman" panose="02020603050405020304" pitchFamily="18" charset="0"/>
            </a:endParaRPr>
          </a:p>
          <a:p>
            <a:pPr>
              <a:buNone/>
            </a:pPr>
            <a:r>
              <a:rPr lang="en-GB" sz="2000" i="1" dirty="0">
                <a:solidFill>
                  <a:srgbClr val="000000"/>
                </a:solidFill>
                <a:effectLst/>
                <a:latin typeface="+mn-lt"/>
                <a:ea typeface="Times New Roman" panose="02020603050405020304" pitchFamily="18" charset="0"/>
              </a:rPr>
              <a:t>Pro patria mori.</a:t>
            </a:r>
            <a:r>
              <a:rPr lang="en-GB" sz="2000" dirty="0">
                <a:effectLst/>
                <a:latin typeface="+mn-lt"/>
              </a:rPr>
              <a:t> </a:t>
            </a:r>
            <a:br>
              <a:rPr lang="en-GB" sz="2000" dirty="0">
                <a:solidFill>
                  <a:srgbClr val="141823"/>
                </a:solidFill>
                <a:effectLst/>
                <a:latin typeface="+mn-lt"/>
                <a:ea typeface="Times New Roman" panose="02020603050405020304" pitchFamily="18" charset="0"/>
                <a:cs typeface="Times New Roman" panose="02020603050405020304" pitchFamily="18" charset="0"/>
              </a:rPr>
            </a:br>
            <a:endParaRPr lang="en-GB" sz="2000" dirty="0">
              <a:solidFill>
                <a:srgbClr val="141823"/>
              </a:solidFill>
              <a:effectLst/>
              <a:latin typeface="+mn-lt"/>
              <a:ea typeface="Times New Roman" panose="02020603050405020304" pitchFamily="18" charset="0"/>
              <a:cs typeface="Times New Roman" panose="02020603050405020304" pitchFamily="18" charset="0"/>
            </a:endParaRPr>
          </a:p>
          <a:p>
            <a:pPr>
              <a:buNone/>
            </a:pPr>
            <a:r>
              <a:rPr lang="en-GB" sz="2000" i="1" dirty="0">
                <a:solidFill>
                  <a:schemeClr val="accent2">
                    <a:lumMod val="50000"/>
                  </a:schemeClr>
                </a:solidFill>
                <a:effectLst/>
                <a:latin typeface="+mn-lt"/>
                <a:ea typeface="Times New Roman" panose="02020603050405020304" pitchFamily="18" charset="0"/>
              </a:rPr>
              <a:t>Wilfred Owen 1893-1918</a:t>
            </a:r>
            <a:r>
              <a:rPr lang="en-GB" sz="2000" i="1" dirty="0">
                <a:solidFill>
                  <a:schemeClr val="accent2">
                    <a:lumMod val="50000"/>
                  </a:schemeClr>
                </a:solidFill>
                <a:effectLst/>
                <a:latin typeface="+mn-lt"/>
              </a:rPr>
              <a:t> </a:t>
            </a:r>
            <a:endParaRPr lang="en-GB" sz="2000" i="1" dirty="0">
              <a:solidFill>
                <a:schemeClr val="accent2">
                  <a:lumMod val="50000"/>
                </a:schemeClr>
              </a:solidFill>
              <a:effectLst/>
              <a:latin typeface="+mn-lt"/>
              <a:ea typeface="Times New Roman" panose="02020603050405020304" pitchFamily="18" charset="0"/>
            </a:endParaRPr>
          </a:p>
        </p:txBody>
      </p:sp>
    </p:spTree>
    <p:extLst>
      <p:ext uri="{BB962C8B-B14F-4D97-AF65-F5344CB8AC3E}">
        <p14:creationId xmlns:p14="http://schemas.microsoft.com/office/powerpoint/2010/main" val="173153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1C0AD8-4C8B-B1CF-CA76-68F4EDDDED10}"/>
              </a:ext>
            </a:extLst>
          </p:cNvPr>
          <p:cNvPicPr>
            <a:picLocks noChangeAspect="1"/>
          </p:cNvPicPr>
          <p:nvPr/>
        </p:nvPicPr>
        <p:blipFill>
          <a:blip r:embed="rId3"/>
          <a:stretch>
            <a:fillRect/>
          </a:stretch>
        </p:blipFill>
        <p:spPr>
          <a:xfrm>
            <a:off x="1839048" y="0"/>
            <a:ext cx="5465903" cy="6858000"/>
          </a:xfrm>
          <a:prstGeom prst="rect">
            <a:avLst/>
          </a:prstGeom>
        </p:spPr>
      </p:pic>
    </p:spTree>
    <p:extLst>
      <p:ext uri="{BB962C8B-B14F-4D97-AF65-F5344CB8AC3E}">
        <p14:creationId xmlns:p14="http://schemas.microsoft.com/office/powerpoint/2010/main" val="755738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807EF4-AB8D-2F1C-37CF-4337F83FCB1D}"/>
              </a:ext>
            </a:extLst>
          </p:cNvPr>
          <p:cNvPicPr>
            <a:picLocks noChangeAspect="1"/>
          </p:cNvPicPr>
          <p:nvPr/>
        </p:nvPicPr>
        <p:blipFill>
          <a:blip r:embed="rId3"/>
          <a:stretch>
            <a:fillRect/>
          </a:stretch>
        </p:blipFill>
        <p:spPr>
          <a:xfrm>
            <a:off x="1244944" y="764704"/>
            <a:ext cx="6567416" cy="5259166"/>
          </a:xfrm>
          <a:prstGeom prst="rect">
            <a:avLst/>
          </a:prstGeom>
        </p:spPr>
      </p:pic>
    </p:spTree>
    <p:extLst>
      <p:ext uri="{BB962C8B-B14F-4D97-AF65-F5344CB8AC3E}">
        <p14:creationId xmlns:p14="http://schemas.microsoft.com/office/powerpoint/2010/main" val="68503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030B1D-D310-240E-A08A-C6F7792AB3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39752" y="421318"/>
            <a:ext cx="4680520" cy="6015363"/>
          </a:xfrm>
          <a:prstGeom prst="rect">
            <a:avLst/>
          </a:prstGeom>
        </p:spPr>
      </p:pic>
    </p:spTree>
    <p:extLst>
      <p:ext uri="{BB962C8B-B14F-4D97-AF65-F5344CB8AC3E}">
        <p14:creationId xmlns:p14="http://schemas.microsoft.com/office/powerpoint/2010/main" val="4284852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32985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400" b="1" dirty="0">
                <a:solidFill>
                  <a:schemeClr val="accent2">
                    <a:lumMod val="50000"/>
                  </a:schemeClr>
                </a:solidFill>
                <a:effectLst/>
                <a:latin typeface="+mn-lt"/>
                <a:ea typeface="Calibri" panose="020F0502020204030204" pitchFamily="34" charset="0"/>
                <a:cs typeface="Times New Roman" panose="02020603050405020304" pitchFamily="18" charset="0"/>
              </a:rPr>
              <a:t>To a conscript of 1940</a:t>
            </a:r>
          </a:p>
          <a:p>
            <a:pPr>
              <a:buNone/>
            </a:pPr>
            <a:r>
              <a:rPr lang="en-GB" sz="2000" dirty="0">
                <a:solidFill>
                  <a:srgbClr val="141823"/>
                </a:solidFill>
                <a:effectLst/>
                <a:latin typeface="+mn-lt"/>
                <a:ea typeface="Times New Roman" panose="02020603050405020304" pitchFamily="18" charset="0"/>
                <a:cs typeface="Times New Roman" panose="02020603050405020304" pitchFamily="18" charset="0"/>
              </a:rPr>
              <a:t>A soldier passed me in the freshly fallen snow,</a:t>
            </a:r>
            <a:br>
              <a:rPr lang="en-GB" sz="2000" dirty="0">
                <a:solidFill>
                  <a:srgbClr val="141823"/>
                </a:solidFill>
                <a:effectLst/>
                <a:latin typeface="+mn-lt"/>
                <a:ea typeface="Times New Roman" panose="02020603050405020304" pitchFamily="18" charset="0"/>
                <a:cs typeface="Times New Roman" panose="02020603050405020304" pitchFamily="18" charset="0"/>
              </a:rPr>
            </a:br>
            <a:r>
              <a:rPr lang="en-GB" sz="2000" dirty="0">
                <a:solidFill>
                  <a:srgbClr val="141823"/>
                </a:solidFill>
                <a:effectLst/>
                <a:latin typeface="+mn-lt"/>
                <a:ea typeface="Times New Roman" panose="02020603050405020304" pitchFamily="18" charset="0"/>
                <a:cs typeface="Times New Roman" panose="02020603050405020304" pitchFamily="18" charset="0"/>
              </a:rPr>
              <a:t>His footsteps muffled, his face unearthly grey:</a:t>
            </a:r>
            <a:br>
              <a:rPr lang="en-GB" sz="2000" dirty="0">
                <a:solidFill>
                  <a:srgbClr val="141823"/>
                </a:solidFill>
                <a:effectLst/>
                <a:latin typeface="+mn-lt"/>
                <a:ea typeface="Times New Roman" panose="02020603050405020304" pitchFamily="18" charset="0"/>
                <a:cs typeface="Times New Roman" panose="02020603050405020304" pitchFamily="18" charset="0"/>
              </a:rPr>
            </a:br>
            <a:r>
              <a:rPr lang="en-GB" sz="2000" dirty="0">
                <a:solidFill>
                  <a:srgbClr val="141823"/>
                </a:solidFill>
                <a:effectLst/>
                <a:latin typeface="+mn-lt"/>
                <a:ea typeface="Times New Roman" panose="02020603050405020304" pitchFamily="18" charset="0"/>
                <a:cs typeface="Times New Roman" panose="02020603050405020304" pitchFamily="18" charset="0"/>
              </a:rPr>
              <a:t>And my heart gave a sudden leap</a:t>
            </a:r>
            <a:br>
              <a:rPr lang="en-GB" sz="2000" dirty="0">
                <a:solidFill>
                  <a:srgbClr val="141823"/>
                </a:solidFill>
                <a:effectLst/>
                <a:latin typeface="+mn-lt"/>
                <a:ea typeface="Times New Roman" panose="02020603050405020304" pitchFamily="18" charset="0"/>
                <a:cs typeface="Times New Roman" panose="02020603050405020304" pitchFamily="18" charset="0"/>
              </a:rPr>
            </a:br>
            <a:r>
              <a:rPr lang="en-GB" sz="2000" dirty="0">
                <a:solidFill>
                  <a:srgbClr val="141823"/>
                </a:solidFill>
                <a:effectLst/>
                <a:latin typeface="+mn-lt"/>
                <a:ea typeface="Times New Roman" panose="02020603050405020304" pitchFamily="18" charset="0"/>
                <a:cs typeface="Times New Roman" panose="02020603050405020304" pitchFamily="18" charset="0"/>
              </a:rPr>
              <a:t>As I gazed on a ghost of five-and-twenty years ago.</a:t>
            </a:r>
            <a:br>
              <a:rPr lang="en-GB" sz="2000" dirty="0">
                <a:solidFill>
                  <a:srgbClr val="141823"/>
                </a:solidFill>
                <a:effectLst/>
                <a:latin typeface="+mn-lt"/>
                <a:ea typeface="Times New Roman" panose="02020603050405020304" pitchFamily="18" charset="0"/>
                <a:cs typeface="Times New Roman" panose="02020603050405020304" pitchFamily="18" charset="0"/>
              </a:rPr>
            </a:br>
            <a:br>
              <a:rPr lang="en-GB" sz="2000" dirty="0">
                <a:solidFill>
                  <a:srgbClr val="141823"/>
                </a:solidFill>
                <a:effectLst/>
                <a:latin typeface="+mn-lt"/>
                <a:ea typeface="Times New Roman" panose="02020603050405020304" pitchFamily="18" charset="0"/>
                <a:cs typeface="Times New Roman" panose="02020603050405020304" pitchFamily="18" charset="0"/>
              </a:rPr>
            </a:br>
            <a:r>
              <a:rPr lang="en-GB" sz="2000" dirty="0">
                <a:solidFill>
                  <a:srgbClr val="141823"/>
                </a:solidFill>
                <a:effectLst/>
                <a:latin typeface="+mn-lt"/>
                <a:ea typeface="Times New Roman" panose="02020603050405020304" pitchFamily="18" charset="0"/>
                <a:cs typeface="Times New Roman" panose="02020603050405020304" pitchFamily="18" charset="0"/>
              </a:rPr>
              <a:t>I shouted Halt! and my voice had the old </a:t>
            </a:r>
            <a:r>
              <a:rPr lang="en-GB" sz="2000" dirty="0" err="1">
                <a:solidFill>
                  <a:srgbClr val="141823"/>
                </a:solidFill>
                <a:effectLst/>
                <a:latin typeface="+mn-lt"/>
                <a:ea typeface="Times New Roman" panose="02020603050405020304" pitchFamily="18" charset="0"/>
                <a:cs typeface="Times New Roman" panose="02020603050405020304" pitchFamily="18" charset="0"/>
              </a:rPr>
              <a:t>accustom'd</a:t>
            </a:r>
            <a:r>
              <a:rPr lang="en-GB" sz="2000" dirty="0">
                <a:solidFill>
                  <a:srgbClr val="141823"/>
                </a:solidFill>
                <a:effectLst/>
                <a:latin typeface="+mn-lt"/>
                <a:ea typeface="Times New Roman" panose="02020603050405020304" pitchFamily="18" charset="0"/>
                <a:cs typeface="Times New Roman" panose="02020603050405020304" pitchFamily="18" charset="0"/>
              </a:rPr>
              <a:t> ring</a:t>
            </a:r>
            <a:br>
              <a:rPr lang="en-GB" sz="2000" dirty="0">
                <a:solidFill>
                  <a:srgbClr val="141823"/>
                </a:solidFill>
                <a:effectLst/>
                <a:latin typeface="+mn-lt"/>
                <a:ea typeface="Times New Roman" panose="02020603050405020304" pitchFamily="18" charset="0"/>
                <a:cs typeface="Times New Roman" panose="02020603050405020304" pitchFamily="18" charset="0"/>
              </a:rPr>
            </a:br>
            <a:r>
              <a:rPr lang="en-GB" sz="2000" dirty="0">
                <a:solidFill>
                  <a:srgbClr val="141823"/>
                </a:solidFill>
                <a:effectLst/>
                <a:latin typeface="+mn-lt"/>
                <a:ea typeface="Times New Roman" panose="02020603050405020304" pitchFamily="18" charset="0"/>
                <a:cs typeface="Times New Roman" panose="02020603050405020304" pitchFamily="18" charset="0"/>
              </a:rPr>
              <a:t>And he obeyed it as it was obeyed</a:t>
            </a:r>
            <a:br>
              <a:rPr lang="en-GB" sz="2000" dirty="0">
                <a:solidFill>
                  <a:srgbClr val="141823"/>
                </a:solidFill>
                <a:effectLst/>
                <a:latin typeface="+mn-lt"/>
                <a:ea typeface="Times New Roman" panose="02020603050405020304" pitchFamily="18" charset="0"/>
                <a:cs typeface="Times New Roman" panose="02020603050405020304" pitchFamily="18" charset="0"/>
              </a:rPr>
            </a:br>
            <a:r>
              <a:rPr lang="en-GB" sz="2000" dirty="0">
                <a:solidFill>
                  <a:srgbClr val="141823"/>
                </a:solidFill>
                <a:effectLst/>
                <a:latin typeface="+mn-lt"/>
                <a:ea typeface="Times New Roman" panose="02020603050405020304" pitchFamily="18" charset="0"/>
                <a:cs typeface="Times New Roman" panose="02020603050405020304" pitchFamily="18" charset="0"/>
              </a:rPr>
              <a:t>In the shrouded days when I too was one</a:t>
            </a:r>
            <a:endParaRPr lang="en-GB" sz="2000" dirty="0">
              <a:effectLst/>
              <a:latin typeface="+mn-lt"/>
              <a:ea typeface="Calibri" panose="020F0502020204030204" pitchFamily="34" charset="0"/>
              <a:cs typeface="Times New Roman" panose="02020603050405020304" pitchFamily="18" charset="0"/>
            </a:endParaRPr>
          </a:p>
          <a:p>
            <a:pPr>
              <a:buNone/>
            </a:pPr>
            <a:r>
              <a:rPr lang="en-GB" sz="2000" dirty="0">
                <a:solidFill>
                  <a:srgbClr val="141823"/>
                </a:solidFill>
                <a:effectLst/>
                <a:latin typeface="+mn-lt"/>
                <a:ea typeface="Times New Roman" panose="02020603050405020304" pitchFamily="18" charset="0"/>
                <a:cs typeface="Times New Roman" panose="02020603050405020304" pitchFamily="18" charset="0"/>
              </a:rPr>
              <a:t>Of an army of young men marching</a:t>
            </a:r>
            <a:br>
              <a:rPr lang="en-GB" sz="2000" dirty="0">
                <a:solidFill>
                  <a:srgbClr val="141823"/>
                </a:solidFill>
                <a:effectLst/>
                <a:latin typeface="+mn-lt"/>
                <a:ea typeface="Times New Roman" panose="02020603050405020304" pitchFamily="18" charset="0"/>
                <a:cs typeface="Times New Roman" panose="02020603050405020304" pitchFamily="18" charset="0"/>
              </a:rPr>
            </a:br>
            <a:br>
              <a:rPr lang="en-GB" sz="2000" dirty="0">
                <a:solidFill>
                  <a:srgbClr val="141823"/>
                </a:solidFill>
                <a:effectLst/>
                <a:latin typeface="+mn-lt"/>
                <a:ea typeface="Times New Roman" panose="02020603050405020304" pitchFamily="18" charset="0"/>
                <a:cs typeface="Times New Roman" panose="02020603050405020304" pitchFamily="18" charset="0"/>
              </a:rPr>
            </a:br>
            <a:r>
              <a:rPr lang="en-GB" sz="2000" dirty="0">
                <a:solidFill>
                  <a:srgbClr val="141823"/>
                </a:solidFill>
                <a:effectLst/>
                <a:latin typeface="+mn-lt"/>
                <a:ea typeface="Times New Roman" panose="02020603050405020304" pitchFamily="18" charset="0"/>
                <a:cs typeface="Times New Roman" panose="02020603050405020304" pitchFamily="18" charset="0"/>
              </a:rPr>
              <a:t>Into the unknown. He turned towards me and I said:</a:t>
            </a:r>
            <a:br>
              <a:rPr lang="en-GB" sz="2000" dirty="0">
                <a:solidFill>
                  <a:srgbClr val="141823"/>
                </a:solidFill>
                <a:effectLst/>
                <a:latin typeface="+mn-lt"/>
                <a:ea typeface="Times New Roman" panose="02020603050405020304" pitchFamily="18" charset="0"/>
                <a:cs typeface="Times New Roman" panose="02020603050405020304" pitchFamily="18" charset="0"/>
              </a:rPr>
            </a:br>
            <a:r>
              <a:rPr lang="en-GB" sz="2000" dirty="0">
                <a:solidFill>
                  <a:srgbClr val="141823"/>
                </a:solidFill>
                <a:effectLst/>
                <a:latin typeface="+mn-lt"/>
                <a:ea typeface="Times New Roman" panose="02020603050405020304" pitchFamily="18" charset="0"/>
                <a:cs typeface="Times New Roman" panose="02020603050405020304" pitchFamily="18" charset="0"/>
              </a:rPr>
              <a:t>`I am one of those who went before you</a:t>
            </a:r>
            <a:br>
              <a:rPr lang="en-GB" sz="2000" dirty="0">
                <a:solidFill>
                  <a:srgbClr val="141823"/>
                </a:solidFill>
                <a:effectLst/>
                <a:latin typeface="+mn-lt"/>
                <a:ea typeface="Times New Roman" panose="02020603050405020304" pitchFamily="18" charset="0"/>
                <a:cs typeface="Times New Roman" panose="02020603050405020304" pitchFamily="18" charset="0"/>
              </a:rPr>
            </a:br>
            <a:r>
              <a:rPr lang="en-GB" sz="2000" dirty="0">
                <a:solidFill>
                  <a:srgbClr val="141823"/>
                </a:solidFill>
                <a:effectLst/>
                <a:latin typeface="+mn-lt"/>
                <a:ea typeface="Times New Roman" panose="02020603050405020304" pitchFamily="18" charset="0"/>
                <a:cs typeface="Times New Roman" panose="02020603050405020304" pitchFamily="18" charset="0"/>
              </a:rPr>
              <a:t>Five-and-twenty years ago: one of the many who never returned,</a:t>
            </a:r>
            <a:br>
              <a:rPr lang="en-GB" sz="2000" dirty="0">
                <a:solidFill>
                  <a:srgbClr val="141823"/>
                </a:solidFill>
                <a:effectLst/>
                <a:latin typeface="+mn-lt"/>
                <a:ea typeface="Times New Roman" panose="02020603050405020304" pitchFamily="18" charset="0"/>
                <a:cs typeface="Times New Roman" panose="02020603050405020304" pitchFamily="18" charset="0"/>
              </a:rPr>
            </a:br>
            <a:r>
              <a:rPr lang="en-GB" sz="2000" dirty="0">
                <a:solidFill>
                  <a:srgbClr val="141823"/>
                </a:solidFill>
                <a:effectLst/>
                <a:latin typeface="+mn-lt"/>
                <a:ea typeface="Times New Roman" panose="02020603050405020304" pitchFamily="18" charset="0"/>
                <a:cs typeface="Times New Roman" panose="02020603050405020304" pitchFamily="18" charset="0"/>
              </a:rPr>
              <a:t>Of the many who returned and yet were dead.</a:t>
            </a:r>
            <a:br>
              <a:rPr lang="en-GB" sz="2000" dirty="0">
                <a:solidFill>
                  <a:srgbClr val="141823"/>
                </a:solidFill>
                <a:effectLst/>
                <a:latin typeface="+mn-lt"/>
                <a:ea typeface="Times New Roman" panose="02020603050405020304" pitchFamily="18" charset="0"/>
                <a:cs typeface="Times New Roman" panose="02020603050405020304" pitchFamily="18" charset="0"/>
              </a:rPr>
            </a:br>
            <a:endParaRPr lang="en-GB" sz="2000" dirty="0">
              <a:effectLst/>
              <a:latin typeface="+mn-lt"/>
              <a:ea typeface="Times New Roman" panose="02020603050405020304" pitchFamily="18" charset="0"/>
            </a:endParaRPr>
          </a:p>
        </p:txBody>
      </p:sp>
    </p:spTree>
    <p:extLst>
      <p:ext uri="{BB962C8B-B14F-4D97-AF65-F5344CB8AC3E}">
        <p14:creationId xmlns:p14="http://schemas.microsoft.com/office/powerpoint/2010/main" val="1159835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01675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000" dirty="0">
                <a:solidFill>
                  <a:srgbClr val="141823"/>
                </a:solidFill>
                <a:effectLst/>
                <a:latin typeface="+mn-lt"/>
                <a:ea typeface="Times New Roman" panose="02020603050405020304" pitchFamily="18" charset="0"/>
                <a:cs typeface="Times New Roman" panose="02020603050405020304" pitchFamily="18" charset="0"/>
              </a:rPr>
              <a:t>We went where you are going, into the rain and the mud:</a:t>
            </a:r>
            <a:br>
              <a:rPr lang="en-GB" sz="2000" dirty="0">
                <a:solidFill>
                  <a:srgbClr val="141823"/>
                </a:solidFill>
                <a:effectLst/>
                <a:latin typeface="+mn-lt"/>
                <a:ea typeface="Times New Roman" panose="02020603050405020304" pitchFamily="18" charset="0"/>
                <a:cs typeface="Times New Roman" panose="02020603050405020304" pitchFamily="18" charset="0"/>
              </a:rPr>
            </a:br>
            <a:r>
              <a:rPr lang="en-GB" sz="2000" dirty="0">
                <a:solidFill>
                  <a:srgbClr val="141823"/>
                </a:solidFill>
                <a:effectLst/>
                <a:latin typeface="+mn-lt"/>
                <a:ea typeface="Times New Roman" panose="02020603050405020304" pitchFamily="18" charset="0"/>
                <a:cs typeface="Times New Roman" panose="02020603050405020304" pitchFamily="18" charset="0"/>
              </a:rPr>
              <a:t>We fought as you will fight</a:t>
            </a:r>
            <a:br>
              <a:rPr lang="en-GB" sz="2000" dirty="0">
                <a:solidFill>
                  <a:srgbClr val="141823"/>
                </a:solidFill>
                <a:effectLst/>
                <a:latin typeface="+mn-lt"/>
                <a:ea typeface="Times New Roman" panose="02020603050405020304" pitchFamily="18" charset="0"/>
                <a:cs typeface="Times New Roman" panose="02020603050405020304" pitchFamily="18" charset="0"/>
              </a:rPr>
            </a:br>
            <a:r>
              <a:rPr lang="en-GB" sz="2000" dirty="0">
                <a:solidFill>
                  <a:srgbClr val="141823"/>
                </a:solidFill>
                <a:effectLst/>
                <a:latin typeface="+mn-lt"/>
                <a:ea typeface="Times New Roman" panose="02020603050405020304" pitchFamily="18" charset="0"/>
                <a:cs typeface="Times New Roman" panose="02020603050405020304" pitchFamily="18" charset="0"/>
              </a:rPr>
              <a:t>With death and darkness and despair;</a:t>
            </a:r>
            <a:br>
              <a:rPr lang="en-GB" sz="2000" dirty="0">
                <a:solidFill>
                  <a:srgbClr val="141823"/>
                </a:solidFill>
                <a:effectLst/>
                <a:latin typeface="+mn-lt"/>
                <a:ea typeface="Times New Roman" panose="02020603050405020304" pitchFamily="18" charset="0"/>
                <a:cs typeface="Times New Roman" panose="02020603050405020304" pitchFamily="18" charset="0"/>
              </a:rPr>
            </a:br>
            <a:r>
              <a:rPr lang="en-GB" sz="2000" dirty="0">
                <a:solidFill>
                  <a:srgbClr val="141823"/>
                </a:solidFill>
                <a:effectLst/>
                <a:latin typeface="+mn-lt"/>
                <a:ea typeface="Times New Roman" panose="02020603050405020304" pitchFamily="18" charset="0"/>
                <a:cs typeface="Times New Roman" panose="02020603050405020304" pitchFamily="18" charset="0"/>
              </a:rPr>
              <a:t>We gave what you will give -- our brains and our blood.</a:t>
            </a:r>
            <a:br>
              <a:rPr lang="en-GB" sz="2000" dirty="0">
                <a:solidFill>
                  <a:srgbClr val="141823"/>
                </a:solidFill>
                <a:effectLst/>
                <a:latin typeface="+mn-lt"/>
                <a:ea typeface="Times New Roman" panose="02020603050405020304" pitchFamily="18" charset="0"/>
                <a:cs typeface="Times New Roman" panose="02020603050405020304" pitchFamily="18" charset="0"/>
              </a:rPr>
            </a:br>
            <a:br>
              <a:rPr lang="en-GB" sz="2000" dirty="0">
                <a:solidFill>
                  <a:srgbClr val="141823"/>
                </a:solidFill>
                <a:effectLst/>
                <a:latin typeface="+mn-lt"/>
                <a:ea typeface="Times New Roman" panose="02020603050405020304" pitchFamily="18" charset="0"/>
                <a:cs typeface="Times New Roman" panose="02020603050405020304" pitchFamily="18" charset="0"/>
              </a:rPr>
            </a:br>
            <a:r>
              <a:rPr lang="en-GB" sz="2000" dirty="0">
                <a:solidFill>
                  <a:srgbClr val="141823"/>
                </a:solidFill>
                <a:effectLst/>
                <a:latin typeface="+mn-lt"/>
                <a:ea typeface="Times New Roman" panose="02020603050405020304" pitchFamily="18" charset="0"/>
                <a:cs typeface="Times New Roman" panose="02020603050405020304" pitchFamily="18" charset="0"/>
              </a:rPr>
              <a:t>We think we gave in vain. The world was not renewed.</a:t>
            </a:r>
            <a:br>
              <a:rPr lang="en-GB" sz="2000" dirty="0">
                <a:solidFill>
                  <a:srgbClr val="141823"/>
                </a:solidFill>
                <a:effectLst/>
                <a:latin typeface="+mn-lt"/>
                <a:ea typeface="Times New Roman" panose="02020603050405020304" pitchFamily="18" charset="0"/>
                <a:cs typeface="Times New Roman" panose="02020603050405020304" pitchFamily="18" charset="0"/>
              </a:rPr>
            </a:br>
            <a:r>
              <a:rPr lang="en-GB" sz="2000" dirty="0">
                <a:solidFill>
                  <a:srgbClr val="141823"/>
                </a:solidFill>
                <a:effectLst/>
                <a:latin typeface="+mn-lt"/>
                <a:ea typeface="Times New Roman" panose="02020603050405020304" pitchFamily="18" charset="0"/>
                <a:cs typeface="Times New Roman" panose="02020603050405020304" pitchFamily="18" charset="0"/>
              </a:rPr>
              <a:t>There was hope in the homestead and anger in the streets,</a:t>
            </a:r>
            <a:br>
              <a:rPr lang="en-GB" sz="2000" dirty="0">
                <a:solidFill>
                  <a:srgbClr val="141823"/>
                </a:solidFill>
                <a:effectLst/>
                <a:latin typeface="+mn-lt"/>
                <a:ea typeface="Times New Roman" panose="02020603050405020304" pitchFamily="18" charset="0"/>
                <a:cs typeface="Times New Roman" panose="02020603050405020304" pitchFamily="18" charset="0"/>
              </a:rPr>
            </a:br>
            <a:r>
              <a:rPr lang="en-GB" sz="2000" dirty="0">
                <a:solidFill>
                  <a:srgbClr val="141823"/>
                </a:solidFill>
                <a:effectLst/>
                <a:latin typeface="+mn-lt"/>
                <a:ea typeface="Times New Roman" panose="02020603050405020304" pitchFamily="18" charset="0"/>
                <a:cs typeface="Times New Roman" panose="02020603050405020304" pitchFamily="18" charset="0"/>
              </a:rPr>
              <a:t>But the old world was restored and we returned</a:t>
            </a:r>
            <a:br>
              <a:rPr lang="en-GB" sz="2000" dirty="0">
                <a:solidFill>
                  <a:srgbClr val="141823"/>
                </a:solidFill>
                <a:effectLst/>
                <a:latin typeface="+mn-lt"/>
                <a:ea typeface="Times New Roman" panose="02020603050405020304" pitchFamily="18" charset="0"/>
                <a:cs typeface="Times New Roman" panose="02020603050405020304" pitchFamily="18" charset="0"/>
              </a:rPr>
            </a:br>
            <a:r>
              <a:rPr lang="en-GB" sz="2000" dirty="0">
                <a:solidFill>
                  <a:srgbClr val="141823"/>
                </a:solidFill>
                <a:effectLst/>
                <a:latin typeface="+mn-lt"/>
                <a:ea typeface="Times New Roman" panose="02020603050405020304" pitchFamily="18" charset="0"/>
                <a:cs typeface="Times New Roman" panose="02020603050405020304" pitchFamily="18" charset="0"/>
              </a:rPr>
              <a:t>To the dreary field and workshop, and the immemorial feud</a:t>
            </a:r>
            <a:br>
              <a:rPr lang="en-GB" sz="2000" dirty="0">
                <a:solidFill>
                  <a:srgbClr val="141823"/>
                </a:solidFill>
                <a:effectLst/>
                <a:latin typeface="+mn-lt"/>
                <a:ea typeface="Times New Roman" panose="02020603050405020304" pitchFamily="18" charset="0"/>
                <a:cs typeface="Times New Roman" panose="02020603050405020304" pitchFamily="18" charset="0"/>
              </a:rPr>
            </a:br>
            <a:br>
              <a:rPr lang="en-GB" sz="2000" dirty="0">
                <a:solidFill>
                  <a:srgbClr val="141823"/>
                </a:solidFill>
                <a:effectLst/>
                <a:latin typeface="+mn-lt"/>
                <a:ea typeface="Times New Roman" panose="02020603050405020304" pitchFamily="18" charset="0"/>
                <a:cs typeface="Times New Roman" panose="02020603050405020304" pitchFamily="18" charset="0"/>
              </a:rPr>
            </a:br>
            <a:r>
              <a:rPr lang="en-GB" sz="2000" dirty="0">
                <a:solidFill>
                  <a:srgbClr val="141823"/>
                </a:solidFill>
                <a:effectLst/>
                <a:latin typeface="+mn-lt"/>
                <a:ea typeface="Times New Roman" panose="02020603050405020304" pitchFamily="18" charset="0"/>
                <a:cs typeface="Times New Roman" panose="02020603050405020304" pitchFamily="18" charset="0"/>
              </a:rPr>
              <a:t>Of rich and poor. Our victory was our defeat.</a:t>
            </a:r>
            <a:br>
              <a:rPr lang="en-GB" sz="2000" dirty="0">
                <a:solidFill>
                  <a:srgbClr val="141823"/>
                </a:solidFill>
                <a:effectLst/>
                <a:latin typeface="+mn-lt"/>
                <a:ea typeface="Times New Roman" panose="02020603050405020304" pitchFamily="18" charset="0"/>
                <a:cs typeface="Times New Roman" panose="02020603050405020304" pitchFamily="18" charset="0"/>
              </a:rPr>
            </a:br>
            <a:r>
              <a:rPr lang="en-GB" sz="2000" dirty="0">
                <a:solidFill>
                  <a:srgbClr val="141823"/>
                </a:solidFill>
                <a:effectLst/>
                <a:latin typeface="+mn-lt"/>
                <a:ea typeface="Times New Roman" panose="02020603050405020304" pitchFamily="18" charset="0"/>
                <a:cs typeface="Times New Roman" panose="02020603050405020304" pitchFamily="18" charset="0"/>
              </a:rPr>
              <a:t>Power was retained where power had been misused</a:t>
            </a:r>
            <a:br>
              <a:rPr lang="en-GB" sz="2000" dirty="0">
                <a:solidFill>
                  <a:srgbClr val="141823"/>
                </a:solidFill>
                <a:effectLst/>
                <a:latin typeface="+mn-lt"/>
                <a:ea typeface="Times New Roman" panose="02020603050405020304" pitchFamily="18" charset="0"/>
                <a:cs typeface="Times New Roman" panose="02020603050405020304" pitchFamily="18" charset="0"/>
              </a:rPr>
            </a:br>
            <a:r>
              <a:rPr lang="en-GB" sz="2000" dirty="0">
                <a:solidFill>
                  <a:srgbClr val="141823"/>
                </a:solidFill>
                <a:effectLst/>
                <a:latin typeface="+mn-lt"/>
                <a:ea typeface="Times New Roman" panose="02020603050405020304" pitchFamily="18" charset="0"/>
                <a:cs typeface="Times New Roman" panose="02020603050405020304" pitchFamily="18" charset="0"/>
              </a:rPr>
              <a:t>And youth was left to sweep away</a:t>
            </a:r>
            <a:br>
              <a:rPr lang="en-GB" sz="2000" dirty="0">
                <a:solidFill>
                  <a:srgbClr val="141823"/>
                </a:solidFill>
                <a:effectLst/>
                <a:latin typeface="+mn-lt"/>
                <a:ea typeface="Times New Roman" panose="02020603050405020304" pitchFamily="18" charset="0"/>
                <a:cs typeface="Times New Roman" panose="02020603050405020304" pitchFamily="18" charset="0"/>
              </a:rPr>
            </a:br>
            <a:r>
              <a:rPr lang="en-GB" sz="2000" dirty="0">
                <a:solidFill>
                  <a:srgbClr val="141823"/>
                </a:solidFill>
                <a:effectLst/>
                <a:latin typeface="+mn-lt"/>
                <a:ea typeface="Times New Roman" panose="02020603050405020304" pitchFamily="18" charset="0"/>
                <a:cs typeface="Times New Roman" panose="02020603050405020304" pitchFamily="18" charset="0"/>
              </a:rPr>
              <a:t>The ashes that the fires had strewn beneath our feet.</a:t>
            </a:r>
            <a:br>
              <a:rPr lang="en-GB" sz="2000" dirty="0">
                <a:solidFill>
                  <a:srgbClr val="141823"/>
                </a:solidFill>
                <a:effectLst/>
                <a:latin typeface="+mn-lt"/>
                <a:ea typeface="Times New Roman" panose="02020603050405020304" pitchFamily="18" charset="0"/>
                <a:cs typeface="Times New Roman" panose="02020603050405020304" pitchFamily="18" charset="0"/>
              </a:rPr>
            </a:br>
            <a:br>
              <a:rPr lang="en-GB" sz="2000" dirty="0">
                <a:solidFill>
                  <a:srgbClr val="141823"/>
                </a:solidFill>
                <a:effectLst/>
                <a:latin typeface="+mn-lt"/>
                <a:ea typeface="Times New Roman" panose="02020603050405020304" pitchFamily="18" charset="0"/>
                <a:cs typeface="Times New Roman" panose="02020603050405020304" pitchFamily="18" charset="0"/>
              </a:rPr>
            </a:br>
            <a:endParaRPr lang="en-GB" sz="2000" dirty="0">
              <a:effectLst/>
              <a:latin typeface="+mn-lt"/>
              <a:ea typeface="Times New Roman" panose="02020603050405020304" pitchFamily="18" charset="0"/>
            </a:endParaRPr>
          </a:p>
        </p:txBody>
      </p:sp>
    </p:spTree>
    <p:extLst>
      <p:ext uri="{BB962C8B-B14F-4D97-AF65-F5344CB8AC3E}">
        <p14:creationId xmlns:p14="http://schemas.microsoft.com/office/powerpoint/2010/main" val="285193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73080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000" dirty="0">
                <a:solidFill>
                  <a:srgbClr val="141823"/>
                </a:solidFill>
                <a:effectLst/>
                <a:latin typeface="+mn-lt"/>
                <a:ea typeface="Times New Roman" panose="02020603050405020304" pitchFamily="18" charset="0"/>
                <a:cs typeface="+mj-cs"/>
              </a:rPr>
              <a:t>But one thing we learned: there is no glory in the dead</a:t>
            </a:r>
            <a:br>
              <a:rPr lang="en-GB" sz="2000" dirty="0">
                <a:solidFill>
                  <a:srgbClr val="141823"/>
                </a:solidFill>
                <a:effectLst/>
                <a:latin typeface="+mn-lt"/>
                <a:ea typeface="Times New Roman" panose="02020603050405020304" pitchFamily="18" charset="0"/>
                <a:cs typeface="+mj-cs"/>
              </a:rPr>
            </a:br>
            <a:r>
              <a:rPr lang="en-GB" sz="2000" dirty="0">
                <a:solidFill>
                  <a:srgbClr val="141823"/>
                </a:solidFill>
                <a:effectLst/>
                <a:latin typeface="+mn-lt"/>
                <a:ea typeface="Times New Roman" panose="02020603050405020304" pitchFamily="18" charset="0"/>
                <a:cs typeface="+mj-cs"/>
              </a:rPr>
              <a:t>Until the soldier wears a badge of </a:t>
            </a:r>
            <a:r>
              <a:rPr lang="en-GB" sz="2000" dirty="0" err="1">
                <a:solidFill>
                  <a:srgbClr val="141823"/>
                </a:solidFill>
                <a:effectLst/>
                <a:latin typeface="+mn-lt"/>
                <a:ea typeface="Times New Roman" panose="02020603050405020304" pitchFamily="18" charset="0"/>
                <a:cs typeface="+mj-cs"/>
              </a:rPr>
              <a:t>tarnish'd</a:t>
            </a:r>
            <a:r>
              <a:rPr lang="en-GB" sz="2000" dirty="0">
                <a:solidFill>
                  <a:srgbClr val="141823"/>
                </a:solidFill>
                <a:effectLst/>
                <a:latin typeface="+mn-lt"/>
                <a:ea typeface="Times New Roman" panose="02020603050405020304" pitchFamily="18" charset="0"/>
                <a:cs typeface="+mj-cs"/>
              </a:rPr>
              <a:t> braid;</a:t>
            </a:r>
            <a:br>
              <a:rPr lang="en-GB" sz="2000" dirty="0">
                <a:solidFill>
                  <a:srgbClr val="141823"/>
                </a:solidFill>
                <a:effectLst/>
                <a:latin typeface="+mn-lt"/>
                <a:ea typeface="Times New Roman" panose="02020603050405020304" pitchFamily="18" charset="0"/>
                <a:cs typeface="+mj-cs"/>
              </a:rPr>
            </a:br>
            <a:r>
              <a:rPr lang="en-GB" sz="2000" dirty="0">
                <a:solidFill>
                  <a:srgbClr val="141823"/>
                </a:solidFill>
                <a:effectLst/>
                <a:latin typeface="+mn-lt"/>
                <a:ea typeface="Times New Roman" panose="02020603050405020304" pitchFamily="18" charset="0"/>
                <a:cs typeface="+mj-cs"/>
              </a:rPr>
              <a:t>There are heroes who have heard the rally and have seen</a:t>
            </a:r>
            <a:br>
              <a:rPr lang="en-GB" sz="2000" dirty="0">
                <a:solidFill>
                  <a:srgbClr val="141823"/>
                </a:solidFill>
                <a:effectLst/>
                <a:latin typeface="+mn-lt"/>
                <a:ea typeface="Times New Roman" panose="02020603050405020304" pitchFamily="18" charset="0"/>
                <a:cs typeface="+mj-cs"/>
              </a:rPr>
            </a:br>
            <a:r>
              <a:rPr lang="en-GB" sz="2000" dirty="0">
                <a:solidFill>
                  <a:srgbClr val="141823"/>
                </a:solidFill>
                <a:effectLst/>
                <a:latin typeface="+mn-lt"/>
                <a:ea typeface="Times New Roman" panose="02020603050405020304" pitchFamily="18" charset="0"/>
                <a:cs typeface="+mj-cs"/>
              </a:rPr>
              <a:t>The glitter of garland round their head.</a:t>
            </a:r>
            <a:br>
              <a:rPr lang="en-GB" sz="2000" dirty="0">
                <a:solidFill>
                  <a:srgbClr val="141823"/>
                </a:solidFill>
                <a:effectLst/>
                <a:latin typeface="+mn-lt"/>
                <a:ea typeface="Times New Roman" panose="02020603050405020304" pitchFamily="18" charset="0"/>
                <a:cs typeface="+mj-cs"/>
              </a:rPr>
            </a:br>
            <a:br>
              <a:rPr lang="en-GB" sz="2000" dirty="0">
                <a:solidFill>
                  <a:srgbClr val="141823"/>
                </a:solidFill>
                <a:effectLst/>
                <a:latin typeface="+mn-lt"/>
                <a:ea typeface="Times New Roman" panose="02020603050405020304" pitchFamily="18" charset="0"/>
                <a:cs typeface="+mj-cs"/>
              </a:rPr>
            </a:br>
            <a:r>
              <a:rPr lang="en-GB" sz="2000" dirty="0">
                <a:solidFill>
                  <a:srgbClr val="141823"/>
                </a:solidFill>
                <a:effectLst/>
                <a:latin typeface="+mn-lt"/>
                <a:ea typeface="Times New Roman" panose="02020603050405020304" pitchFamily="18" charset="0"/>
                <a:cs typeface="+mj-cs"/>
              </a:rPr>
              <a:t>Theirs is the hollow victory. They are deceived.</a:t>
            </a:r>
            <a:br>
              <a:rPr lang="en-GB" sz="2000" dirty="0">
                <a:solidFill>
                  <a:srgbClr val="141823"/>
                </a:solidFill>
                <a:effectLst/>
                <a:latin typeface="+mn-lt"/>
                <a:ea typeface="Times New Roman" panose="02020603050405020304" pitchFamily="18" charset="0"/>
                <a:cs typeface="+mj-cs"/>
              </a:rPr>
            </a:br>
            <a:r>
              <a:rPr lang="en-GB" sz="2000" dirty="0">
                <a:solidFill>
                  <a:srgbClr val="141823"/>
                </a:solidFill>
                <a:effectLst/>
                <a:latin typeface="+mn-lt"/>
                <a:ea typeface="Times New Roman" panose="02020603050405020304" pitchFamily="18" charset="0"/>
                <a:cs typeface="+mj-cs"/>
              </a:rPr>
              <a:t>But you my brother and my ghost, if you can go</a:t>
            </a:r>
            <a:br>
              <a:rPr lang="en-GB" sz="2000" dirty="0">
                <a:solidFill>
                  <a:srgbClr val="141823"/>
                </a:solidFill>
                <a:effectLst/>
                <a:latin typeface="+mn-lt"/>
                <a:ea typeface="Times New Roman" panose="02020603050405020304" pitchFamily="18" charset="0"/>
                <a:cs typeface="+mj-cs"/>
              </a:rPr>
            </a:br>
            <a:r>
              <a:rPr lang="en-GB" sz="2000" dirty="0">
                <a:solidFill>
                  <a:srgbClr val="141823"/>
                </a:solidFill>
                <a:effectLst/>
                <a:latin typeface="+mn-lt"/>
                <a:ea typeface="Times New Roman" panose="02020603050405020304" pitchFamily="18" charset="0"/>
                <a:cs typeface="+mj-cs"/>
              </a:rPr>
              <a:t>Knowing that there is no reward, no certain use</a:t>
            </a:r>
            <a:br>
              <a:rPr lang="en-GB" sz="2000" dirty="0">
                <a:solidFill>
                  <a:srgbClr val="141823"/>
                </a:solidFill>
                <a:effectLst/>
                <a:latin typeface="+mn-lt"/>
                <a:ea typeface="Times New Roman" panose="02020603050405020304" pitchFamily="18" charset="0"/>
                <a:cs typeface="+mj-cs"/>
              </a:rPr>
            </a:br>
            <a:r>
              <a:rPr lang="en-GB" sz="2000" dirty="0">
                <a:solidFill>
                  <a:srgbClr val="141823"/>
                </a:solidFill>
                <a:effectLst/>
                <a:latin typeface="+mn-lt"/>
                <a:ea typeface="Times New Roman" panose="02020603050405020304" pitchFamily="18" charset="0"/>
                <a:cs typeface="+mj-cs"/>
              </a:rPr>
              <a:t>In all your sacrifice, then honour is reprieved.</a:t>
            </a:r>
            <a:br>
              <a:rPr lang="en-GB" sz="2000" dirty="0">
                <a:solidFill>
                  <a:srgbClr val="141823"/>
                </a:solidFill>
                <a:effectLst/>
                <a:latin typeface="+mn-lt"/>
                <a:ea typeface="Times New Roman" panose="02020603050405020304" pitchFamily="18" charset="0"/>
                <a:cs typeface="+mj-cs"/>
              </a:rPr>
            </a:br>
            <a:br>
              <a:rPr lang="en-GB" sz="2000" dirty="0">
                <a:solidFill>
                  <a:srgbClr val="141823"/>
                </a:solidFill>
                <a:effectLst/>
                <a:latin typeface="+mn-lt"/>
                <a:ea typeface="Times New Roman" panose="02020603050405020304" pitchFamily="18" charset="0"/>
                <a:cs typeface="+mj-cs"/>
              </a:rPr>
            </a:br>
            <a:r>
              <a:rPr lang="en-GB" sz="2000" dirty="0">
                <a:solidFill>
                  <a:srgbClr val="141823"/>
                </a:solidFill>
                <a:effectLst/>
                <a:latin typeface="+mn-lt"/>
                <a:ea typeface="Times New Roman" panose="02020603050405020304" pitchFamily="18" charset="0"/>
                <a:cs typeface="+mj-cs"/>
              </a:rPr>
              <a:t>To fight without hope is to fight with grace,</a:t>
            </a:r>
            <a:br>
              <a:rPr lang="en-GB" sz="2000" dirty="0">
                <a:solidFill>
                  <a:srgbClr val="141823"/>
                </a:solidFill>
                <a:effectLst/>
                <a:latin typeface="+mn-lt"/>
                <a:ea typeface="Times New Roman" panose="02020603050405020304" pitchFamily="18" charset="0"/>
                <a:cs typeface="+mj-cs"/>
              </a:rPr>
            </a:br>
            <a:r>
              <a:rPr lang="en-GB" sz="2000" dirty="0">
                <a:solidFill>
                  <a:srgbClr val="141823"/>
                </a:solidFill>
                <a:effectLst/>
                <a:latin typeface="+mn-lt"/>
                <a:ea typeface="Times New Roman" panose="02020603050405020304" pitchFamily="18" charset="0"/>
                <a:cs typeface="+mj-cs"/>
              </a:rPr>
              <a:t>The self reconstructed, the false heart repaired.'</a:t>
            </a:r>
            <a:br>
              <a:rPr lang="en-GB" sz="2000" dirty="0">
                <a:solidFill>
                  <a:srgbClr val="141823"/>
                </a:solidFill>
                <a:effectLst/>
                <a:latin typeface="+mn-lt"/>
                <a:ea typeface="Times New Roman" panose="02020603050405020304" pitchFamily="18" charset="0"/>
                <a:cs typeface="+mj-cs"/>
              </a:rPr>
            </a:br>
            <a:r>
              <a:rPr lang="en-GB" sz="2000" dirty="0">
                <a:solidFill>
                  <a:srgbClr val="141823"/>
                </a:solidFill>
                <a:effectLst/>
                <a:latin typeface="+mn-lt"/>
                <a:ea typeface="Times New Roman" panose="02020603050405020304" pitchFamily="18" charset="0"/>
                <a:cs typeface="+mj-cs"/>
              </a:rPr>
              <a:t>Then I turned with a smile, and he answered my salute</a:t>
            </a:r>
            <a:br>
              <a:rPr lang="en-GB" sz="2000" dirty="0">
                <a:solidFill>
                  <a:srgbClr val="141823"/>
                </a:solidFill>
                <a:effectLst/>
                <a:latin typeface="+mn-lt"/>
                <a:ea typeface="Times New Roman" panose="02020603050405020304" pitchFamily="18" charset="0"/>
                <a:cs typeface="+mj-cs"/>
              </a:rPr>
            </a:br>
            <a:r>
              <a:rPr lang="en-GB" sz="2000" dirty="0">
                <a:solidFill>
                  <a:srgbClr val="141823"/>
                </a:solidFill>
                <a:effectLst/>
                <a:latin typeface="+mn-lt"/>
                <a:ea typeface="Times New Roman" panose="02020603050405020304" pitchFamily="18" charset="0"/>
                <a:cs typeface="+mj-cs"/>
              </a:rPr>
              <a:t>As he stood against the fretted hedge, which was like white lace.</a:t>
            </a:r>
            <a:endParaRPr lang="en-GB" sz="2000" dirty="0">
              <a:effectLst/>
              <a:latin typeface="+mn-lt"/>
              <a:ea typeface="Calibri" panose="020F0502020204030204" pitchFamily="34" charset="0"/>
              <a:cs typeface="+mj-cs"/>
            </a:endParaRPr>
          </a:p>
          <a:p>
            <a:pPr>
              <a:buNone/>
            </a:pPr>
            <a:r>
              <a:rPr lang="en-GB" sz="2000" dirty="0">
                <a:effectLst/>
                <a:latin typeface="+mn-lt"/>
                <a:ea typeface="Calibri" panose="020F0502020204030204" pitchFamily="34" charset="0"/>
                <a:cs typeface="+mj-cs"/>
              </a:rPr>
              <a:t> </a:t>
            </a:r>
          </a:p>
          <a:p>
            <a:pPr>
              <a:buNone/>
            </a:pPr>
            <a:r>
              <a:rPr lang="en-GB" sz="2000" i="1" dirty="0">
                <a:solidFill>
                  <a:schemeClr val="accent2">
                    <a:lumMod val="50000"/>
                  </a:schemeClr>
                </a:solidFill>
                <a:effectLst/>
                <a:latin typeface="+mn-lt"/>
                <a:ea typeface="Calibri" panose="020F0502020204030204" pitchFamily="34" charset="0"/>
                <a:cs typeface="+mj-cs"/>
              </a:rPr>
              <a:t>Herbert Read 	1893 - 1968</a:t>
            </a:r>
          </a:p>
          <a:p>
            <a:pPr>
              <a:buNone/>
            </a:pPr>
            <a:endParaRPr lang="en-GB" dirty="0">
              <a:effectLst/>
              <a:latin typeface="+mn-lt"/>
              <a:ea typeface="Times New Roman" panose="02020603050405020304" pitchFamily="18" charset="0"/>
            </a:endParaRPr>
          </a:p>
        </p:txBody>
      </p:sp>
    </p:spTree>
    <p:extLst>
      <p:ext uri="{BB962C8B-B14F-4D97-AF65-F5344CB8AC3E}">
        <p14:creationId xmlns:p14="http://schemas.microsoft.com/office/powerpoint/2010/main" val="3809043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49342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400" b="1" dirty="0">
                <a:solidFill>
                  <a:schemeClr val="accent2">
                    <a:lumMod val="50000"/>
                  </a:schemeClr>
                </a:solidFill>
                <a:effectLst/>
                <a:latin typeface="+mn-lt"/>
                <a:ea typeface="Calibri" panose="020F0502020204030204" pitchFamily="34" charset="0"/>
                <a:cs typeface="Times New Roman" panose="02020603050405020304" pitchFamily="18" charset="0"/>
              </a:rPr>
              <a:t>A Wartime Documentary, 1943 </a:t>
            </a:r>
          </a:p>
          <a:p>
            <a:pPr>
              <a:lnSpc>
                <a:spcPct val="107000"/>
              </a:lnSpc>
              <a:spcAft>
                <a:spcPts val="800"/>
              </a:spcAft>
              <a:buNone/>
            </a:pPr>
            <a:endParaRPr lang="en-GB" sz="2400" b="1" dirty="0">
              <a:solidFill>
                <a:schemeClr val="accent2">
                  <a:lumMod val="50000"/>
                </a:schemeClr>
              </a:solidFill>
              <a:latin typeface="+mn-lt"/>
              <a:ea typeface="Calibri" panose="020F0502020204030204" pitchFamily="34" charset="0"/>
              <a:cs typeface="Times New Roman" panose="02020603050405020304" pitchFamily="18" charset="0"/>
            </a:endParaRPr>
          </a:p>
          <a:p>
            <a:pPr>
              <a:lnSpc>
                <a:spcPct val="107000"/>
              </a:lnSpc>
              <a:spcAft>
                <a:spcPts val="800"/>
              </a:spcAft>
              <a:buNone/>
            </a:pPr>
            <a:endParaRPr lang="en-GB" sz="2400" b="1" dirty="0">
              <a:solidFill>
                <a:schemeClr val="accent2">
                  <a:lumMod val="50000"/>
                </a:schemeClr>
              </a:solidFill>
              <a:latin typeface="+mn-lt"/>
              <a:ea typeface="Calibri" panose="020F0502020204030204" pitchFamily="34" charset="0"/>
              <a:cs typeface="Times New Roman" panose="02020603050405020304" pitchFamily="18" charset="0"/>
            </a:endParaRPr>
          </a:p>
          <a:p>
            <a:pPr>
              <a:lnSpc>
                <a:spcPct val="107000"/>
              </a:lnSpc>
              <a:spcAft>
                <a:spcPts val="800"/>
              </a:spcAft>
              <a:buNone/>
            </a:pPr>
            <a:endParaRPr lang="en-GB" sz="2400" b="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lnSpc>
                <a:spcPct val="107000"/>
              </a:lnSpc>
              <a:spcAft>
                <a:spcPts val="800"/>
              </a:spcAft>
              <a:buNone/>
            </a:pPr>
            <a:endParaRPr lang="en-GB" sz="2400" b="1" dirty="0">
              <a:solidFill>
                <a:schemeClr val="accent2">
                  <a:lumMod val="50000"/>
                </a:schemeClr>
              </a:solidFill>
              <a:latin typeface="+mn-lt"/>
              <a:ea typeface="Calibri" panose="020F0502020204030204" pitchFamily="34" charset="0"/>
              <a:cs typeface="Times New Roman" panose="02020603050405020304" pitchFamily="18" charset="0"/>
            </a:endParaRPr>
          </a:p>
          <a:p>
            <a:pPr>
              <a:lnSpc>
                <a:spcPct val="107000"/>
              </a:lnSpc>
              <a:spcAft>
                <a:spcPts val="800"/>
              </a:spcAft>
              <a:buNone/>
            </a:pPr>
            <a:endParaRPr lang="en-GB" sz="2400" b="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lnSpc>
                <a:spcPct val="107000"/>
              </a:lnSpc>
              <a:spcAft>
                <a:spcPts val="800"/>
              </a:spcAft>
              <a:buNone/>
            </a:pPr>
            <a:endParaRPr lang="en-GB" sz="2400" b="1" dirty="0">
              <a:solidFill>
                <a:schemeClr val="accent2">
                  <a:lumMod val="50000"/>
                </a:schemeClr>
              </a:solidFill>
              <a:latin typeface="+mn-lt"/>
              <a:ea typeface="Calibri" panose="020F0502020204030204" pitchFamily="34" charset="0"/>
              <a:cs typeface="Times New Roman" panose="02020603050405020304" pitchFamily="18" charset="0"/>
            </a:endParaRPr>
          </a:p>
          <a:p>
            <a:pPr>
              <a:lnSpc>
                <a:spcPct val="107000"/>
              </a:lnSpc>
              <a:spcAft>
                <a:spcPts val="800"/>
              </a:spcAft>
              <a:buNone/>
            </a:pPr>
            <a:endParaRPr lang="en-GB" sz="2400" b="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lnSpc>
                <a:spcPct val="107000"/>
              </a:lnSpc>
              <a:spcAft>
                <a:spcPts val="800"/>
              </a:spcAft>
              <a:buNone/>
            </a:pPr>
            <a:endParaRPr lang="en-GB" sz="2400" b="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lnSpc>
                <a:spcPct val="107000"/>
              </a:lnSpc>
              <a:spcAft>
                <a:spcPts val="800"/>
              </a:spcAft>
              <a:buNone/>
            </a:pPr>
            <a:r>
              <a:rPr lang="en-GB" sz="1800" i="1" dirty="0">
                <a:solidFill>
                  <a:srgbClr val="0000FF"/>
                </a:solidFill>
                <a:effectLst/>
                <a:latin typeface="+mn-lt"/>
                <a:ea typeface="Times New Roman" panose="02020603050405020304" pitchFamily="18" charset="0"/>
                <a:hlinkClick r:id="rId3"/>
              </a:rPr>
              <a:t>https://www.youtube.com/watch?v=gaqvpwBCbkQ</a:t>
            </a:r>
            <a:endParaRPr lang="en-GB" sz="1400" i="1" dirty="0">
              <a:effectLst/>
              <a:latin typeface="+mn-lt"/>
            </a:endParaRPr>
          </a:p>
        </p:txBody>
      </p:sp>
      <p:pic>
        <p:nvPicPr>
          <p:cNvPr id="2" name="Picture 1">
            <a:extLst>
              <a:ext uri="{FF2B5EF4-FFF2-40B4-BE49-F238E27FC236}">
                <a16:creationId xmlns:a16="http://schemas.microsoft.com/office/drawing/2014/main" id="{A615D3D2-68E3-7635-E654-F2C93197A0EF}"/>
              </a:ext>
            </a:extLst>
          </p:cNvPr>
          <p:cNvPicPr>
            <a:picLocks noChangeAspect="1"/>
          </p:cNvPicPr>
          <p:nvPr/>
        </p:nvPicPr>
        <p:blipFill>
          <a:blip r:embed="rId4"/>
          <a:stretch>
            <a:fillRect/>
          </a:stretch>
        </p:blipFill>
        <p:spPr>
          <a:xfrm>
            <a:off x="566241" y="1268760"/>
            <a:ext cx="4806720" cy="3600400"/>
          </a:xfrm>
          <a:prstGeom prst="rect">
            <a:avLst/>
          </a:prstGeom>
        </p:spPr>
      </p:pic>
      <p:pic>
        <p:nvPicPr>
          <p:cNvPr id="3" name="Picture 2">
            <a:extLst>
              <a:ext uri="{FF2B5EF4-FFF2-40B4-BE49-F238E27FC236}">
                <a16:creationId xmlns:a16="http://schemas.microsoft.com/office/drawing/2014/main" id="{6658C82D-B152-C499-2E5A-DB9DA6339598}"/>
              </a:ext>
            </a:extLst>
          </p:cNvPr>
          <p:cNvPicPr>
            <a:picLocks noChangeAspect="1"/>
          </p:cNvPicPr>
          <p:nvPr/>
        </p:nvPicPr>
        <p:blipFill>
          <a:blip r:embed="rId5"/>
          <a:stretch>
            <a:fillRect/>
          </a:stretch>
        </p:blipFill>
        <p:spPr>
          <a:xfrm>
            <a:off x="6084168" y="2880638"/>
            <a:ext cx="2591446" cy="3428682"/>
          </a:xfrm>
          <a:prstGeom prst="rect">
            <a:avLst/>
          </a:prstGeom>
        </p:spPr>
      </p:pic>
    </p:spTree>
    <p:extLst>
      <p:ext uri="{BB962C8B-B14F-4D97-AF65-F5344CB8AC3E}">
        <p14:creationId xmlns:p14="http://schemas.microsoft.com/office/powerpoint/2010/main" val="3591841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620688"/>
            <a:ext cx="7920038" cy="461664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ts val="0"/>
              </a:spcBef>
              <a:spcAft>
                <a:spcPts val="1200"/>
              </a:spcAft>
              <a:buNone/>
            </a:pPr>
            <a:endParaRPr lang="en-GB" sz="2800" b="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spcBef>
                <a:spcPts val="0"/>
              </a:spcBef>
              <a:spcAft>
                <a:spcPts val="1200"/>
              </a:spcAft>
              <a:buNone/>
            </a:pPr>
            <a:endParaRPr lang="en-GB" sz="2800" b="1" dirty="0">
              <a:solidFill>
                <a:schemeClr val="accent2">
                  <a:lumMod val="50000"/>
                </a:schemeClr>
              </a:solidFill>
              <a:latin typeface="+mn-lt"/>
              <a:ea typeface="Calibri" panose="020F0502020204030204" pitchFamily="34" charset="0"/>
              <a:cs typeface="Times New Roman" panose="02020603050405020304" pitchFamily="18" charset="0"/>
            </a:endParaRPr>
          </a:p>
          <a:p>
            <a:pPr>
              <a:spcBef>
                <a:spcPts val="0"/>
              </a:spcBef>
              <a:spcAft>
                <a:spcPts val="1200"/>
              </a:spcAft>
              <a:buNone/>
            </a:pPr>
            <a:endParaRPr lang="en-GB" sz="2800" b="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spcBef>
                <a:spcPts val="0"/>
              </a:spcBef>
              <a:spcAft>
                <a:spcPts val="1200"/>
              </a:spcAft>
              <a:buNone/>
            </a:pPr>
            <a:endParaRPr lang="en-GB" sz="2800" b="1" dirty="0">
              <a:solidFill>
                <a:schemeClr val="accent2">
                  <a:lumMod val="50000"/>
                </a:schemeClr>
              </a:solidFill>
              <a:latin typeface="+mn-lt"/>
              <a:ea typeface="Calibri" panose="020F0502020204030204" pitchFamily="34" charset="0"/>
              <a:cs typeface="Times New Roman" panose="02020603050405020304" pitchFamily="18" charset="0"/>
            </a:endParaRPr>
          </a:p>
          <a:p>
            <a:pPr>
              <a:spcBef>
                <a:spcPts val="0"/>
              </a:spcBef>
              <a:spcAft>
                <a:spcPts val="1200"/>
              </a:spcAft>
              <a:buNone/>
            </a:pPr>
            <a:endParaRPr lang="en-GB" sz="2800" b="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spcBef>
                <a:spcPts val="0"/>
              </a:spcBef>
              <a:spcAft>
                <a:spcPts val="1200"/>
              </a:spcAft>
              <a:buNone/>
            </a:pPr>
            <a:endParaRPr lang="en-GB" sz="2800" b="1" dirty="0">
              <a:solidFill>
                <a:schemeClr val="accent2">
                  <a:lumMod val="50000"/>
                </a:schemeClr>
              </a:solidFill>
              <a:latin typeface="+mn-lt"/>
              <a:ea typeface="Calibri" panose="020F0502020204030204" pitchFamily="34" charset="0"/>
              <a:cs typeface="Times New Roman" panose="02020603050405020304" pitchFamily="18" charset="0"/>
            </a:endParaRPr>
          </a:p>
          <a:p>
            <a:pPr>
              <a:spcBef>
                <a:spcPts val="0"/>
              </a:spcBef>
              <a:spcAft>
                <a:spcPts val="1200"/>
              </a:spcAft>
              <a:buNone/>
            </a:pPr>
            <a:endParaRPr lang="en-GB" sz="2800" b="1" dirty="0">
              <a:solidFill>
                <a:schemeClr val="accent2">
                  <a:lumMod val="50000"/>
                </a:schemeClr>
              </a:solidFill>
              <a:effectLst/>
              <a:latin typeface="+mn-lt"/>
              <a:ea typeface="Calibri" panose="020F0502020204030204" pitchFamily="34" charset="0"/>
              <a:cs typeface="Times New Roman" panose="02020603050405020304" pitchFamily="18" charset="0"/>
            </a:endParaRPr>
          </a:p>
          <a:p>
            <a:pPr>
              <a:spcBef>
                <a:spcPts val="0"/>
              </a:spcBef>
              <a:spcAft>
                <a:spcPts val="1200"/>
              </a:spcAft>
              <a:buNone/>
            </a:pPr>
            <a:endParaRPr lang="en-GB" sz="2800" b="1" dirty="0">
              <a:solidFill>
                <a:schemeClr val="accent2">
                  <a:lumMod val="50000"/>
                </a:schemeClr>
              </a:solidFill>
              <a:latin typeface="+mn-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C8D05E40-9E7D-2AD1-31F0-74D8F5EB107C}"/>
              </a:ext>
            </a:extLst>
          </p:cNvPr>
          <p:cNvPicPr>
            <a:picLocks noChangeAspect="1"/>
          </p:cNvPicPr>
          <p:nvPr/>
        </p:nvPicPr>
        <p:blipFill>
          <a:blip r:embed="rId3"/>
          <a:stretch>
            <a:fillRect/>
          </a:stretch>
        </p:blipFill>
        <p:spPr>
          <a:xfrm>
            <a:off x="611560" y="495503"/>
            <a:ext cx="8208912" cy="5758491"/>
          </a:xfrm>
          <a:prstGeom prst="rect">
            <a:avLst/>
          </a:prstGeom>
        </p:spPr>
      </p:pic>
    </p:spTree>
    <p:extLst>
      <p:ext uri="{BB962C8B-B14F-4D97-AF65-F5344CB8AC3E}">
        <p14:creationId xmlns:p14="http://schemas.microsoft.com/office/powerpoint/2010/main" val="3804391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653101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400" b="1" dirty="0">
                <a:solidFill>
                  <a:schemeClr val="accent2">
                    <a:lumMod val="50000"/>
                  </a:schemeClr>
                </a:solidFill>
                <a:effectLst/>
                <a:latin typeface="+mn-lt"/>
                <a:ea typeface="Times New Roman" panose="02020603050405020304" pitchFamily="18" charset="0"/>
              </a:rPr>
              <a:t>The Evacuee </a:t>
            </a:r>
          </a:p>
          <a:p>
            <a:pPr>
              <a:buNone/>
            </a:pPr>
            <a:r>
              <a:rPr lang="en-GB" sz="2000" dirty="0">
                <a:effectLst/>
                <a:latin typeface="+mn-lt"/>
                <a:ea typeface="Times New Roman" panose="02020603050405020304" pitchFamily="18" charset="0"/>
              </a:rPr>
              <a:t> </a:t>
            </a:r>
          </a:p>
          <a:p>
            <a:pPr>
              <a:buNone/>
            </a:pPr>
            <a:r>
              <a:rPr lang="en-GB" sz="2000" dirty="0">
                <a:effectLst/>
                <a:latin typeface="+mn-lt"/>
                <a:ea typeface="Times New Roman" panose="02020603050405020304" pitchFamily="18" charset="0"/>
              </a:rPr>
              <a:t>She woke up under a loose quilt </a:t>
            </a:r>
          </a:p>
          <a:p>
            <a:pPr>
              <a:buNone/>
            </a:pPr>
            <a:r>
              <a:rPr lang="en-GB" sz="2000" dirty="0">
                <a:effectLst/>
                <a:latin typeface="+mn-lt"/>
                <a:ea typeface="Times New Roman" panose="02020603050405020304" pitchFamily="18" charset="0"/>
              </a:rPr>
              <a:t>Of leaf patterns, woven by light </a:t>
            </a:r>
          </a:p>
          <a:p>
            <a:pPr>
              <a:buNone/>
            </a:pPr>
            <a:r>
              <a:rPr lang="en-GB" sz="2000" dirty="0">
                <a:effectLst/>
                <a:latin typeface="+mn-lt"/>
                <a:ea typeface="Times New Roman" panose="02020603050405020304" pitchFamily="18" charset="0"/>
              </a:rPr>
              <a:t>At the small window, busy with the boughs </a:t>
            </a:r>
          </a:p>
          <a:p>
            <a:pPr>
              <a:buNone/>
            </a:pPr>
            <a:r>
              <a:rPr lang="en-GB" sz="2000" dirty="0">
                <a:effectLst/>
                <a:latin typeface="+mn-lt"/>
                <a:ea typeface="Times New Roman" panose="02020603050405020304" pitchFamily="18" charset="0"/>
              </a:rPr>
              <a:t>Of a young cherry; but wearily she lay, </a:t>
            </a:r>
          </a:p>
          <a:p>
            <a:pPr>
              <a:buNone/>
            </a:pPr>
            <a:r>
              <a:rPr lang="en-GB" sz="2000" dirty="0">
                <a:effectLst/>
                <a:latin typeface="+mn-lt"/>
                <a:ea typeface="Times New Roman" panose="02020603050405020304" pitchFamily="18" charset="0"/>
              </a:rPr>
              <a:t>Waiting for the siren, slow to trust </a:t>
            </a:r>
          </a:p>
          <a:p>
            <a:pPr>
              <a:buNone/>
            </a:pPr>
            <a:r>
              <a:rPr lang="en-GB" sz="2000" dirty="0">
                <a:effectLst/>
                <a:latin typeface="+mn-lt"/>
                <a:ea typeface="Times New Roman" panose="02020603050405020304" pitchFamily="18" charset="0"/>
              </a:rPr>
              <a:t>Nature’s deceptive peace, and then afraid </a:t>
            </a:r>
          </a:p>
          <a:p>
            <a:pPr>
              <a:buNone/>
            </a:pPr>
            <a:r>
              <a:rPr lang="en-GB" sz="2000" dirty="0">
                <a:effectLst/>
                <a:latin typeface="+mn-lt"/>
                <a:ea typeface="Times New Roman" panose="02020603050405020304" pitchFamily="18" charset="0"/>
              </a:rPr>
              <a:t>Of the long silence, she would have crept </a:t>
            </a:r>
          </a:p>
          <a:p>
            <a:pPr>
              <a:buNone/>
            </a:pPr>
            <a:r>
              <a:rPr lang="en-GB" sz="2000" dirty="0">
                <a:effectLst/>
                <a:latin typeface="+mn-lt"/>
                <a:ea typeface="Times New Roman" panose="02020603050405020304" pitchFamily="18" charset="0"/>
              </a:rPr>
              <a:t>Uneasily from the bedroom with its frieze </a:t>
            </a:r>
          </a:p>
          <a:p>
            <a:pPr>
              <a:buNone/>
            </a:pPr>
            <a:r>
              <a:rPr lang="en-GB" sz="2000" dirty="0">
                <a:effectLst/>
                <a:latin typeface="+mn-lt"/>
                <a:ea typeface="Times New Roman" panose="02020603050405020304" pitchFamily="18" charset="0"/>
              </a:rPr>
              <a:t>Of fresh sunlight, had not a cock crowed, </a:t>
            </a:r>
          </a:p>
          <a:p>
            <a:pPr>
              <a:buNone/>
            </a:pPr>
            <a:r>
              <a:rPr lang="en-GB" sz="2000" dirty="0">
                <a:effectLst/>
                <a:latin typeface="+mn-lt"/>
                <a:ea typeface="Times New Roman" panose="02020603050405020304" pitchFamily="18" charset="0"/>
              </a:rPr>
              <a:t>Shattering the surface of that limpid pool </a:t>
            </a:r>
          </a:p>
          <a:p>
            <a:pPr>
              <a:buNone/>
            </a:pPr>
            <a:r>
              <a:rPr lang="en-GB" sz="2000" dirty="0">
                <a:effectLst/>
                <a:latin typeface="+mn-lt"/>
                <a:ea typeface="Times New Roman" panose="02020603050405020304" pitchFamily="18" charset="0"/>
              </a:rPr>
              <a:t>Of stillness, and before the ripples died </a:t>
            </a:r>
          </a:p>
          <a:p>
            <a:pPr>
              <a:buNone/>
            </a:pPr>
            <a:r>
              <a:rPr lang="en-GB" sz="2000" dirty="0">
                <a:effectLst/>
                <a:latin typeface="+mn-lt"/>
                <a:ea typeface="Times New Roman" panose="02020603050405020304" pitchFamily="18" charset="0"/>
              </a:rPr>
              <a:t>One by one in the field’s shallows, </a:t>
            </a:r>
          </a:p>
          <a:p>
            <a:pPr>
              <a:buNone/>
            </a:pPr>
            <a:r>
              <a:rPr lang="en-GB" sz="2000" dirty="0">
                <a:effectLst/>
                <a:latin typeface="+mn-lt"/>
                <a:ea typeface="Times New Roman" panose="02020603050405020304" pitchFamily="18" charset="0"/>
              </a:rPr>
              <a:t>The farm woke with uninhibited din. </a:t>
            </a:r>
          </a:p>
          <a:p>
            <a:pPr>
              <a:buNone/>
            </a:pPr>
            <a:r>
              <a:rPr lang="en-GB" sz="2000" dirty="0">
                <a:effectLst/>
                <a:latin typeface="+mn-lt"/>
                <a:ea typeface="Times New Roman" panose="02020603050405020304" pitchFamily="18" charset="0"/>
              </a:rPr>
              <a:t> </a:t>
            </a:r>
          </a:p>
          <a:p>
            <a:pPr>
              <a:buNone/>
            </a:pPr>
            <a:endParaRPr lang="en-GB" dirty="0">
              <a:effectLst/>
              <a:latin typeface="+mn-lt"/>
              <a:ea typeface="Times New Roman" panose="02020603050405020304" pitchFamily="18" charset="0"/>
            </a:endParaRPr>
          </a:p>
        </p:txBody>
      </p:sp>
    </p:spTree>
    <p:extLst>
      <p:ext uri="{BB962C8B-B14F-4D97-AF65-F5344CB8AC3E}">
        <p14:creationId xmlns:p14="http://schemas.microsoft.com/office/powerpoint/2010/main" val="1671127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431502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000" dirty="0">
                <a:effectLst/>
                <a:latin typeface="+mn-lt"/>
                <a:ea typeface="Times New Roman" panose="02020603050405020304" pitchFamily="18" charset="0"/>
              </a:rPr>
              <a:t>And now the noise and not the silence drew her </a:t>
            </a:r>
          </a:p>
          <a:p>
            <a:pPr>
              <a:buNone/>
            </a:pPr>
            <a:r>
              <a:rPr lang="en-GB" sz="2000" dirty="0">
                <a:effectLst/>
                <a:latin typeface="+mn-lt"/>
                <a:ea typeface="Times New Roman" panose="02020603050405020304" pitchFamily="18" charset="0"/>
              </a:rPr>
              <a:t>Down the bare stairs at great speed. </a:t>
            </a:r>
          </a:p>
          <a:p>
            <a:pPr>
              <a:buNone/>
            </a:pPr>
            <a:r>
              <a:rPr lang="en-GB" sz="2000" dirty="0">
                <a:effectLst/>
                <a:latin typeface="+mn-lt"/>
                <a:ea typeface="Times New Roman" panose="02020603050405020304" pitchFamily="18" charset="0"/>
              </a:rPr>
              <a:t>The sounds and voices were a rough sheet </a:t>
            </a:r>
          </a:p>
          <a:p>
            <a:pPr>
              <a:buNone/>
            </a:pPr>
            <a:r>
              <a:rPr lang="en-GB" sz="2000" dirty="0">
                <a:effectLst/>
                <a:latin typeface="+mn-lt"/>
                <a:ea typeface="Times New Roman" panose="02020603050405020304" pitchFamily="18" charset="0"/>
              </a:rPr>
              <a:t>Waiting to catch her, as though she leaped </a:t>
            </a:r>
          </a:p>
          <a:p>
            <a:pPr>
              <a:buNone/>
            </a:pPr>
            <a:r>
              <a:rPr lang="en-GB" sz="2000" dirty="0">
                <a:effectLst/>
                <a:latin typeface="+mn-lt"/>
                <a:ea typeface="Times New Roman" panose="02020603050405020304" pitchFamily="18" charset="0"/>
              </a:rPr>
              <a:t>From a scorched storey of the charred past. </a:t>
            </a:r>
          </a:p>
          <a:p>
            <a:pPr>
              <a:buNone/>
            </a:pPr>
            <a:r>
              <a:rPr lang="en-GB" sz="2000" dirty="0">
                <a:effectLst/>
                <a:latin typeface="+mn-lt"/>
                <a:ea typeface="Times New Roman" panose="02020603050405020304" pitchFamily="18" charset="0"/>
              </a:rPr>
              <a:t> </a:t>
            </a:r>
          </a:p>
          <a:p>
            <a:pPr>
              <a:buNone/>
            </a:pPr>
            <a:r>
              <a:rPr lang="en-GB" sz="2000" dirty="0">
                <a:effectLst/>
                <a:latin typeface="+mn-lt"/>
                <a:ea typeface="Times New Roman" panose="02020603050405020304" pitchFamily="18" charset="0"/>
              </a:rPr>
              <a:t>And there the table and the gallery </a:t>
            </a:r>
          </a:p>
          <a:p>
            <a:pPr>
              <a:buNone/>
            </a:pPr>
            <a:r>
              <a:rPr lang="en-GB" sz="2000" dirty="0">
                <a:effectLst/>
                <a:latin typeface="+mn-lt"/>
                <a:ea typeface="Times New Roman" panose="02020603050405020304" pitchFamily="18" charset="0"/>
              </a:rPr>
              <a:t>Of farm faces trying to be kind </a:t>
            </a:r>
          </a:p>
          <a:p>
            <a:pPr>
              <a:buNone/>
            </a:pPr>
            <a:r>
              <a:rPr lang="en-GB" sz="2000" dirty="0">
                <a:effectLst/>
                <a:latin typeface="+mn-lt"/>
                <a:ea typeface="Times New Roman" panose="02020603050405020304" pitchFamily="18" charset="0"/>
              </a:rPr>
              <a:t>Beckoned her nearer, and she sat down </a:t>
            </a:r>
          </a:p>
          <a:p>
            <a:pPr>
              <a:buNone/>
            </a:pPr>
            <a:r>
              <a:rPr lang="en-GB" sz="2000" dirty="0">
                <a:effectLst/>
                <a:latin typeface="+mn-lt"/>
                <a:ea typeface="Times New Roman" panose="02020603050405020304" pitchFamily="18" charset="0"/>
              </a:rPr>
              <a:t>Under an awning of salt hams. </a:t>
            </a:r>
          </a:p>
          <a:p>
            <a:pPr>
              <a:buNone/>
            </a:pPr>
            <a:endParaRPr lang="en-GB" dirty="0">
              <a:effectLst/>
              <a:latin typeface="+mn-lt"/>
              <a:ea typeface="Times New Roman" panose="02020603050405020304" pitchFamily="18" charset="0"/>
            </a:endParaRPr>
          </a:p>
        </p:txBody>
      </p:sp>
    </p:spTree>
    <p:extLst>
      <p:ext uri="{BB962C8B-B14F-4D97-AF65-F5344CB8AC3E}">
        <p14:creationId xmlns:p14="http://schemas.microsoft.com/office/powerpoint/2010/main" val="1033313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05369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000" dirty="0">
                <a:effectLst/>
                <a:latin typeface="+mn-lt"/>
                <a:ea typeface="Times New Roman" panose="02020603050405020304" pitchFamily="18" charset="0"/>
              </a:rPr>
              <a:t>And so she grew, a small bird in the nest </a:t>
            </a:r>
          </a:p>
          <a:p>
            <a:pPr>
              <a:buNone/>
            </a:pPr>
            <a:r>
              <a:rPr lang="en-GB" sz="2000" dirty="0">
                <a:effectLst/>
                <a:latin typeface="+mn-lt"/>
                <a:ea typeface="Times New Roman" panose="02020603050405020304" pitchFamily="18" charset="0"/>
              </a:rPr>
              <a:t>Of welcome that was built about her, </a:t>
            </a:r>
          </a:p>
          <a:p>
            <a:pPr>
              <a:buNone/>
            </a:pPr>
            <a:r>
              <a:rPr lang="en-GB" sz="2000" dirty="0">
                <a:effectLst/>
                <a:latin typeface="+mn-lt"/>
                <a:ea typeface="Times New Roman" panose="02020603050405020304" pitchFamily="18" charset="0"/>
              </a:rPr>
              <a:t>Home now after so long away </a:t>
            </a:r>
          </a:p>
          <a:p>
            <a:pPr>
              <a:buNone/>
            </a:pPr>
            <a:r>
              <a:rPr lang="en-GB" sz="2000" dirty="0">
                <a:effectLst/>
                <a:latin typeface="+mn-lt"/>
                <a:ea typeface="Times New Roman" panose="02020603050405020304" pitchFamily="18" charset="0"/>
              </a:rPr>
              <a:t>In the flowerless streets of the drab town. </a:t>
            </a:r>
          </a:p>
          <a:p>
            <a:pPr>
              <a:buNone/>
            </a:pPr>
            <a:r>
              <a:rPr lang="en-GB" sz="2000" dirty="0">
                <a:effectLst/>
                <a:latin typeface="+mn-lt"/>
                <a:ea typeface="Times New Roman" panose="02020603050405020304" pitchFamily="18" charset="0"/>
              </a:rPr>
              <a:t>The men watched her busy with the hens, </a:t>
            </a:r>
          </a:p>
          <a:p>
            <a:pPr>
              <a:buNone/>
            </a:pPr>
            <a:r>
              <a:rPr lang="en-GB" sz="2000" dirty="0">
                <a:effectLst/>
                <a:latin typeface="+mn-lt"/>
                <a:ea typeface="Times New Roman" panose="02020603050405020304" pitchFamily="18" charset="0"/>
              </a:rPr>
              <a:t>The soft flesh ripening warm as corn </a:t>
            </a:r>
          </a:p>
          <a:p>
            <a:pPr>
              <a:buNone/>
            </a:pPr>
            <a:r>
              <a:rPr lang="en-GB" sz="2000" dirty="0">
                <a:effectLst/>
                <a:latin typeface="+mn-lt"/>
                <a:ea typeface="Times New Roman" panose="02020603050405020304" pitchFamily="18" charset="0"/>
              </a:rPr>
              <a:t>On the sticks of limbs, the grey eyes clear, </a:t>
            </a:r>
          </a:p>
          <a:p>
            <a:pPr>
              <a:buNone/>
            </a:pPr>
            <a:r>
              <a:rPr lang="en-GB" sz="2000" dirty="0">
                <a:effectLst/>
                <a:latin typeface="+mn-lt"/>
                <a:ea typeface="Times New Roman" panose="02020603050405020304" pitchFamily="18" charset="0"/>
              </a:rPr>
              <a:t>Rinsed with dew of their long dread. </a:t>
            </a:r>
          </a:p>
          <a:p>
            <a:pPr>
              <a:buNone/>
            </a:pPr>
            <a:r>
              <a:rPr lang="en-GB" sz="2000" dirty="0">
                <a:effectLst/>
                <a:latin typeface="+mn-lt"/>
                <a:ea typeface="Times New Roman" panose="02020603050405020304" pitchFamily="18" charset="0"/>
              </a:rPr>
              <a:t>The men watched her, and, nodding, smiled </a:t>
            </a:r>
          </a:p>
          <a:p>
            <a:pPr>
              <a:buNone/>
            </a:pPr>
            <a:r>
              <a:rPr lang="en-GB" sz="2000" dirty="0">
                <a:effectLst/>
                <a:latin typeface="+mn-lt"/>
                <a:ea typeface="Times New Roman" panose="02020603050405020304" pitchFamily="18" charset="0"/>
              </a:rPr>
              <a:t>With earth’s charity, patient and strong. </a:t>
            </a:r>
          </a:p>
          <a:p>
            <a:pPr>
              <a:buNone/>
            </a:pPr>
            <a:r>
              <a:rPr lang="en-GB" sz="2000" dirty="0">
                <a:effectLst/>
                <a:latin typeface="+mn-lt"/>
                <a:ea typeface="Times New Roman" panose="02020603050405020304" pitchFamily="18" charset="0"/>
              </a:rPr>
              <a:t> </a:t>
            </a:r>
          </a:p>
          <a:p>
            <a:pPr>
              <a:buNone/>
            </a:pPr>
            <a:r>
              <a:rPr lang="en-GB" sz="2000" i="1" dirty="0">
                <a:solidFill>
                  <a:schemeClr val="accent2">
                    <a:lumMod val="50000"/>
                  </a:schemeClr>
                </a:solidFill>
                <a:effectLst/>
                <a:latin typeface="+mn-lt"/>
                <a:ea typeface="Times New Roman" panose="02020603050405020304" pitchFamily="18" charset="0"/>
              </a:rPr>
              <a:t>RS Thomas 	1913 - 2000</a:t>
            </a:r>
          </a:p>
          <a:p>
            <a:pPr>
              <a:buNone/>
            </a:pPr>
            <a:endParaRPr lang="en-GB" dirty="0">
              <a:effectLst/>
              <a:latin typeface="+mn-lt"/>
              <a:ea typeface="Times New Roman" panose="02020603050405020304" pitchFamily="18" charset="0"/>
            </a:endParaRPr>
          </a:p>
        </p:txBody>
      </p:sp>
    </p:spTree>
    <p:extLst>
      <p:ext uri="{BB962C8B-B14F-4D97-AF65-F5344CB8AC3E}">
        <p14:creationId xmlns:p14="http://schemas.microsoft.com/office/powerpoint/2010/main" val="198008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4616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400" i="1" dirty="0">
                <a:solidFill>
                  <a:schemeClr val="accent2">
                    <a:lumMod val="50000"/>
                  </a:schemeClr>
                </a:solidFill>
                <a:effectLst/>
                <a:latin typeface="+mn-lt"/>
                <a:ea typeface="Times New Roman" panose="02020603050405020304" pitchFamily="18" charset="0"/>
              </a:rPr>
              <a:t>Winston Churchill	</a:t>
            </a:r>
            <a:r>
              <a:rPr lang="en-GB" sz="2400" i="1" dirty="0">
                <a:solidFill>
                  <a:schemeClr val="accent2">
                    <a:lumMod val="50000"/>
                  </a:schemeClr>
                </a:solidFill>
                <a:latin typeface="+mn-lt"/>
                <a:ea typeface="Times New Roman" panose="02020603050405020304" pitchFamily="18" charset="0"/>
              </a:rPr>
              <a:t>Whitehall	8 May 1945</a:t>
            </a:r>
            <a:endParaRPr lang="en-GB" sz="2400" i="1" dirty="0">
              <a:solidFill>
                <a:schemeClr val="accent2">
                  <a:lumMod val="50000"/>
                </a:schemeClr>
              </a:solidFill>
              <a:effectLst/>
              <a:latin typeface="+mn-lt"/>
              <a:ea typeface="Times New Roman" panose="02020603050405020304" pitchFamily="18" charset="0"/>
            </a:endParaRPr>
          </a:p>
        </p:txBody>
      </p:sp>
      <p:pic>
        <p:nvPicPr>
          <p:cNvPr id="3" name="Picture 2">
            <a:extLst>
              <a:ext uri="{FF2B5EF4-FFF2-40B4-BE49-F238E27FC236}">
                <a16:creationId xmlns:a16="http://schemas.microsoft.com/office/drawing/2014/main" id="{3A39D26F-AA31-FB62-231D-B28F2D31A0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959" y="1340768"/>
            <a:ext cx="7678016" cy="4320479"/>
          </a:xfrm>
          <a:prstGeom prst="rect">
            <a:avLst/>
          </a:prstGeom>
        </p:spPr>
      </p:pic>
    </p:spTree>
    <p:extLst>
      <p:ext uri="{BB962C8B-B14F-4D97-AF65-F5344CB8AC3E}">
        <p14:creationId xmlns:p14="http://schemas.microsoft.com/office/powerpoint/2010/main" val="3888583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68771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1800" dirty="0">
                <a:solidFill>
                  <a:srgbClr val="323232"/>
                </a:solidFill>
                <a:effectLst/>
                <a:latin typeface="+mn-lt"/>
                <a:ea typeface="Times New Roman" panose="02020603050405020304" pitchFamily="18" charset="0"/>
              </a:rPr>
              <a:t>My dear friends, this is your hour. This is not victory of a party or of any class. It’s a victory of the great British nation as a whole. </a:t>
            </a:r>
          </a:p>
          <a:p>
            <a:pPr>
              <a:buNone/>
            </a:pPr>
            <a:r>
              <a:rPr lang="en-GB" sz="1800" dirty="0">
                <a:solidFill>
                  <a:srgbClr val="323232"/>
                </a:solidFill>
                <a:effectLst/>
                <a:latin typeface="+mn-lt"/>
                <a:ea typeface="Times New Roman" panose="02020603050405020304" pitchFamily="18" charset="0"/>
              </a:rPr>
              <a:t>We were the first, in this ancient island, to draw the sword against tyranny. After a while we were left all alone against the most tremendous military power that has been seen. We were all alone for a whole year.</a:t>
            </a:r>
          </a:p>
          <a:p>
            <a:pPr>
              <a:buNone/>
            </a:pPr>
            <a:r>
              <a:rPr lang="en-GB" sz="1800" dirty="0">
                <a:solidFill>
                  <a:srgbClr val="323232"/>
                </a:solidFill>
                <a:effectLst/>
                <a:latin typeface="+mn-lt"/>
                <a:ea typeface="Times New Roman" panose="02020603050405020304" pitchFamily="18" charset="0"/>
              </a:rPr>
              <a:t>There we stood, alone. Did anyone want to give in? Were we down-hearted?  </a:t>
            </a:r>
          </a:p>
          <a:p>
            <a:pPr>
              <a:buNone/>
            </a:pPr>
            <a:r>
              <a:rPr lang="en-GB" sz="1800" dirty="0">
                <a:solidFill>
                  <a:srgbClr val="323232"/>
                </a:solidFill>
                <a:effectLst/>
                <a:latin typeface="+mn-lt"/>
                <a:ea typeface="Times New Roman" panose="02020603050405020304" pitchFamily="18" charset="0"/>
              </a:rPr>
              <a:t>The lights went out and the bombs came down. But every man, woman and child in the country had no thought of quitting the struggle. London can take it. So we came back after long months from the jaws of death, out of the mouth of hell, while all the world wondered. </a:t>
            </a:r>
          </a:p>
          <a:p>
            <a:pPr>
              <a:buNone/>
            </a:pPr>
            <a:r>
              <a:rPr lang="en-GB" sz="1800" dirty="0">
                <a:solidFill>
                  <a:srgbClr val="323232"/>
                </a:solidFill>
                <a:effectLst/>
                <a:latin typeface="+mn-lt"/>
                <a:ea typeface="Times New Roman" panose="02020603050405020304" pitchFamily="18" charset="0"/>
              </a:rPr>
              <a:t>When shall the reputation and faith of this generation of English men and women fail? </a:t>
            </a:r>
          </a:p>
          <a:p>
            <a:pPr>
              <a:buNone/>
            </a:pPr>
            <a:r>
              <a:rPr lang="en-GB" sz="1800" dirty="0">
                <a:solidFill>
                  <a:srgbClr val="323232"/>
                </a:solidFill>
                <a:effectLst/>
                <a:latin typeface="+mn-lt"/>
                <a:ea typeface="Times New Roman" panose="02020603050405020304" pitchFamily="18" charset="0"/>
              </a:rPr>
              <a:t>I say that in the long years to come not only will the people of this island but of the world, wherever the bird of freedom chirps in human hearts, look back to what we’ve done and they will say “do not despair, do not yield to violence and tyranny, march straightforward and die if need be - unconquered.” </a:t>
            </a:r>
          </a:p>
          <a:p>
            <a:pPr>
              <a:buNone/>
            </a:pPr>
            <a:r>
              <a:rPr lang="en-GB" sz="1800" dirty="0">
                <a:solidFill>
                  <a:srgbClr val="323232"/>
                </a:solidFill>
                <a:effectLst/>
                <a:latin typeface="+mn-lt"/>
                <a:ea typeface="Times New Roman" panose="02020603050405020304" pitchFamily="18" charset="0"/>
              </a:rPr>
              <a:t>Now we have emerged from one deadly struggle - a terrible foe has been cast on the ground and awaits our judgment and our mercy.</a:t>
            </a:r>
            <a:endParaRPr lang="en-GB" sz="1800" dirty="0">
              <a:effectLst/>
              <a:latin typeface="+mn-lt"/>
              <a:ea typeface="Times New Roman" panose="02020603050405020304" pitchFamily="18" charset="0"/>
            </a:endParaRPr>
          </a:p>
        </p:txBody>
      </p:sp>
    </p:spTree>
    <p:extLst>
      <p:ext uri="{BB962C8B-B14F-4D97-AF65-F5344CB8AC3E}">
        <p14:creationId xmlns:p14="http://schemas.microsoft.com/office/powerpoint/2010/main" val="2808840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118102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400" i="1" dirty="0">
                <a:solidFill>
                  <a:schemeClr val="accent2">
                    <a:lumMod val="50000"/>
                  </a:schemeClr>
                </a:solidFill>
                <a:effectLst/>
                <a:latin typeface="+mn-lt"/>
                <a:ea typeface="Calibri" panose="020F0502020204030204" pitchFamily="34" charset="0"/>
                <a:cs typeface="Times New Roman" panose="02020603050405020304" pitchFamily="18" charset="0"/>
              </a:rPr>
              <a:t>8</a:t>
            </a:r>
            <a:r>
              <a:rPr lang="en-GB" sz="2400" i="1" baseline="30000" dirty="0">
                <a:solidFill>
                  <a:schemeClr val="accent2">
                    <a:lumMod val="50000"/>
                  </a:schemeClr>
                </a:solidFill>
                <a:effectLst/>
                <a:latin typeface="+mn-lt"/>
                <a:ea typeface="Calibri" panose="020F0502020204030204" pitchFamily="34" charset="0"/>
                <a:cs typeface="Times New Roman" panose="02020603050405020304" pitchFamily="18" charset="0"/>
              </a:rPr>
              <a:t>th</a:t>
            </a:r>
            <a:r>
              <a:rPr lang="en-GB" sz="2400" i="1" dirty="0">
                <a:solidFill>
                  <a:schemeClr val="accent2">
                    <a:lumMod val="50000"/>
                  </a:schemeClr>
                </a:solidFill>
                <a:effectLst/>
                <a:latin typeface="+mn-lt"/>
                <a:ea typeface="Calibri" panose="020F0502020204030204" pitchFamily="34" charset="0"/>
                <a:cs typeface="Times New Roman" panose="02020603050405020304" pitchFamily="18" charset="0"/>
              </a:rPr>
              <a:t> May 1945		VE Day in Coventry</a:t>
            </a:r>
          </a:p>
          <a:p>
            <a:pPr>
              <a:buNone/>
            </a:pPr>
            <a:r>
              <a:rPr lang="en-GB" dirty="0">
                <a:latin typeface="+mn-lt"/>
                <a:ea typeface="Calibri" panose="020F0502020204030204" pitchFamily="34" charset="0"/>
                <a:cs typeface="Times New Roman" panose="02020603050405020304" pitchFamily="18" charset="0"/>
              </a:rPr>
              <a:t> </a:t>
            </a:r>
            <a:endParaRPr lang="en-GB" dirty="0">
              <a:effectLst/>
              <a:latin typeface="+mn-lt"/>
              <a:ea typeface="Times New Roman" panose="02020603050405020304" pitchFamily="18" charset="0"/>
            </a:endParaRPr>
          </a:p>
        </p:txBody>
      </p:sp>
      <p:pic>
        <p:nvPicPr>
          <p:cNvPr id="2" name="Picture 1">
            <a:extLst>
              <a:ext uri="{FF2B5EF4-FFF2-40B4-BE49-F238E27FC236}">
                <a16:creationId xmlns:a16="http://schemas.microsoft.com/office/drawing/2014/main" id="{6DDB6642-12FE-9CE3-6C21-21414CDAC10D}"/>
              </a:ext>
            </a:extLst>
          </p:cNvPr>
          <p:cNvPicPr>
            <a:picLocks noChangeAspect="1"/>
          </p:cNvPicPr>
          <p:nvPr/>
        </p:nvPicPr>
        <p:blipFill>
          <a:blip r:embed="rId3"/>
          <a:stretch>
            <a:fillRect/>
          </a:stretch>
        </p:blipFill>
        <p:spPr>
          <a:xfrm>
            <a:off x="1224323" y="1206090"/>
            <a:ext cx="6982544" cy="5082346"/>
          </a:xfrm>
          <a:prstGeom prst="rect">
            <a:avLst/>
          </a:prstGeom>
        </p:spPr>
      </p:pic>
    </p:spTree>
    <p:extLst>
      <p:ext uri="{BB962C8B-B14F-4D97-AF65-F5344CB8AC3E}">
        <p14:creationId xmlns:p14="http://schemas.microsoft.com/office/powerpoint/2010/main" val="43895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AE8B7A-71B4-8381-6427-DF86B3BE8657}"/>
              </a:ext>
            </a:extLst>
          </p:cNvPr>
          <p:cNvPicPr>
            <a:picLocks noChangeAspect="1"/>
          </p:cNvPicPr>
          <p:nvPr/>
        </p:nvPicPr>
        <p:blipFill>
          <a:blip r:embed="rId3"/>
          <a:stretch>
            <a:fillRect/>
          </a:stretch>
        </p:blipFill>
        <p:spPr>
          <a:xfrm>
            <a:off x="284653" y="1340768"/>
            <a:ext cx="8463369" cy="4464496"/>
          </a:xfrm>
          <a:prstGeom prst="rect">
            <a:avLst/>
          </a:prstGeom>
        </p:spPr>
      </p:pic>
    </p:spTree>
    <p:extLst>
      <p:ext uri="{BB962C8B-B14F-4D97-AF65-F5344CB8AC3E}">
        <p14:creationId xmlns:p14="http://schemas.microsoft.com/office/powerpoint/2010/main" val="1491453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51289"/>
            <a:ext cx="7920038" cy="575542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ts val="0"/>
              </a:spcBef>
              <a:buNone/>
            </a:pPr>
            <a:r>
              <a:rPr lang="en-GB" sz="2400" i="1" dirty="0">
                <a:solidFill>
                  <a:schemeClr val="accent2">
                    <a:lumMod val="50000"/>
                  </a:schemeClr>
                </a:solidFill>
                <a:effectLst/>
                <a:latin typeface="+mn-lt"/>
                <a:ea typeface="Calibri" panose="020F0502020204030204" pitchFamily="34" charset="0"/>
                <a:cs typeface="Times New Roman" panose="02020603050405020304" pitchFamily="18" charset="0"/>
              </a:rPr>
              <a:t>Sheila Hancock</a:t>
            </a:r>
          </a:p>
          <a:p>
            <a:pPr>
              <a:spcBef>
                <a:spcPts val="0"/>
              </a:spcBef>
              <a:buNone/>
            </a:pPr>
            <a:endParaRPr lang="en-GB" sz="2400" i="1" dirty="0">
              <a:solidFill>
                <a:schemeClr val="accent2">
                  <a:lumMod val="50000"/>
                </a:schemeClr>
              </a:solidFill>
              <a:latin typeface="+mn-lt"/>
              <a:ea typeface="Calibri" panose="020F0502020204030204" pitchFamily="34" charset="0"/>
              <a:cs typeface="Times New Roman" panose="02020603050405020304" pitchFamily="18" charset="0"/>
            </a:endParaRPr>
          </a:p>
          <a:p>
            <a:pPr>
              <a:spcBef>
                <a:spcPts val="0"/>
              </a:spcBef>
              <a:buNone/>
            </a:pPr>
            <a:r>
              <a:rPr lang="en-GB" sz="2400" i="1" dirty="0">
                <a:solidFill>
                  <a:schemeClr val="accent2">
                    <a:lumMod val="50000"/>
                  </a:schemeClr>
                </a:solidFill>
                <a:effectLst/>
                <a:latin typeface="+mn-lt"/>
                <a:ea typeface="Calibri" panose="020F0502020204030204" pitchFamily="34" charset="0"/>
                <a:cs typeface="Times New Roman" panose="02020603050405020304" pitchFamily="18" charset="0"/>
              </a:rPr>
              <a:t>The Guardian	</a:t>
            </a:r>
          </a:p>
          <a:p>
            <a:pPr>
              <a:spcBef>
                <a:spcPts val="0"/>
              </a:spcBef>
              <a:buNone/>
            </a:pPr>
            <a:endParaRPr lang="en-GB" sz="2400" i="1" dirty="0">
              <a:solidFill>
                <a:schemeClr val="accent2">
                  <a:lumMod val="50000"/>
                </a:schemeClr>
              </a:solidFill>
              <a:latin typeface="+mn-lt"/>
              <a:ea typeface="Calibri" panose="020F0502020204030204" pitchFamily="34" charset="0"/>
              <a:cs typeface="Times New Roman" panose="02020603050405020304" pitchFamily="18" charset="0"/>
            </a:endParaRPr>
          </a:p>
          <a:p>
            <a:pPr>
              <a:spcBef>
                <a:spcPts val="0"/>
              </a:spcBef>
              <a:buNone/>
            </a:pPr>
            <a:r>
              <a:rPr lang="en-GB" sz="2400" i="1" dirty="0">
                <a:solidFill>
                  <a:schemeClr val="accent2">
                    <a:lumMod val="50000"/>
                  </a:schemeClr>
                </a:solidFill>
                <a:effectLst/>
                <a:latin typeface="+mn-lt"/>
                <a:ea typeface="Calibri" panose="020F0502020204030204" pitchFamily="34" charset="0"/>
                <a:cs typeface="Times New Roman" panose="02020603050405020304" pitchFamily="18" charset="0"/>
              </a:rPr>
              <a:t>3 May 2025</a:t>
            </a:r>
          </a:p>
          <a:p>
            <a:pPr>
              <a:spcBef>
                <a:spcPts val="0"/>
              </a:spcBef>
              <a:buNone/>
            </a:pPr>
            <a:endParaRPr lang="en-GB" sz="2400" dirty="0">
              <a:latin typeface="+mn-lt"/>
              <a:ea typeface="Calibri" panose="020F0502020204030204" pitchFamily="34" charset="0"/>
              <a:cs typeface="Times New Roman" panose="02020603050405020304" pitchFamily="18" charset="0"/>
            </a:endParaRPr>
          </a:p>
          <a:p>
            <a:pPr>
              <a:spcBef>
                <a:spcPts val="0"/>
              </a:spcBef>
              <a:buNone/>
            </a:pPr>
            <a:endParaRPr lang="en-GB" sz="2400" dirty="0">
              <a:effectLst/>
              <a:latin typeface="+mn-lt"/>
              <a:ea typeface="Calibri" panose="020F0502020204030204" pitchFamily="34" charset="0"/>
              <a:cs typeface="Times New Roman" panose="02020603050405020304" pitchFamily="18" charset="0"/>
            </a:endParaRPr>
          </a:p>
          <a:p>
            <a:pPr>
              <a:spcBef>
                <a:spcPts val="0"/>
              </a:spcBef>
              <a:buNone/>
            </a:pPr>
            <a:endParaRPr lang="en-GB" sz="2400" dirty="0">
              <a:latin typeface="+mn-lt"/>
              <a:ea typeface="Calibri" panose="020F0502020204030204" pitchFamily="34" charset="0"/>
              <a:cs typeface="Times New Roman" panose="02020603050405020304" pitchFamily="18" charset="0"/>
            </a:endParaRPr>
          </a:p>
          <a:p>
            <a:pPr>
              <a:spcBef>
                <a:spcPts val="0"/>
              </a:spcBef>
              <a:buNone/>
            </a:pPr>
            <a:endParaRPr lang="en-GB" sz="2400" dirty="0">
              <a:effectLst/>
              <a:latin typeface="+mn-lt"/>
              <a:ea typeface="Calibri" panose="020F0502020204030204" pitchFamily="34" charset="0"/>
              <a:cs typeface="Times New Roman" panose="02020603050405020304" pitchFamily="18" charset="0"/>
            </a:endParaRPr>
          </a:p>
          <a:p>
            <a:pPr>
              <a:spcBef>
                <a:spcPts val="0"/>
              </a:spcBef>
              <a:buNone/>
            </a:pPr>
            <a:endParaRPr lang="en-GB" sz="2400" dirty="0">
              <a:latin typeface="+mn-lt"/>
              <a:ea typeface="Calibri" panose="020F0502020204030204" pitchFamily="34" charset="0"/>
              <a:cs typeface="Times New Roman" panose="02020603050405020304" pitchFamily="18" charset="0"/>
            </a:endParaRPr>
          </a:p>
          <a:p>
            <a:pPr>
              <a:spcBef>
                <a:spcPts val="0"/>
              </a:spcBef>
              <a:buNone/>
            </a:pPr>
            <a:endParaRPr lang="en-GB" sz="2400" dirty="0">
              <a:effectLst/>
              <a:latin typeface="+mn-lt"/>
              <a:ea typeface="Calibri" panose="020F0502020204030204" pitchFamily="34" charset="0"/>
              <a:cs typeface="Times New Roman" panose="02020603050405020304" pitchFamily="18" charset="0"/>
            </a:endParaRPr>
          </a:p>
          <a:p>
            <a:pPr>
              <a:spcBef>
                <a:spcPts val="0"/>
              </a:spcBef>
              <a:buNone/>
            </a:pPr>
            <a:endParaRPr lang="en-GB" sz="2400" dirty="0">
              <a:latin typeface="+mn-lt"/>
              <a:ea typeface="Calibri" panose="020F0502020204030204" pitchFamily="34" charset="0"/>
              <a:cs typeface="Times New Roman" panose="02020603050405020304" pitchFamily="18" charset="0"/>
            </a:endParaRPr>
          </a:p>
          <a:p>
            <a:pPr>
              <a:spcBef>
                <a:spcPts val="0"/>
              </a:spcBef>
              <a:buNone/>
            </a:pPr>
            <a:endParaRPr lang="en-GB" sz="2400" dirty="0">
              <a:effectLst/>
              <a:latin typeface="+mn-lt"/>
              <a:ea typeface="Calibri" panose="020F0502020204030204" pitchFamily="34" charset="0"/>
              <a:cs typeface="Times New Roman" panose="02020603050405020304" pitchFamily="18" charset="0"/>
            </a:endParaRPr>
          </a:p>
          <a:p>
            <a:pPr>
              <a:spcBef>
                <a:spcPts val="0"/>
              </a:spcBef>
              <a:buNone/>
            </a:pPr>
            <a:endParaRPr lang="en-GB" sz="2400" dirty="0">
              <a:effectLst/>
              <a:latin typeface="+mn-lt"/>
              <a:ea typeface="Calibri" panose="020F0502020204030204" pitchFamily="34" charset="0"/>
              <a:cs typeface="Times New Roman" panose="02020603050405020304" pitchFamily="18" charset="0"/>
            </a:endParaRPr>
          </a:p>
          <a:p>
            <a:pPr>
              <a:spcBef>
                <a:spcPts val="0"/>
              </a:spcBef>
              <a:buNone/>
            </a:pPr>
            <a:r>
              <a:rPr lang="en-GB" sz="1600" i="1" dirty="0">
                <a:solidFill>
                  <a:schemeClr val="accent2">
                    <a:lumMod val="50000"/>
                  </a:schemeClr>
                </a:solidFill>
                <a:effectLst/>
                <a:latin typeface="+mn-lt"/>
                <a:ea typeface="Calibri" panose="020F0502020204030204" pitchFamily="34" charset="0"/>
                <a:cs typeface="Times New Roman" panose="02020603050405020304" pitchFamily="18" charset="0"/>
              </a:rPr>
              <a:t>https://</a:t>
            </a:r>
            <a:r>
              <a:rPr lang="en-GB" sz="1600" i="1" dirty="0" err="1">
                <a:solidFill>
                  <a:schemeClr val="accent2">
                    <a:lumMod val="50000"/>
                  </a:schemeClr>
                </a:solidFill>
                <a:effectLst/>
                <a:latin typeface="+mn-lt"/>
                <a:ea typeface="Calibri" panose="020F0502020204030204" pitchFamily="34" charset="0"/>
                <a:cs typeface="Times New Roman" panose="02020603050405020304" pitchFamily="18" charset="0"/>
              </a:rPr>
              <a:t>www.theguardian.com</a:t>
            </a:r>
            <a:r>
              <a:rPr lang="en-GB" sz="1600" i="1" dirty="0">
                <a:solidFill>
                  <a:schemeClr val="accent2">
                    <a:lumMod val="50000"/>
                  </a:schemeClr>
                </a:solidFill>
                <a:effectLst/>
                <a:latin typeface="+mn-lt"/>
                <a:ea typeface="Calibri" panose="020F0502020204030204" pitchFamily="34" charset="0"/>
                <a:cs typeface="Times New Roman" panose="02020603050405020304" pitchFamily="18" charset="0"/>
              </a:rPr>
              <a:t>/</a:t>
            </a:r>
            <a:r>
              <a:rPr lang="en-GB" sz="1600" i="1" dirty="0" err="1">
                <a:solidFill>
                  <a:schemeClr val="accent2">
                    <a:lumMod val="50000"/>
                  </a:schemeClr>
                </a:solidFill>
                <a:effectLst/>
                <a:latin typeface="+mn-lt"/>
                <a:ea typeface="Calibri" panose="020F0502020204030204" pitchFamily="34" charset="0"/>
                <a:cs typeface="Times New Roman" panose="02020603050405020304" pitchFamily="18" charset="0"/>
              </a:rPr>
              <a:t>commentisfree</a:t>
            </a:r>
            <a:r>
              <a:rPr lang="en-GB" sz="1600" i="1" dirty="0">
                <a:solidFill>
                  <a:schemeClr val="accent2">
                    <a:lumMod val="50000"/>
                  </a:schemeClr>
                </a:solidFill>
                <a:effectLst/>
                <a:latin typeface="+mn-lt"/>
                <a:ea typeface="Calibri" panose="020F0502020204030204" pitchFamily="34" charset="0"/>
                <a:cs typeface="Times New Roman" panose="02020603050405020304" pitchFamily="18" charset="0"/>
              </a:rPr>
              <a:t>/2025/may/03/</a:t>
            </a:r>
            <a:r>
              <a:rPr lang="en-GB" sz="1600" i="1" dirty="0" err="1">
                <a:solidFill>
                  <a:schemeClr val="accent2">
                    <a:lumMod val="50000"/>
                  </a:schemeClr>
                </a:solidFill>
                <a:effectLst/>
                <a:latin typeface="+mn-lt"/>
                <a:ea typeface="Calibri" panose="020F0502020204030204" pitchFamily="34" charset="0"/>
                <a:cs typeface="Times New Roman" panose="02020603050405020304" pitchFamily="18" charset="0"/>
              </a:rPr>
              <a:t>ve</a:t>
            </a:r>
            <a:r>
              <a:rPr lang="en-GB" sz="1600" i="1" dirty="0">
                <a:solidFill>
                  <a:schemeClr val="accent2">
                    <a:lumMod val="50000"/>
                  </a:schemeClr>
                </a:solidFill>
                <a:effectLst/>
                <a:latin typeface="+mn-lt"/>
                <a:ea typeface="Calibri" panose="020F0502020204030204" pitchFamily="34" charset="0"/>
                <a:cs typeface="Times New Roman" panose="02020603050405020304" pitchFamily="18" charset="0"/>
              </a:rPr>
              <a:t>-day-second-world-war-</a:t>
            </a:r>
            <a:r>
              <a:rPr lang="en-GB" sz="1600" i="1" dirty="0" err="1">
                <a:solidFill>
                  <a:schemeClr val="accent2">
                    <a:lumMod val="50000"/>
                  </a:schemeClr>
                </a:solidFill>
                <a:effectLst/>
                <a:latin typeface="+mn-lt"/>
                <a:ea typeface="Calibri" panose="020F0502020204030204" pitchFamily="34" charset="0"/>
                <a:cs typeface="Times New Roman" panose="02020603050405020304" pitchFamily="18" charset="0"/>
              </a:rPr>
              <a:t>sheila</a:t>
            </a:r>
            <a:r>
              <a:rPr lang="en-GB" sz="1600" i="1" dirty="0">
                <a:solidFill>
                  <a:schemeClr val="accent2">
                    <a:lumMod val="50000"/>
                  </a:schemeClr>
                </a:solidFill>
                <a:effectLst/>
                <a:latin typeface="+mn-lt"/>
                <a:ea typeface="Calibri" panose="020F0502020204030204" pitchFamily="34" charset="0"/>
                <a:cs typeface="Times New Roman" panose="02020603050405020304" pitchFamily="18" charset="0"/>
              </a:rPr>
              <a:t>-</a:t>
            </a:r>
            <a:r>
              <a:rPr lang="en-GB" sz="1600" i="1" dirty="0" err="1">
                <a:solidFill>
                  <a:schemeClr val="accent2">
                    <a:lumMod val="50000"/>
                  </a:schemeClr>
                </a:solidFill>
                <a:effectLst/>
                <a:latin typeface="+mn-lt"/>
                <a:ea typeface="Calibri" panose="020F0502020204030204" pitchFamily="34" charset="0"/>
                <a:cs typeface="Times New Roman" panose="02020603050405020304" pitchFamily="18" charset="0"/>
              </a:rPr>
              <a:t>hancock</a:t>
            </a:r>
            <a:r>
              <a:rPr lang="en-GB" sz="1600" i="1" dirty="0">
                <a:solidFill>
                  <a:schemeClr val="accent2">
                    <a:lumMod val="50000"/>
                  </a:schemeClr>
                </a:solidFill>
                <a:effectLst/>
                <a:latin typeface="+mn-lt"/>
              </a:rPr>
              <a:t> </a:t>
            </a:r>
            <a:endParaRPr lang="en-GB" sz="1600" i="1" dirty="0">
              <a:solidFill>
                <a:schemeClr val="accent2">
                  <a:lumMod val="50000"/>
                </a:schemeClr>
              </a:solidFill>
              <a:effectLst/>
              <a:latin typeface="+mn-lt"/>
              <a:ea typeface="Times New Roman" panose="02020603050405020304" pitchFamily="18" charset="0"/>
            </a:endParaRPr>
          </a:p>
        </p:txBody>
      </p:sp>
      <p:pic>
        <p:nvPicPr>
          <p:cNvPr id="1027" name="Picture 3" descr="page1image38395824">
            <a:extLst>
              <a:ext uri="{FF2B5EF4-FFF2-40B4-BE49-F238E27FC236}">
                <a16:creationId xmlns:a16="http://schemas.microsoft.com/office/drawing/2014/main" id="{4729C71A-2C82-C147-AF32-07B0272F102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07904" y="188640"/>
            <a:ext cx="3803694"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081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606319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buNone/>
            </a:pPr>
            <a:r>
              <a:rPr lang="en-GB" sz="2000" dirty="0">
                <a:solidFill>
                  <a:srgbClr val="121212"/>
                </a:solidFill>
                <a:effectLst/>
                <a:latin typeface="Georgia" panose="02040502050405020303" pitchFamily="18" charset="0"/>
                <a:ea typeface="Times New Roman" panose="02020603050405020304" pitchFamily="18" charset="0"/>
              </a:rPr>
              <a:t>It is May 2025, it is 4am, and I am sitting up in bed, sleepless, looking out at a huge moon illuminating the still world.</a:t>
            </a:r>
            <a:endParaRPr lang="en-GB" sz="2000" dirty="0">
              <a:effectLst/>
              <a:latin typeface="Times New Roman" panose="02020603050405020304" pitchFamily="18" charset="0"/>
              <a:ea typeface="Times New Roman" panose="02020603050405020304" pitchFamily="18" charset="0"/>
            </a:endParaRPr>
          </a:p>
          <a:p>
            <a:pPr fontAlgn="base">
              <a:buNone/>
            </a:pPr>
            <a:r>
              <a:rPr lang="en-GB" sz="2000" dirty="0">
                <a:solidFill>
                  <a:srgbClr val="121212"/>
                </a:solidFill>
                <a:effectLst/>
                <a:latin typeface="Georgia" panose="02040502050405020303" pitchFamily="18" charset="0"/>
                <a:ea typeface="Times New Roman" panose="02020603050405020304" pitchFamily="18" charset="0"/>
              </a:rPr>
              <a:t>Eighty-five years ago, in 1940, a silently weeping seven-year-old lay on a cracked leatherette sofa in urine-soaked pyjamas, looking through an alien window, praying that that same moon would protect my mum and dad from the killer bombs falling in London.</a:t>
            </a:r>
            <a:endParaRPr lang="en-GB" sz="2000" dirty="0">
              <a:effectLst/>
              <a:latin typeface="Times New Roman" panose="02020603050405020304" pitchFamily="18" charset="0"/>
              <a:ea typeface="Times New Roman" panose="02020603050405020304" pitchFamily="18" charset="0"/>
            </a:endParaRPr>
          </a:p>
          <a:p>
            <a:pPr fontAlgn="base">
              <a:buNone/>
            </a:pPr>
            <a:r>
              <a:rPr lang="en-GB" sz="2000" dirty="0">
                <a:solidFill>
                  <a:srgbClr val="121212"/>
                </a:solidFill>
                <a:effectLst/>
                <a:latin typeface="Georgia" panose="02040502050405020303" pitchFamily="18" charset="0"/>
                <a:ea typeface="Times New Roman" panose="02020603050405020304" pitchFamily="18" charset="0"/>
              </a:rPr>
              <a:t>That morning, my dad had tied a label to my gas mask strap with my name and address written on it, and waved me off from the platform barrier after making me recite, yet again, my identity number in case I became detached from my group of evacuees. It was CJFQ 29:4; my old brain has forgotten many things, but that number is deeply engrained. The details of what happened next are confused, until the door at the bottom of the stairs in my billet was slammed closed by my unwilling hosts, and I lay trembling on that settee. As an adult, my first reaction to everything is fear, which I put down to my wartime childhood, along with my ability to survive. After two runaway escapades I was allowed to return to London, preferring bombs to bullying locals.</a:t>
            </a:r>
            <a:br>
              <a:rPr lang="en-GB" sz="2000" dirty="0">
                <a:solidFill>
                  <a:srgbClr val="141823"/>
                </a:solidFill>
                <a:effectLst/>
                <a:latin typeface="+mn-lt"/>
                <a:ea typeface="Times New Roman" panose="02020603050405020304" pitchFamily="18" charset="0"/>
                <a:cs typeface="Times New Roman" panose="02020603050405020304" pitchFamily="18" charset="0"/>
              </a:rPr>
            </a:br>
            <a:endParaRPr lang="en-GB" sz="2000" dirty="0">
              <a:effectLst/>
              <a:latin typeface="+mn-lt"/>
              <a:ea typeface="Times New Roman" panose="02020603050405020304" pitchFamily="18" charset="0"/>
            </a:endParaRPr>
          </a:p>
        </p:txBody>
      </p:sp>
    </p:spTree>
    <p:extLst>
      <p:ext uri="{BB962C8B-B14F-4D97-AF65-F5344CB8AC3E}">
        <p14:creationId xmlns:p14="http://schemas.microsoft.com/office/powerpoint/2010/main" val="2465779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4647426"/>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buNone/>
            </a:pPr>
            <a:r>
              <a:rPr lang="en-GB" sz="2000" dirty="0">
                <a:solidFill>
                  <a:srgbClr val="000000"/>
                </a:solidFill>
                <a:effectLst/>
                <a:latin typeface="Georgia" panose="02040502050405020303" pitchFamily="18" charset="0"/>
                <a:ea typeface="Times New Roman" panose="02020603050405020304" pitchFamily="18" charset="0"/>
              </a:rPr>
              <a:t>…</a:t>
            </a:r>
          </a:p>
          <a:p>
            <a:pPr fontAlgn="base">
              <a:buNone/>
            </a:pPr>
            <a:endParaRPr lang="en-GB" sz="2000" dirty="0">
              <a:solidFill>
                <a:srgbClr val="000000"/>
              </a:solidFill>
              <a:effectLst/>
              <a:latin typeface="Georgia" panose="02040502050405020303" pitchFamily="18" charset="0"/>
              <a:ea typeface="Times New Roman" panose="02020603050405020304" pitchFamily="18" charset="0"/>
            </a:endParaRPr>
          </a:p>
          <a:p>
            <a:pPr fontAlgn="base">
              <a:buNone/>
            </a:pPr>
            <a:r>
              <a:rPr lang="en-GB" sz="2000" dirty="0">
                <a:solidFill>
                  <a:srgbClr val="000000"/>
                </a:solidFill>
                <a:effectLst/>
                <a:latin typeface="Georgia" panose="02040502050405020303" pitchFamily="18" charset="0"/>
                <a:ea typeface="Times New Roman" panose="02020603050405020304" pitchFamily="18" charset="0"/>
              </a:rPr>
              <a:t>Because I now deeply fear the dangerous signs of history repeating itself, I want everyone to remember that war is terrible. On VE Day 1945, the world was looking at the complete destruction of many cities, some by us. Tens of millions of people were dead or homeless. It was hard to wholeheartedly rejoice in May 1945.</a:t>
            </a:r>
          </a:p>
          <a:p>
            <a:pPr fontAlgn="base">
              <a:buNone/>
            </a:pPr>
            <a:endParaRPr lang="en-GB" sz="2000" dirty="0">
              <a:effectLst/>
              <a:latin typeface="Times New Roman" panose="02020603050405020304" pitchFamily="18" charset="0"/>
              <a:ea typeface="Times New Roman" panose="02020603050405020304" pitchFamily="18" charset="0"/>
            </a:endParaRPr>
          </a:p>
          <a:p>
            <a:pPr fontAlgn="base">
              <a:buNone/>
            </a:pPr>
            <a:r>
              <a:rPr lang="en-GB" sz="2000" dirty="0">
                <a:solidFill>
                  <a:srgbClr val="121212"/>
                </a:solidFill>
                <a:effectLst/>
                <a:latin typeface="Georgia" panose="02040502050405020303" pitchFamily="18" charset="0"/>
                <a:ea typeface="Times New Roman" panose="02020603050405020304" pitchFamily="18" charset="0"/>
              </a:rPr>
              <a:t>Sorry to be a spoilsport. I actually hope everyone comes together and has a lovely time on the 80th anniversary. I think I probably quite enjoyed myself in 1945. The kids had a street party tea, with junket and blancmange (whatever happened to them?), with evaporated milk as cream, and a few chocolates. A feast in those strictly rationed days.</a:t>
            </a:r>
            <a:endParaRPr lang="en-GB"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381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374237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3600" b="1" dirty="0">
                <a:solidFill>
                  <a:schemeClr val="accent2">
                    <a:lumMod val="50000"/>
                  </a:schemeClr>
                </a:solidFill>
                <a:effectLst/>
                <a:latin typeface="+mn-lt"/>
                <a:ea typeface="Calibri" panose="020F0502020204030204" pitchFamily="34" charset="0"/>
                <a:cs typeface="Times New Roman" panose="02020603050405020304" pitchFamily="18" charset="0"/>
              </a:rPr>
              <a:t>War writing</a:t>
            </a:r>
          </a:p>
          <a:p>
            <a:pPr>
              <a:buNone/>
            </a:pPr>
            <a:r>
              <a:rPr lang="en-GB" dirty="0">
                <a:effectLst/>
                <a:latin typeface="+mn-lt"/>
                <a:ea typeface="Times New Roman" panose="02020603050405020304" pitchFamily="18" charset="0"/>
                <a:cs typeface="Times New Roman" panose="02020603050405020304" pitchFamily="18" charset="0"/>
              </a:rPr>
              <a:t>From t</a:t>
            </a:r>
            <a:r>
              <a:rPr lang="en-GB" dirty="0">
                <a:latin typeface="+mn-lt"/>
                <a:ea typeface="Times New Roman" panose="02020603050405020304" pitchFamily="18" charset="0"/>
                <a:cs typeface="Times New Roman" panose="02020603050405020304" pitchFamily="18" charset="0"/>
              </a:rPr>
              <a:t>he Bible onwards</a:t>
            </a:r>
          </a:p>
          <a:p>
            <a:pPr>
              <a:buNone/>
            </a:pPr>
            <a:r>
              <a:rPr lang="en-GB" dirty="0">
                <a:effectLst/>
                <a:latin typeface="+mn-lt"/>
                <a:ea typeface="Times New Roman" panose="02020603050405020304" pitchFamily="18" charset="0"/>
                <a:cs typeface="Times New Roman" panose="02020603050405020304" pitchFamily="18" charset="0"/>
              </a:rPr>
              <a:t>WW</a:t>
            </a:r>
            <a:r>
              <a:rPr lang="en-GB" dirty="0">
                <a:latin typeface="+mn-lt"/>
                <a:ea typeface="Times New Roman" panose="02020603050405020304" pitchFamily="18" charset="0"/>
                <a:cs typeface="Times New Roman" panose="02020603050405020304" pitchFamily="18" charset="0"/>
              </a:rPr>
              <a:t>2 </a:t>
            </a:r>
          </a:p>
          <a:p>
            <a:pPr>
              <a:buNone/>
            </a:pPr>
            <a:r>
              <a:rPr lang="en-GB" dirty="0">
                <a:latin typeface="+mn-lt"/>
                <a:ea typeface="Times New Roman" panose="02020603050405020304" pitchFamily="18" charset="0"/>
                <a:cs typeface="Times New Roman" panose="02020603050405020304" pitchFamily="18" charset="0"/>
              </a:rPr>
              <a:t>  </a:t>
            </a:r>
            <a:r>
              <a:rPr lang="en-GB" dirty="0">
                <a:effectLst/>
                <a:latin typeface="+mn-lt"/>
                <a:ea typeface="Times New Roman" panose="02020603050405020304" pitchFamily="18" charset="0"/>
                <a:cs typeface="Times New Roman" panose="02020603050405020304" pitchFamily="18" charset="0"/>
              </a:rPr>
              <a:t>reports, speeches, poems, </a:t>
            </a:r>
            <a:r>
              <a:rPr lang="en-GB" dirty="0">
                <a:latin typeface="+mn-lt"/>
                <a:ea typeface="Times New Roman" panose="02020603050405020304" pitchFamily="18" charset="0"/>
                <a:cs typeface="Times New Roman" panose="02020603050405020304" pitchFamily="18" charset="0"/>
              </a:rPr>
              <a:t>anthologies …</a:t>
            </a:r>
          </a:p>
          <a:p>
            <a:pPr>
              <a:buNone/>
            </a:pPr>
            <a:r>
              <a:rPr lang="en-GB" dirty="0">
                <a:effectLst/>
                <a:latin typeface="+mn-lt"/>
                <a:ea typeface="Times New Roman" panose="02020603050405020304" pitchFamily="18" charset="0"/>
                <a:cs typeface="Times New Roman" panose="02020603050405020304" pitchFamily="18" charset="0"/>
              </a:rPr>
              <a:t>VE Day 80 years on</a:t>
            </a:r>
          </a:p>
          <a:p>
            <a:pPr>
              <a:buNone/>
            </a:pPr>
            <a:endParaRPr lang="en-GB" dirty="0">
              <a:effectLst/>
              <a:latin typeface="+mn-lt"/>
              <a:ea typeface="Times New Roman" panose="02020603050405020304" pitchFamily="18" charset="0"/>
            </a:endParaRPr>
          </a:p>
        </p:txBody>
      </p:sp>
    </p:spTree>
    <p:extLst>
      <p:ext uri="{BB962C8B-B14F-4D97-AF65-F5344CB8AC3E}">
        <p14:creationId xmlns:p14="http://schemas.microsoft.com/office/powerpoint/2010/main" val="2791165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016758"/>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fontAlgn="base">
              <a:buNone/>
            </a:pPr>
            <a:r>
              <a:rPr lang="en-GB" sz="2000" dirty="0">
                <a:solidFill>
                  <a:srgbClr val="121212"/>
                </a:solidFill>
                <a:effectLst/>
                <a:latin typeface="Georgia" panose="02040502050405020303" pitchFamily="18" charset="0"/>
                <a:ea typeface="Times New Roman" panose="02020603050405020304" pitchFamily="18" charset="0"/>
              </a:rPr>
              <a:t>Now, our beautiful planet is under threat in many ways. History shows that the solution is definitely not to be found in autocratic leadership. Let us aim to unite the available worldwide wisdom to tackle the global crises together. Time is running out.</a:t>
            </a:r>
          </a:p>
          <a:p>
            <a:pPr fontAlgn="base">
              <a:buNone/>
            </a:pPr>
            <a:endParaRPr lang="en-GB" sz="2000" dirty="0">
              <a:effectLst/>
              <a:latin typeface="Times New Roman" panose="02020603050405020304" pitchFamily="18" charset="0"/>
              <a:ea typeface="Times New Roman" panose="02020603050405020304" pitchFamily="18" charset="0"/>
            </a:endParaRPr>
          </a:p>
          <a:p>
            <a:pPr fontAlgn="base">
              <a:buNone/>
            </a:pPr>
            <a:r>
              <a:rPr lang="en-GB" sz="2000" dirty="0">
                <a:solidFill>
                  <a:srgbClr val="121212"/>
                </a:solidFill>
                <a:effectLst/>
                <a:latin typeface="Georgia" panose="02040502050405020303" pitchFamily="18" charset="0"/>
                <a:ea typeface="Times New Roman" panose="02020603050405020304" pitchFamily="18" charset="0"/>
              </a:rPr>
              <a:t>This week, the moon reminded me of a wartime child who, along with her contemporaries, will soon be gone, taking our painful memories with us. I look back with some pride at the way that generation of adults survived, drained but determined to make the world a better place. And they did.</a:t>
            </a:r>
          </a:p>
          <a:p>
            <a:pPr fontAlgn="base">
              <a:buNone/>
            </a:pPr>
            <a:endParaRPr lang="en-GB" sz="2000" dirty="0">
              <a:effectLst/>
              <a:latin typeface="Times New Roman" panose="02020603050405020304" pitchFamily="18" charset="0"/>
              <a:ea typeface="Times New Roman" panose="02020603050405020304" pitchFamily="18" charset="0"/>
            </a:endParaRPr>
          </a:p>
          <a:p>
            <a:pPr fontAlgn="base">
              <a:buNone/>
            </a:pPr>
            <a:r>
              <a:rPr lang="en-GB" sz="2000" dirty="0">
                <a:solidFill>
                  <a:srgbClr val="121212"/>
                </a:solidFill>
                <a:effectLst/>
                <a:latin typeface="Georgia" panose="02040502050405020303" pitchFamily="18" charset="0"/>
                <a:ea typeface="Times New Roman" panose="02020603050405020304" pitchFamily="18" charset="0"/>
              </a:rPr>
              <a:t>Please God, don’t let us betray them. We must not forget and we must never let it happen again.</a:t>
            </a:r>
            <a:endParaRPr lang="en-GB" sz="2000" dirty="0">
              <a:effectLst/>
              <a:latin typeface="Times New Roman" panose="02020603050405020304" pitchFamily="18" charset="0"/>
              <a:ea typeface="Times New Roman" panose="02020603050405020304" pitchFamily="18" charset="0"/>
            </a:endParaRPr>
          </a:p>
          <a:p>
            <a:pPr>
              <a:buNone/>
            </a:pPr>
            <a:br>
              <a:rPr lang="en-GB" sz="2000" dirty="0">
                <a:solidFill>
                  <a:srgbClr val="141823"/>
                </a:solidFill>
                <a:effectLst/>
                <a:latin typeface="+mn-lt"/>
                <a:ea typeface="Times New Roman" panose="02020603050405020304" pitchFamily="18" charset="0"/>
                <a:cs typeface="Times New Roman" panose="02020603050405020304" pitchFamily="18" charset="0"/>
              </a:rPr>
            </a:br>
            <a:endParaRPr lang="en-GB" sz="2000" dirty="0">
              <a:effectLst/>
              <a:latin typeface="+mn-lt"/>
              <a:ea typeface="Times New Roman" panose="02020603050405020304" pitchFamily="18" charset="0"/>
            </a:endParaRPr>
          </a:p>
        </p:txBody>
      </p:sp>
    </p:spTree>
    <p:extLst>
      <p:ext uri="{BB962C8B-B14F-4D97-AF65-F5344CB8AC3E}">
        <p14:creationId xmlns:p14="http://schemas.microsoft.com/office/powerpoint/2010/main" val="725071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40CD7D-C0B0-E53E-183A-4614118826BB}"/>
              </a:ext>
            </a:extLst>
          </p:cNvPr>
          <p:cNvPicPr>
            <a:picLocks noChangeAspect="1"/>
          </p:cNvPicPr>
          <p:nvPr/>
        </p:nvPicPr>
        <p:blipFill>
          <a:blip r:embed="rId2"/>
          <a:stretch>
            <a:fillRect/>
          </a:stretch>
        </p:blipFill>
        <p:spPr>
          <a:xfrm>
            <a:off x="2123728" y="764704"/>
            <a:ext cx="4320480" cy="5542434"/>
          </a:xfrm>
          <a:prstGeom prst="rect">
            <a:avLst/>
          </a:prstGeom>
        </p:spPr>
      </p:pic>
    </p:spTree>
    <p:extLst>
      <p:ext uri="{BB962C8B-B14F-4D97-AF65-F5344CB8AC3E}">
        <p14:creationId xmlns:p14="http://schemas.microsoft.com/office/powerpoint/2010/main" val="1440162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68771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1800" b="1" dirty="0">
                <a:solidFill>
                  <a:schemeClr val="accent2">
                    <a:lumMod val="50000"/>
                  </a:schemeClr>
                </a:solidFill>
                <a:effectLst/>
                <a:latin typeface="Times" pitchFamily="2" charset="0"/>
                <a:ea typeface="Times New Roman" panose="02020603050405020304" pitchFamily="18" charset="0"/>
              </a:rPr>
              <a:t>Exodus 15 </a:t>
            </a:r>
            <a:r>
              <a:rPr lang="en-GB" sz="1800" b="1" dirty="0" err="1">
                <a:solidFill>
                  <a:schemeClr val="accent2">
                    <a:lumMod val="50000"/>
                  </a:schemeClr>
                </a:solidFill>
                <a:effectLst/>
                <a:latin typeface="Times" pitchFamily="2" charset="0"/>
                <a:ea typeface="Times New Roman" panose="02020603050405020304" pitchFamily="18" charset="0"/>
              </a:rPr>
              <a:t>vv</a:t>
            </a:r>
            <a:r>
              <a:rPr lang="en-GB" sz="1800" b="1" dirty="0">
                <a:solidFill>
                  <a:schemeClr val="accent2">
                    <a:lumMod val="50000"/>
                  </a:schemeClr>
                </a:solidFill>
                <a:effectLst/>
                <a:latin typeface="Times" pitchFamily="2" charset="0"/>
                <a:ea typeface="Times New Roman" panose="02020603050405020304" pitchFamily="18" charset="0"/>
              </a:rPr>
              <a:t> 1-10</a:t>
            </a:r>
            <a:endParaRPr lang="en-GB" sz="1800" dirty="0">
              <a:solidFill>
                <a:schemeClr val="accent2">
                  <a:lumMod val="50000"/>
                </a:schemeClr>
              </a:solidFill>
              <a:effectLst/>
              <a:latin typeface="Times New Roman" panose="02020603050405020304" pitchFamily="18" charset="0"/>
              <a:ea typeface="Times New Roman" panose="02020603050405020304" pitchFamily="18" charset="0"/>
            </a:endParaRPr>
          </a:p>
          <a:p>
            <a:pPr>
              <a:buNone/>
            </a:pPr>
            <a:r>
              <a:rPr lang="en-GB" sz="1800" dirty="0">
                <a:solidFill>
                  <a:srgbClr val="000000"/>
                </a:solidFill>
                <a:effectLst/>
                <a:latin typeface="Times" pitchFamily="2" charset="0"/>
                <a:ea typeface="Times New Roman" panose="02020603050405020304" pitchFamily="18" charset="0"/>
              </a:rPr>
              <a:t>Then sang Moses and the children of Israel this song unto the Lord, and </a:t>
            </a:r>
            <a:r>
              <a:rPr lang="en-GB" sz="1800" dirty="0" err="1">
                <a:solidFill>
                  <a:srgbClr val="000000"/>
                </a:solidFill>
                <a:effectLst/>
                <a:latin typeface="Times" pitchFamily="2" charset="0"/>
                <a:ea typeface="Times New Roman" panose="02020603050405020304" pitchFamily="18" charset="0"/>
              </a:rPr>
              <a:t>spake</a:t>
            </a:r>
            <a:r>
              <a:rPr lang="en-GB" sz="1800" dirty="0">
                <a:solidFill>
                  <a:srgbClr val="000000"/>
                </a:solidFill>
                <a:effectLst/>
                <a:latin typeface="Times" pitchFamily="2" charset="0"/>
                <a:ea typeface="Times New Roman" panose="02020603050405020304" pitchFamily="18" charset="0"/>
              </a:rPr>
              <a:t>, saying, I will sing unto the Lord, for he hath triumphed gloriously: the horse and his rider hath he thrown into the sea.</a:t>
            </a:r>
            <a:br>
              <a:rPr lang="en-GB" sz="1800" dirty="0">
                <a:solidFill>
                  <a:srgbClr val="000000"/>
                </a:solidFill>
                <a:effectLst/>
                <a:latin typeface="Times" pitchFamily="2" charset="0"/>
                <a:ea typeface="Times New Roman" panose="02020603050405020304" pitchFamily="18" charset="0"/>
              </a:rPr>
            </a:br>
            <a:r>
              <a:rPr lang="en-GB" sz="1800" dirty="0">
                <a:solidFill>
                  <a:srgbClr val="000000"/>
                </a:solidFill>
                <a:effectLst/>
                <a:latin typeface="Times" pitchFamily="2" charset="0"/>
                <a:ea typeface="Times New Roman" panose="02020603050405020304" pitchFamily="18" charset="0"/>
              </a:rPr>
              <a:t>The Lord is my strength and song, and he is become my salvation: he is my God, and I will prepare him an habitation; my father's God, and I will exalt him.</a:t>
            </a:r>
            <a:br>
              <a:rPr lang="en-GB" sz="1800" dirty="0">
                <a:solidFill>
                  <a:srgbClr val="000000"/>
                </a:solidFill>
                <a:effectLst/>
                <a:latin typeface="Times" pitchFamily="2" charset="0"/>
                <a:ea typeface="Times New Roman" panose="02020603050405020304" pitchFamily="18" charset="0"/>
              </a:rPr>
            </a:br>
            <a:r>
              <a:rPr lang="en-GB" sz="1800" dirty="0">
                <a:solidFill>
                  <a:srgbClr val="000000"/>
                </a:solidFill>
                <a:effectLst/>
                <a:latin typeface="Times" pitchFamily="2" charset="0"/>
                <a:ea typeface="Times New Roman" panose="02020603050405020304" pitchFamily="18" charset="0"/>
              </a:rPr>
              <a:t>The Lord is a man of war: the Lord is his name.</a:t>
            </a:r>
            <a:br>
              <a:rPr lang="en-GB" sz="1800" dirty="0">
                <a:solidFill>
                  <a:srgbClr val="000000"/>
                </a:solidFill>
                <a:effectLst/>
                <a:latin typeface="Times" pitchFamily="2" charset="0"/>
                <a:ea typeface="Times New Roman" panose="02020603050405020304" pitchFamily="18" charset="0"/>
              </a:rPr>
            </a:br>
            <a:r>
              <a:rPr lang="en-GB" sz="1800" dirty="0">
                <a:solidFill>
                  <a:srgbClr val="000000"/>
                </a:solidFill>
                <a:effectLst/>
                <a:latin typeface="Times" pitchFamily="2" charset="0"/>
                <a:ea typeface="Times New Roman" panose="02020603050405020304" pitchFamily="18" charset="0"/>
              </a:rPr>
              <a:t>Pharaoh's chariots and his host hath he cast into the sea: his chosen captains also are drowned in the Red sea.</a:t>
            </a:r>
            <a:br>
              <a:rPr lang="en-GB" sz="1800" dirty="0">
                <a:solidFill>
                  <a:srgbClr val="000000"/>
                </a:solidFill>
                <a:effectLst/>
                <a:latin typeface="Times" pitchFamily="2" charset="0"/>
                <a:ea typeface="Times New Roman" panose="02020603050405020304" pitchFamily="18" charset="0"/>
              </a:rPr>
            </a:br>
            <a:r>
              <a:rPr lang="en-GB" sz="1800" dirty="0">
                <a:solidFill>
                  <a:srgbClr val="000000"/>
                </a:solidFill>
                <a:effectLst/>
                <a:latin typeface="Times" pitchFamily="2" charset="0"/>
                <a:ea typeface="Times New Roman" panose="02020603050405020304" pitchFamily="18" charset="0"/>
              </a:rPr>
              <a:t>The depths have covered them: they sank into the bottom as a stone.</a:t>
            </a:r>
            <a:br>
              <a:rPr lang="en-GB" sz="1800" dirty="0">
                <a:solidFill>
                  <a:srgbClr val="000000"/>
                </a:solidFill>
                <a:effectLst/>
                <a:latin typeface="Times" pitchFamily="2" charset="0"/>
                <a:ea typeface="Times New Roman" panose="02020603050405020304" pitchFamily="18" charset="0"/>
              </a:rPr>
            </a:br>
            <a:r>
              <a:rPr lang="en-GB" sz="1800" dirty="0">
                <a:solidFill>
                  <a:srgbClr val="000000"/>
                </a:solidFill>
                <a:effectLst/>
                <a:latin typeface="Times" pitchFamily="2" charset="0"/>
                <a:ea typeface="Times New Roman" panose="02020603050405020304" pitchFamily="18" charset="0"/>
              </a:rPr>
              <a:t>Thy right hand, O Lord, is become glorious in power: thy right hand, O Lord, hath dashed in pieces the enemy.</a:t>
            </a:r>
            <a:br>
              <a:rPr lang="en-GB" sz="1800" dirty="0">
                <a:solidFill>
                  <a:srgbClr val="000000"/>
                </a:solidFill>
                <a:effectLst/>
                <a:latin typeface="Times" pitchFamily="2" charset="0"/>
                <a:ea typeface="Times New Roman" panose="02020603050405020304" pitchFamily="18" charset="0"/>
              </a:rPr>
            </a:br>
            <a:r>
              <a:rPr lang="en-GB" sz="1800" dirty="0">
                <a:solidFill>
                  <a:srgbClr val="000000"/>
                </a:solidFill>
                <a:effectLst/>
                <a:latin typeface="Times" pitchFamily="2" charset="0"/>
                <a:ea typeface="Times New Roman" panose="02020603050405020304" pitchFamily="18" charset="0"/>
              </a:rPr>
              <a:t>And in the greatness of thine excellency thou hast overthrown them that rose up against thee: thou </a:t>
            </a:r>
            <a:r>
              <a:rPr lang="en-GB" sz="1800" dirty="0" err="1">
                <a:solidFill>
                  <a:srgbClr val="000000"/>
                </a:solidFill>
                <a:effectLst/>
                <a:latin typeface="Times" pitchFamily="2" charset="0"/>
                <a:ea typeface="Times New Roman" panose="02020603050405020304" pitchFamily="18" charset="0"/>
              </a:rPr>
              <a:t>sentest</a:t>
            </a:r>
            <a:r>
              <a:rPr lang="en-GB" sz="1800" dirty="0">
                <a:solidFill>
                  <a:srgbClr val="000000"/>
                </a:solidFill>
                <a:effectLst/>
                <a:latin typeface="Times" pitchFamily="2" charset="0"/>
                <a:ea typeface="Times New Roman" panose="02020603050405020304" pitchFamily="18" charset="0"/>
              </a:rPr>
              <a:t> forth thy wrath, which consumed them as stubble.</a:t>
            </a:r>
            <a:br>
              <a:rPr lang="en-GB" sz="1800" dirty="0">
                <a:solidFill>
                  <a:srgbClr val="000000"/>
                </a:solidFill>
                <a:effectLst/>
                <a:latin typeface="Times" pitchFamily="2" charset="0"/>
                <a:ea typeface="Times New Roman" panose="02020603050405020304" pitchFamily="18" charset="0"/>
              </a:rPr>
            </a:br>
            <a:r>
              <a:rPr lang="en-GB" sz="1800" dirty="0">
                <a:solidFill>
                  <a:srgbClr val="000000"/>
                </a:solidFill>
                <a:effectLst/>
                <a:latin typeface="Times" pitchFamily="2" charset="0"/>
                <a:ea typeface="Times New Roman" panose="02020603050405020304" pitchFamily="18" charset="0"/>
              </a:rPr>
              <a:t>And with the blast of thy nostrils the waters were gathered together, the floods stood upright as an heap, and the depths were congealed in the heart of the sea.</a:t>
            </a:r>
            <a:br>
              <a:rPr lang="en-GB" sz="1800" dirty="0">
                <a:solidFill>
                  <a:srgbClr val="000000"/>
                </a:solidFill>
                <a:effectLst/>
                <a:latin typeface="Times" pitchFamily="2" charset="0"/>
                <a:ea typeface="Times New Roman" panose="02020603050405020304" pitchFamily="18" charset="0"/>
              </a:rPr>
            </a:br>
            <a:r>
              <a:rPr lang="en-GB" sz="1800" dirty="0">
                <a:solidFill>
                  <a:srgbClr val="000000"/>
                </a:solidFill>
                <a:effectLst/>
                <a:latin typeface="Times" pitchFamily="2" charset="0"/>
                <a:ea typeface="Times New Roman" panose="02020603050405020304" pitchFamily="18" charset="0"/>
              </a:rPr>
              <a:t>The enemy said, I will pursue, I will overtake, I will divide the spoil; my lust shall be satisfied upon them; I will draw my sword, my hand shall destroy them.</a:t>
            </a:r>
            <a:br>
              <a:rPr lang="en-GB" sz="1800" dirty="0">
                <a:solidFill>
                  <a:srgbClr val="000000"/>
                </a:solidFill>
                <a:effectLst/>
                <a:latin typeface="Times" pitchFamily="2" charset="0"/>
                <a:ea typeface="Times New Roman" panose="02020603050405020304" pitchFamily="18" charset="0"/>
              </a:rPr>
            </a:br>
            <a:r>
              <a:rPr lang="en-GB" sz="1800" dirty="0">
                <a:solidFill>
                  <a:srgbClr val="000000"/>
                </a:solidFill>
                <a:effectLst/>
                <a:latin typeface="Times" pitchFamily="2" charset="0"/>
                <a:ea typeface="Times New Roman" panose="02020603050405020304" pitchFamily="18" charset="0"/>
              </a:rPr>
              <a:t>Thou didst blow with thy wind, the sea covered them: they sank as lead in the mighty waters.</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9793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920038" cy="516449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1800" b="1" dirty="0">
                <a:solidFill>
                  <a:schemeClr val="accent2">
                    <a:lumMod val="50000"/>
                  </a:schemeClr>
                </a:solidFill>
                <a:effectLst/>
                <a:latin typeface="Times" pitchFamily="2" charset="0"/>
                <a:ea typeface="Times New Roman" panose="02020603050405020304" pitchFamily="18" charset="0"/>
              </a:rPr>
              <a:t>2 Samuel 1 </a:t>
            </a:r>
            <a:r>
              <a:rPr lang="en-GB" sz="1800" b="1" dirty="0" err="1">
                <a:solidFill>
                  <a:schemeClr val="accent2">
                    <a:lumMod val="50000"/>
                  </a:schemeClr>
                </a:solidFill>
                <a:effectLst/>
                <a:latin typeface="Times" pitchFamily="2" charset="0"/>
                <a:ea typeface="Times New Roman" panose="02020603050405020304" pitchFamily="18" charset="0"/>
              </a:rPr>
              <a:t>vv</a:t>
            </a:r>
            <a:r>
              <a:rPr lang="en-GB" sz="1800" b="1" dirty="0">
                <a:solidFill>
                  <a:schemeClr val="accent2">
                    <a:lumMod val="50000"/>
                  </a:schemeClr>
                </a:solidFill>
                <a:effectLst/>
                <a:latin typeface="Times" pitchFamily="2" charset="0"/>
                <a:ea typeface="Times New Roman" panose="02020603050405020304" pitchFamily="18" charset="0"/>
              </a:rPr>
              <a:t> 19-27</a:t>
            </a:r>
            <a:endParaRPr lang="en-GB" sz="1800" dirty="0">
              <a:solidFill>
                <a:schemeClr val="accent2">
                  <a:lumMod val="50000"/>
                </a:schemeClr>
              </a:solidFill>
              <a:effectLst/>
              <a:latin typeface="Times New Roman" panose="02020603050405020304" pitchFamily="18" charset="0"/>
              <a:ea typeface="Times New Roman" panose="02020603050405020304" pitchFamily="18" charset="0"/>
            </a:endParaRPr>
          </a:p>
          <a:p>
            <a:pPr>
              <a:buNone/>
            </a:pPr>
            <a:r>
              <a:rPr lang="en-GB" sz="1800" dirty="0">
                <a:solidFill>
                  <a:srgbClr val="000000"/>
                </a:solidFill>
                <a:effectLst/>
                <a:latin typeface="Times" pitchFamily="2" charset="0"/>
                <a:ea typeface="Times New Roman" panose="02020603050405020304" pitchFamily="18" charset="0"/>
                <a:cs typeface="Times New Roman" panose="02020603050405020304" pitchFamily="18" charset="0"/>
              </a:rPr>
              <a:t>The beauty of Israel is slain upon thy high places: how are the mighty fallen!</a:t>
            </a:r>
            <a:br>
              <a:rPr lang="en-GB" sz="1800" dirty="0">
                <a:solidFill>
                  <a:srgbClr val="000000"/>
                </a:solidFill>
                <a:effectLst/>
                <a:latin typeface="Times" pitchFamily="2" charset="0"/>
                <a:ea typeface="Times New Roman" panose="02020603050405020304" pitchFamily="18" charset="0"/>
                <a:cs typeface="Times New Roman" panose="02020603050405020304" pitchFamily="18" charset="0"/>
              </a:rPr>
            </a:br>
            <a:r>
              <a:rPr lang="en-GB" sz="1800" dirty="0">
                <a:solidFill>
                  <a:srgbClr val="000000"/>
                </a:solidFill>
                <a:effectLst/>
                <a:latin typeface="Times" pitchFamily="2" charset="0"/>
                <a:ea typeface="Times New Roman" panose="02020603050405020304" pitchFamily="18" charset="0"/>
                <a:cs typeface="Times New Roman" panose="02020603050405020304" pitchFamily="18" charset="0"/>
              </a:rPr>
              <a:t>Tell it not in Gath, publish it not in the streets of </a:t>
            </a:r>
            <a:r>
              <a:rPr lang="en-GB" sz="1800" dirty="0" err="1">
                <a:solidFill>
                  <a:srgbClr val="000000"/>
                </a:solidFill>
                <a:effectLst/>
                <a:latin typeface="Times" pitchFamily="2" charset="0"/>
                <a:ea typeface="Times New Roman" panose="02020603050405020304" pitchFamily="18" charset="0"/>
                <a:cs typeface="Times New Roman" panose="02020603050405020304" pitchFamily="18" charset="0"/>
              </a:rPr>
              <a:t>Askelon</a:t>
            </a:r>
            <a:r>
              <a:rPr lang="en-GB" sz="1800" dirty="0">
                <a:solidFill>
                  <a:srgbClr val="000000"/>
                </a:solidFill>
                <a:effectLst/>
                <a:latin typeface="Times" pitchFamily="2" charset="0"/>
                <a:ea typeface="Times New Roman" panose="02020603050405020304" pitchFamily="18" charset="0"/>
                <a:cs typeface="Times New Roman" panose="02020603050405020304" pitchFamily="18" charset="0"/>
              </a:rPr>
              <a:t>; lest the daughters of the Philistines rejoice, lest the daughters of the uncircumcised triumph.</a:t>
            </a:r>
            <a:br>
              <a:rPr lang="en-GB" sz="1800" dirty="0">
                <a:solidFill>
                  <a:srgbClr val="000000"/>
                </a:solidFill>
                <a:effectLst/>
                <a:latin typeface="Times" pitchFamily="2" charset="0"/>
                <a:ea typeface="Times New Roman" panose="02020603050405020304" pitchFamily="18" charset="0"/>
                <a:cs typeface="Times New Roman" panose="02020603050405020304" pitchFamily="18" charset="0"/>
              </a:rPr>
            </a:br>
            <a:r>
              <a:rPr lang="en-GB" sz="1800" dirty="0">
                <a:solidFill>
                  <a:srgbClr val="000000"/>
                </a:solidFill>
                <a:effectLst/>
                <a:latin typeface="Times" pitchFamily="2" charset="0"/>
                <a:ea typeface="Times New Roman" panose="02020603050405020304" pitchFamily="18" charset="0"/>
                <a:cs typeface="Times New Roman" panose="02020603050405020304" pitchFamily="18" charset="0"/>
              </a:rPr>
              <a:t>Ye mountains of Gilboa, let there be no dew, neither let there be rain, upon you, nor fields of offerings: for there the shield of the mighty is vilely cast away, the shield of Saul, as though he had not been anointed with oil.</a:t>
            </a:r>
            <a:br>
              <a:rPr lang="en-GB" sz="1800" dirty="0">
                <a:solidFill>
                  <a:srgbClr val="000000"/>
                </a:solidFill>
                <a:effectLst/>
                <a:latin typeface="Times" pitchFamily="2" charset="0"/>
                <a:ea typeface="Times New Roman" panose="02020603050405020304" pitchFamily="18" charset="0"/>
                <a:cs typeface="Times New Roman" panose="02020603050405020304" pitchFamily="18" charset="0"/>
              </a:rPr>
            </a:br>
            <a:r>
              <a:rPr lang="en-GB" sz="1800" dirty="0">
                <a:solidFill>
                  <a:srgbClr val="000000"/>
                </a:solidFill>
                <a:effectLst/>
                <a:latin typeface="Times" pitchFamily="2" charset="0"/>
                <a:ea typeface="Times New Roman" panose="02020603050405020304" pitchFamily="18" charset="0"/>
                <a:cs typeface="Times New Roman" panose="02020603050405020304" pitchFamily="18" charset="0"/>
              </a:rPr>
              <a:t>From the blood of the slain, from the fat of the mighty, the bow of Jonathan turned not back, and the sword of Saul returned not empty.</a:t>
            </a:r>
            <a:br>
              <a:rPr lang="en-GB" sz="1800" dirty="0">
                <a:solidFill>
                  <a:srgbClr val="000000"/>
                </a:solidFill>
                <a:effectLst/>
                <a:latin typeface="Times" pitchFamily="2" charset="0"/>
                <a:ea typeface="Times New Roman" panose="02020603050405020304" pitchFamily="18" charset="0"/>
                <a:cs typeface="Times New Roman" panose="02020603050405020304" pitchFamily="18" charset="0"/>
              </a:rPr>
            </a:br>
            <a:r>
              <a:rPr lang="en-GB" sz="1800" dirty="0">
                <a:solidFill>
                  <a:srgbClr val="000000"/>
                </a:solidFill>
                <a:effectLst/>
                <a:latin typeface="Times" pitchFamily="2" charset="0"/>
                <a:ea typeface="Times New Roman" panose="02020603050405020304" pitchFamily="18" charset="0"/>
                <a:cs typeface="Times New Roman" panose="02020603050405020304" pitchFamily="18" charset="0"/>
              </a:rPr>
              <a:t>Saul and Jonathan were lovely and pleasant in their lives, and in their death they were not divided: they were swifter than eagles, they were stronger than lions.</a:t>
            </a:r>
            <a:br>
              <a:rPr lang="en-GB" sz="1800" dirty="0">
                <a:solidFill>
                  <a:srgbClr val="000000"/>
                </a:solidFill>
                <a:effectLst/>
                <a:latin typeface="Times" pitchFamily="2" charset="0"/>
                <a:ea typeface="Times New Roman" panose="02020603050405020304" pitchFamily="18" charset="0"/>
                <a:cs typeface="Times New Roman" panose="02020603050405020304" pitchFamily="18" charset="0"/>
              </a:rPr>
            </a:br>
            <a:r>
              <a:rPr lang="en-GB" sz="1800" dirty="0">
                <a:solidFill>
                  <a:srgbClr val="000000"/>
                </a:solidFill>
                <a:effectLst/>
                <a:latin typeface="Times" pitchFamily="2" charset="0"/>
                <a:ea typeface="Times New Roman" panose="02020603050405020304" pitchFamily="18" charset="0"/>
                <a:cs typeface="Times New Roman" panose="02020603050405020304" pitchFamily="18" charset="0"/>
              </a:rPr>
              <a:t>Ye daughters of Israel, weep over Saul, who clothed you in scarlet, with other delights, who put on ornaments of gold upon your apparel.</a:t>
            </a:r>
            <a:br>
              <a:rPr lang="en-GB" sz="1800" dirty="0">
                <a:solidFill>
                  <a:srgbClr val="000000"/>
                </a:solidFill>
                <a:effectLst/>
                <a:latin typeface="Times" pitchFamily="2" charset="0"/>
                <a:ea typeface="Times New Roman" panose="02020603050405020304" pitchFamily="18" charset="0"/>
                <a:cs typeface="Times New Roman" panose="02020603050405020304" pitchFamily="18" charset="0"/>
              </a:rPr>
            </a:br>
            <a:r>
              <a:rPr lang="en-GB" sz="1800" dirty="0">
                <a:solidFill>
                  <a:srgbClr val="000000"/>
                </a:solidFill>
                <a:effectLst/>
                <a:latin typeface="Times" pitchFamily="2" charset="0"/>
                <a:ea typeface="Times New Roman" panose="02020603050405020304" pitchFamily="18" charset="0"/>
                <a:cs typeface="Times New Roman" panose="02020603050405020304" pitchFamily="18" charset="0"/>
              </a:rPr>
              <a:t>How are the mighty fallen in the midst of the battle! O Jonathan, thou was slain in thine high places.</a:t>
            </a:r>
            <a:br>
              <a:rPr lang="en-GB" sz="1800" dirty="0">
                <a:solidFill>
                  <a:srgbClr val="000000"/>
                </a:solidFill>
                <a:effectLst/>
                <a:latin typeface="Times" pitchFamily="2" charset="0"/>
                <a:ea typeface="Times New Roman" panose="02020603050405020304" pitchFamily="18" charset="0"/>
                <a:cs typeface="Times New Roman" panose="02020603050405020304" pitchFamily="18" charset="0"/>
              </a:rPr>
            </a:br>
            <a:r>
              <a:rPr lang="en-GB" sz="1800" dirty="0">
                <a:solidFill>
                  <a:srgbClr val="000000"/>
                </a:solidFill>
                <a:effectLst/>
                <a:latin typeface="Times" pitchFamily="2" charset="0"/>
                <a:ea typeface="Times New Roman" panose="02020603050405020304" pitchFamily="18" charset="0"/>
                <a:cs typeface="Times New Roman" panose="02020603050405020304" pitchFamily="18" charset="0"/>
              </a:rPr>
              <a:t>I am distressed for thee, my brother Jonathan: very pleasant hast thou been unto me: thy love to me was wonderful, passing the love of women.</a:t>
            </a:r>
            <a:br>
              <a:rPr lang="en-GB" sz="1800" dirty="0">
                <a:solidFill>
                  <a:srgbClr val="000000"/>
                </a:solidFill>
                <a:effectLst/>
                <a:latin typeface="Times" pitchFamily="2" charset="0"/>
                <a:ea typeface="Times New Roman" panose="02020603050405020304" pitchFamily="18" charset="0"/>
                <a:cs typeface="Times New Roman" panose="02020603050405020304" pitchFamily="18" charset="0"/>
              </a:rPr>
            </a:br>
            <a:r>
              <a:rPr lang="en-GB" sz="1800" dirty="0">
                <a:solidFill>
                  <a:srgbClr val="000000"/>
                </a:solidFill>
                <a:effectLst/>
                <a:latin typeface="Times" pitchFamily="2" charset="0"/>
                <a:ea typeface="Times New Roman" panose="02020603050405020304" pitchFamily="18" charset="0"/>
                <a:cs typeface="Times New Roman" panose="02020603050405020304" pitchFamily="18" charset="0"/>
              </a:rPr>
              <a:t>How are the mighty fallen, and the weapons of war perished!</a:t>
            </a:r>
            <a:r>
              <a:rPr lang="en-GB" sz="2000" dirty="0">
                <a:effectLst/>
              </a:rPr>
              <a:t> </a:t>
            </a:r>
            <a:endParaRPr lang="en-GB" dirty="0">
              <a:effectLst/>
              <a:latin typeface="+mn-lt"/>
              <a:ea typeface="Times New Roman" panose="02020603050405020304" pitchFamily="18" charset="0"/>
            </a:endParaRPr>
          </a:p>
        </p:txBody>
      </p:sp>
    </p:spTree>
    <p:extLst>
      <p:ext uri="{BB962C8B-B14F-4D97-AF65-F5344CB8AC3E}">
        <p14:creationId xmlns:p14="http://schemas.microsoft.com/office/powerpoint/2010/main" val="406238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704856" cy="3544753"/>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107000"/>
              </a:lnSpc>
              <a:spcAft>
                <a:spcPts val="800"/>
              </a:spcAft>
              <a:buNone/>
            </a:pPr>
            <a:r>
              <a:rPr lang="en-GB" sz="2400" b="1" dirty="0">
                <a:solidFill>
                  <a:schemeClr val="accent2">
                    <a:lumMod val="50000"/>
                  </a:schemeClr>
                </a:solidFill>
                <a:effectLst/>
                <a:latin typeface="+mn-lt"/>
                <a:ea typeface="Calibri" panose="020F0502020204030204" pitchFamily="34" charset="0"/>
                <a:cs typeface="Times New Roman" panose="02020603050405020304" pitchFamily="18" charset="0"/>
              </a:rPr>
              <a:t>The Charge of the Light Brigade</a:t>
            </a:r>
          </a:p>
          <a:p>
            <a:pPr>
              <a:buNone/>
            </a:pPr>
            <a:r>
              <a:rPr lang="en-GB" sz="2000" dirty="0">
                <a:effectLst/>
                <a:latin typeface="+mn-lt"/>
                <a:ea typeface="Times New Roman" panose="02020603050405020304" pitchFamily="18" charset="0"/>
              </a:rPr>
              <a:t>Half a league, half a league,</a:t>
            </a:r>
          </a:p>
          <a:p>
            <a:pPr>
              <a:buNone/>
            </a:pPr>
            <a:r>
              <a:rPr lang="en-GB" sz="2000" dirty="0">
                <a:effectLst/>
                <a:latin typeface="+mn-lt"/>
                <a:ea typeface="Times New Roman" panose="02020603050405020304" pitchFamily="18" charset="0"/>
              </a:rPr>
              <a:t>Half a league onward,</a:t>
            </a:r>
          </a:p>
          <a:p>
            <a:pPr>
              <a:buNone/>
            </a:pPr>
            <a:r>
              <a:rPr lang="en-GB" sz="2000" dirty="0">
                <a:effectLst/>
                <a:latin typeface="+mn-lt"/>
                <a:ea typeface="Times New Roman" panose="02020603050405020304" pitchFamily="18" charset="0"/>
              </a:rPr>
              <a:t>All in the valley of Death</a:t>
            </a:r>
          </a:p>
          <a:p>
            <a:pPr>
              <a:buNone/>
            </a:pPr>
            <a:r>
              <a:rPr lang="en-GB" sz="2000" dirty="0">
                <a:effectLst/>
                <a:latin typeface="+mn-lt"/>
                <a:ea typeface="Times New Roman" panose="02020603050405020304" pitchFamily="18" charset="0"/>
              </a:rPr>
              <a:t>   Rode the six hundred.</a:t>
            </a:r>
          </a:p>
          <a:p>
            <a:pPr>
              <a:buNone/>
            </a:pPr>
            <a:r>
              <a:rPr lang="en-GB" sz="2000" dirty="0">
                <a:effectLst/>
                <a:latin typeface="+mn-lt"/>
                <a:ea typeface="Times New Roman" panose="02020603050405020304" pitchFamily="18" charset="0"/>
              </a:rPr>
              <a:t>“Forward, the Light Brigade!</a:t>
            </a:r>
          </a:p>
          <a:p>
            <a:pPr>
              <a:buNone/>
            </a:pPr>
            <a:r>
              <a:rPr lang="en-GB" sz="2000" dirty="0">
                <a:effectLst/>
                <a:latin typeface="+mn-lt"/>
                <a:ea typeface="Times New Roman" panose="02020603050405020304" pitchFamily="18" charset="0"/>
              </a:rPr>
              <a:t>Charge for the guns!” he said.</a:t>
            </a:r>
          </a:p>
          <a:p>
            <a:pPr>
              <a:buNone/>
            </a:pPr>
            <a:r>
              <a:rPr lang="en-GB" sz="2000" dirty="0">
                <a:effectLst/>
                <a:latin typeface="+mn-lt"/>
                <a:ea typeface="Times New Roman" panose="02020603050405020304" pitchFamily="18" charset="0"/>
              </a:rPr>
              <a:t>Into the valley of Death</a:t>
            </a:r>
          </a:p>
          <a:p>
            <a:pPr>
              <a:buNone/>
            </a:pPr>
            <a:r>
              <a:rPr lang="en-GB" sz="2000" dirty="0">
                <a:effectLst/>
                <a:latin typeface="+mn-lt"/>
                <a:ea typeface="Times New Roman" panose="02020603050405020304" pitchFamily="18" charset="0"/>
              </a:rPr>
              <a:t>   Rode the six hundred.</a:t>
            </a:r>
          </a:p>
        </p:txBody>
      </p:sp>
      <p:sp>
        <p:nvSpPr>
          <p:cNvPr id="3" name="Text Box 4">
            <a:extLst>
              <a:ext uri="{FF2B5EF4-FFF2-40B4-BE49-F238E27FC236}">
                <a16:creationId xmlns:a16="http://schemas.microsoft.com/office/drawing/2014/main" id="{7C9B39A5-5D39-9E0D-BA07-F16F2C79F9AB}"/>
              </a:ext>
            </a:extLst>
          </p:cNvPr>
          <p:cNvSpPr txBox="1">
            <a:spLocks noChangeArrowheads="1"/>
          </p:cNvSpPr>
          <p:nvPr/>
        </p:nvSpPr>
        <p:spPr bwMode="auto">
          <a:xfrm>
            <a:off x="5076056" y="1916832"/>
            <a:ext cx="3816424" cy="338437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000" dirty="0">
                <a:effectLst/>
                <a:latin typeface="+mn-lt"/>
                <a:ea typeface="Times New Roman" panose="02020603050405020304" pitchFamily="18" charset="0"/>
              </a:rPr>
              <a:t>“Forward, the Light Brigade!”</a:t>
            </a:r>
          </a:p>
          <a:p>
            <a:pPr>
              <a:buNone/>
            </a:pPr>
            <a:r>
              <a:rPr lang="en-GB" sz="2000" dirty="0">
                <a:effectLst/>
                <a:latin typeface="+mn-lt"/>
                <a:ea typeface="Times New Roman" panose="02020603050405020304" pitchFamily="18" charset="0"/>
              </a:rPr>
              <a:t>Was there a man dismayed?</a:t>
            </a:r>
          </a:p>
          <a:p>
            <a:pPr>
              <a:buNone/>
            </a:pPr>
            <a:r>
              <a:rPr lang="en-GB" sz="2000" dirty="0">
                <a:effectLst/>
                <a:latin typeface="+mn-lt"/>
                <a:ea typeface="Times New Roman" panose="02020603050405020304" pitchFamily="18" charset="0"/>
              </a:rPr>
              <a:t>Not though the soldier knew</a:t>
            </a:r>
          </a:p>
          <a:p>
            <a:pPr>
              <a:buNone/>
            </a:pPr>
            <a:r>
              <a:rPr lang="en-GB" sz="2000" dirty="0">
                <a:effectLst/>
                <a:latin typeface="+mn-lt"/>
                <a:ea typeface="Times New Roman" panose="02020603050405020304" pitchFamily="18" charset="0"/>
              </a:rPr>
              <a:t>   Someone had blundered.</a:t>
            </a:r>
          </a:p>
          <a:p>
            <a:pPr>
              <a:buNone/>
            </a:pPr>
            <a:r>
              <a:rPr lang="en-GB" sz="2000" dirty="0">
                <a:effectLst/>
                <a:latin typeface="+mn-lt"/>
                <a:ea typeface="Times New Roman" panose="02020603050405020304" pitchFamily="18" charset="0"/>
              </a:rPr>
              <a:t>   Theirs not to make reply,</a:t>
            </a:r>
          </a:p>
          <a:p>
            <a:pPr>
              <a:buNone/>
            </a:pPr>
            <a:r>
              <a:rPr lang="en-GB" sz="2000" dirty="0">
                <a:effectLst/>
                <a:latin typeface="+mn-lt"/>
                <a:ea typeface="Times New Roman" panose="02020603050405020304" pitchFamily="18" charset="0"/>
              </a:rPr>
              <a:t>   Theirs not to reason why,</a:t>
            </a:r>
          </a:p>
          <a:p>
            <a:pPr>
              <a:buNone/>
            </a:pPr>
            <a:r>
              <a:rPr lang="en-GB" sz="2000" dirty="0">
                <a:effectLst/>
                <a:latin typeface="+mn-lt"/>
                <a:ea typeface="Times New Roman" panose="02020603050405020304" pitchFamily="18" charset="0"/>
              </a:rPr>
              <a:t>   Theirs but to do and die.</a:t>
            </a:r>
          </a:p>
          <a:p>
            <a:pPr>
              <a:buNone/>
            </a:pPr>
            <a:r>
              <a:rPr lang="en-GB" sz="2000" dirty="0">
                <a:effectLst/>
                <a:latin typeface="+mn-lt"/>
                <a:ea typeface="Times New Roman" panose="02020603050405020304" pitchFamily="18" charset="0"/>
              </a:rPr>
              <a:t>   Into the valley of Death</a:t>
            </a:r>
          </a:p>
          <a:p>
            <a:pPr>
              <a:buNone/>
            </a:pPr>
            <a:r>
              <a:rPr lang="en-GB" sz="2000" dirty="0">
                <a:effectLst/>
                <a:latin typeface="+mn-lt"/>
                <a:ea typeface="Times New Roman" panose="02020603050405020304" pitchFamily="18" charset="0"/>
                <a:cs typeface="Times New Roman" panose="02020603050405020304" pitchFamily="18" charset="0"/>
              </a:rPr>
              <a:t>   Rode the six hundred.</a:t>
            </a:r>
            <a:r>
              <a:rPr lang="en-GB" sz="2000" dirty="0">
                <a:effectLst/>
                <a:latin typeface="+mn-lt"/>
              </a:rPr>
              <a:t> </a:t>
            </a:r>
            <a:endParaRPr lang="en-GB" sz="2000" dirty="0">
              <a:effectLst/>
              <a:latin typeface="+mn-lt"/>
              <a:ea typeface="Times New Roman" panose="02020603050405020304" pitchFamily="18" charset="0"/>
            </a:endParaRPr>
          </a:p>
        </p:txBody>
      </p:sp>
    </p:spTree>
    <p:extLst>
      <p:ext uri="{BB962C8B-B14F-4D97-AF65-F5344CB8AC3E}">
        <p14:creationId xmlns:p14="http://schemas.microsoft.com/office/powerpoint/2010/main" val="202709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704856" cy="372409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000" dirty="0">
                <a:effectLst/>
                <a:latin typeface="+mn-lt"/>
                <a:ea typeface="Times New Roman" panose="02020603050405020304" pitchFamily="18" charset="0"/>
              </a:rPr>
              <a:t>Cannon to right of them,</a:t>
            </a:r>
          </a:p>
          <a:p>
            <a:pPr>
              <a:buNone/>
            </a:pPr>
            <a:r>
              <a:rPr lang="en-GB" sz="2000" dirty="0">
                <a:effectLst/>
                <a:latin typeface="+mn-lt"/>
                <a:ea typeface="Times New Roman" panose="02020603050405020304" pitchFamily="18" charset="0"/>
              </a:rPr>
              <a:t>Cannon to left of them,</a:t>
            </a:r>
          </a:p>
          <a:p>
            <a:pPr>
              <a:buNone/>
            </a:pPr>
            <a:r>
              <a:rPr lang="en-GB" sz="2000" dirty="0">
                <a:effectLst/>
                <a:latin typeface="+mn-lt"/>
                <a:ea typeface="Times New Roman" panose="02020603050405020304" pitchFamily="18" charset="0"/>
              </a:rPr>
              <a:t>Cannon in front of them</a:t>
            </a:r>
          </a:p>
          <a:p>
            <a:pPr>
              <a:buNone/>
            </a:pPr>
            <a:r>
              <a:rPr lang="en-GB" sz="2000" dirty="0">
                <a:effectLst/>
                <a:latin typeface="+mn-lt"/>
                <a:ea typeface="Times New Roman" panose="02020603050405020304" pitchFamily="18" charset="0"/>
              </a:rPr>
              <a:t>   Volleyed and thundered;</a:t>
            </a:r>
          </a:p>
          <a:p>
            <a:pPr>
              <a:buNone/>
            </a:pPr>
            <a:r>
              <a:rPr lang="en-GB" sz="2000" dirty="0">
                <a:effectLst/>
                <a:latin typeface="+mn-lt"/>
                <a:ea typeface="Times New Roman" panose="02020603050405020304" pitchFamily="18" charset="0"/>
              </a:rPr>
              <a:t>Stormed at with shot and shell,</a:t>
            </a:r>
          </a:p>
          <a:p>
            <a:pPr>
              <a:buNone/>
            </a:pPr>
            <a:r>
              <a:rPr lang="en-GB" sz="2000" dirty="0">
                <a:effectLst/>
                <a:latin typeface="+mn-lt"/>
                <a:ea typeface="Times New Roman" panose="02020603050405020304" pitchFamily="18" charset="0"/>
              </a:rPr>
              <a:t>Boldly they rode and well,</a:t>
            </a:r>
          </a:p>
          <a:p>
            <a:pPr>
              <a:buNone/>
            </a:pPr>
            <a:r>
              <a:rPr lang="en-GB" sz="2000" dirty="0">
                <a:effectLst/>
                <a:latin typeface="+mn-lt"/>
                <a:ea typeface="Times New Roman" panose="02020603050405020304" pitchFamily="18" charset="0"/>
              </a:rPr>
              <a:t>Into the jaws of Death,</a:t>
            </a:r>
          </a:p>
          <a:p>
            <a:pPr>
              <a:buNone/>
            </a:pPr>
            <a:r>
              <a:rPr lang="en-GB" sz="2000" dirty="0">
                <a:effectLst/>
                <a:latin typeface="+mn-lt"/>
                <a:ea typeface="Times New Roman" panose="02020603050405020304" pitchFamily="18" charset="0"/>
              </a:rPr>
              <a:t>Into the mouth of hell</a:t>
            </a:r>
          </a:p>
          <a:p>
            <a:pPr>
              <a:buNone/>
            </a:pPr>
            <a:r>
              <a:rPr lang="en-GB" sz="2000" dirty="0">
                <a:effectLst/>
                <a:latin typeface="+mn-lt"/>
                <a:ea typeface="Times New Roman" panose="02020603050405020304" pitchFamily="18" charset="0"/>
              </a:rPr>
              <a:t>   Rode the six hundred.</a:t>
            </a:r>
          </a:p>
          <a:p>
            <a:pPr>
              <a:buNone/>
            </a:pPr>
            <a:endParaRPr lang="en-GB" sz="2000" dirty="0">
              <a:effectLst/>
              <a:latin typeface="+mn-lt"/>
              <a:ea typeface="Times New Roman" panose="02020603050405020304" pitchFamily="18" charset="0"/>
            </a:endParaRPr>
          </a:p>
        </p:txBody>
      </p:sp>
      <p:sp>
        <p:nvSpPr>
          <p:cNvPr id="3" name="Text Box 4">
            <a:extLst>
              <a:ext uri="{FF2B5EF4-FFF2-40B4-BE49-F238E27FC236}">
                <a16:creationId xmlns:a16="http://schemas.microsoft.com/office/drawing/2014/main" id="{7C9B39A5-5D39-9E0D-BA07-F16F2C79F9AB}"/>
              </a:ext>
            </a:extLst>
          </p:cNvPr>
          <p:cNvSpPr txBox="1">
            <a:spLocks noChangeArrowheads="1"/>
          </p:cNvSpPr>
          <p:nvPr/>
        </p:nvSpPr>
        <p:spPr bwMode="auto">
          <a:xfrm>
            <a:off x="5076056" y="1484784"/>
            <a:ext cx="3816424" cy="4770537"/>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000" dirty="0">
                <a:effectLst/>
                <a:latin typeface="+mn-lt"/>
                <a:ea typeface="Times New Roman" panose="02020603050405020304" pitchFamily="18" charset="0"/>
              </a:rPr>
              <a:t>Flashed all their sabres bare,</a:t>
            </a:r>
          </a:p>
          <a:p>
            <a:pPr>
              <a:buNone/>
            </a:pPr>
            <a:r>
              <a:rPr lang="en-GB" sz="2000" dirty="0">
                <a:effectLst/>
                <a:latin typeface="+mn-lt"/>
                <a:ea typeface="Times New Roman" panose="02020603050405020304" pitchFamily="18" charset="0"/>
              </a:rPr>
              <a:t>Flashed as they turned in air</a:t>
            </a:r>
          </a:p>
          <a:p>
            <a:pPr>
              <a:buNone/>
            </a:pPr>
            <a:r>
              <a:rPr lang="en-GB" sz="2000" dirty="0">
                <a:effectLst/>
                <a:latin typeface="+mn-lt"/>
                <a:ea typeface="Times New Roman" panose="02020603050405020304" pitchFamily="18" charset="0"/>
              </a:rPr>
              <a:t>Sabring the gunners there,</a:t>
            </a:r>
          </a:p>
          <a:p>
            <a:pPr>
              <a:buNone/>
            </a:pPr>
            <a:r>
              <a:rPr lang="en-GB" sz="2000" dirty="0">
                <a:effectLst/>
                <a:latin typeface="+mn-lt"/>
                <a:ea typeface="Times New Roman" panose="02020603050405020304" pitchFamily="18" charset="0"/>
              </a:rPr>
              <a:t>Charging an army, while</a:t>
            </a:r>
          </a:p>
          <a:p>
            <a:pPr>
              <a:buNone/>
            </a:pPr>
            <a:r>
              <a:rPr lang="en-GB" sz="2000" dirty="0">
                <a:effectLst/>
                <a:latin typeface="+mn-lt"/>
                <a:ea typeface="Times New Roman" panose="02020603050405020304" pitchFamily="18" charset="0"/>
              </a:rPr>
              <a:t>   All the world wondered.</a:t>
            </a:r>
          </a:p>
          <a:p>
            <a:pPr>
              <a:buNone/>
            </a:pPr>
            <a:r>
              <a:rPr lang="en-GB" sz="2000" dirty="0">
                <a:effectLst/>
                <a:latin typeface="+mn-lt"/>
                <a:ea typeface="Times New Roman" panose="02020603050405020304" pitchFamily="18" charset="0"/>
              </a:rPr>
              <a:t>Plunged in the battery-smoke</a:t>
            </a:r>
          </a:p>
          <a:p>
            <a:pPr>
              <a:buNone/>
            </a:pPr>
            <a:r>
              <a:rPr lang="en-GB" sz="2000" dirty="0">
                <a:effectLst/>
                <a:latin typeface="+mn-lt"/>
                <a:ea typeface="Times New Roman" panose="02020603050405020304" pitchFamily="18" charset="0"/>
              </a:rPr>
              <a:t>Right through the line they broke;</a:t>
            </a:r>
          </a:p>
          <a:p>
            <a:pPr>
              <a:buNone/>
            </a:pPr>
            <a:r>
              <a:rPr lang="en-GB" sz="2000" dirty="0">
                <a:effectLst/>
                <a:latin typeface="+mn-lt"/>
                <a:ea typeface="Times New Roman" panose="02020603050405020304" pitchFamily="18" charset="0"/>
              </a:rPr>
              <a:t>Cossack and Russian</a:t>
            </a:r>
          </a:p>
          <a:p>
            <a:pPr>
              <a:buNone/>
            </a:pPr>
            <a:r>
              <a:rPr lang="en-GB" sz="2000" dirty="0">
                <a:effectLst/>
                <a:latin typeface="+mn-lt"/>
                <a:ea typeface="Times New Roman" panose="02020603050405020304" pitchFamily="18" charset="0"/>
              </a:rPr>
              <a:t>Reeled from the sabre stroke</a:t>
            </a:r>
          </a:p>
          <a:p>
            <a:pPr>
              <a:buNone/>
            </a:pPr>
            <a:r>
              <a:rPr lang="en-GB" sz="2000" dirty="0">
                <a:effectLst/>
                <a:latin typeface="+mn-lt"/>
                <a:ea typeface="Times New Roman" panose="02020603050405020304" pitchFamily="18" charset="0"/>
              </a:rPr>
              <a:t>   Shattered and sundered.</a:t>
            </a:r>
          </a:p>
          <a:p>
            <a:pPr>
              <a:buNone/>
            </a:pPr>
            <a:r>
              <a:rPr lang="en-GB" sz="2000" dirty="0">
                <a:effectLst/>
                <a:latin typeface="+mn-lt"/>
                <a:ea typeface="Times New Roman" panose="02020603050405020304" pitchFamily="18" charset="0"/>
              </a:rPr>
              <a:t>Then they rode back, but not</a:t>
            </a:r>
          </a:p>
          <a:p>
            <a:pPr>
              <a:buNone/>
            </a:pPr>
            <a:r>
              <a:rPr lang="en-GB" sz="2000" dirty="0">
                <a:effectLst/>
                <a:latin typeface="+mn-lt"/>
                <a:ea typeface="Times New Roman" panose="02020603050405020304" pitchFamily="18" charset="0"/>
              </a:rPr>
              <a:t>   Not the six hundred.</a:t>
            </a:r>
          </a:p>
        </p:txBody>
      </p:sp>
    </p:spTree>
    <p:extLst>
      <p:ext uri="{BB962C8B-B14F-4D97-AF65-F5344CB8AC3E}">
        <p14:creationId xmlns:p14="http://schemas.microsoft.com/office/powerpoint/2010/main" val="2935931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4">
            <a:extLst>
              <a:ext uri="{FF2B5EF4-FFF2-40B4-BE49-F238E27FC236}">
                <a16:creationId xmlns:a16="http://schemas.microsoft.com/office/drawing/2014/main" id="{3E989AB5-9141-17BE-7BDD-823C69EC901F}"/>
              </a:ext>
            </a:extLst>
          </p:cNvPr>
          <p:cNvSpPr txBox="1">
            <a:spLocks noChangeArrowheads="1"/>
          </p:cNvSpPr>
          <p:nvPr/>
        </p:nvSpPr>
        <p:spPr bwMode="auto">
          <a:xfrm>
            <a:off x="755576" y="548680"/>
            <a:ext cx="7704856" cy="5570756"/>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000" dirty="0">
                <a:effectLst/>
                <a:latin typeface="+mn-lt"/>
                <a:ea typeface="Times New Roman" panose="02020603050405020304" pitchFamily="18" charset="0"/>
              </a:rPr>
              <a:t>Cannon to right of them,</a:t>
            </a:r>
          </a:p>
          <a:p>
            <a:pPr>
              <a:buNone/>
            </a:pPr>
            <a:r>
              <a:rPr lang="en-GB" sz="2000" dirty="0">
                <a:effectLst/>
                <a:latin typeface="+mn-lt"/>
                <a:ea typeface="Times New Roman" panose="02020603050405020304" pitchFamily="18" charset="0"/>
              </a:rPr>
              <a:t>Cannon to left of them,</a:t>
            </a:r>
          </a:p>
          <a:p>
            <a:pPr>
              <a:buNone/>
            </a:pPr>
            <a:r>
              <a:rPr lang="en-GB" sz="2000" dirty="0">
                <a:effectLst/>
                <a:latin typeface="+mn-lt"/>
                <a:ea typeface="Times New Roman" panose="02020603050405020304" pitchFamily="18" charset="0"/>
              </a:rPr>
              <a:t>Cannon behind them</a:t>
            </a:r>
          </a:p>
          <a:p>
            <a:pPr>
              <a:buNone/>
            </a:pPr>
            <a:r>
              <a:rPr lang="en-GB" sz="2000" dirty="0">
                <a:effectLst/>
                <a:latin typeface="+mn-lt"/>
                <a:ea typeface="Times New Roman" panose="02020603050405020304" pitchFamily="18" charset="0"/>
              </a:rPr>
              <a:t>   Volleyed and thundered;</a:t>
            </a:r>
          </a:p>
          <a:p>
            <a:pPr>
              <a:buNone/>
            </a:pPr>
            <a:r>
              <a:rPr lang="en-GB" sz="2000" dirty="0">
                <a:effectLst/>
                <a:latin typeface="+mn-lt"/>
                <a:ea typeface="Times New Roman" panose="02020603050405020304" pitchFamily="18" charset="0"/>
              </a:rPr>
              <a:t>Stormed at with shot and shell,</a:t>
            </a:r>
          </a:p>
          <a:p>
            <a:pPr>
              <a:buNone/>
            </a:pPr>
            <a:r>
              <a:rPr lang="en-GB" sz="2000" dirty="0">
                <a:effectLst/>
                <a:latin typeface="+mn-lt"/>
                <a:ea typeface="Times New Roman" panose="02020603050405020304" pitchFamily="18" charset="0"/>
              </a:rPr>
              <a:t>While horse and hero fell.</a:t>
            </a:r>
          </a:p>
          <a:p>
            <a:pPr>
              <a:buNone/>
            </a:pPr>
            <a:r>
              <a:rPr lang="en-GB" sz="2000" dirty="0">
                <a:effectLst/>
                <a:latin typeface="+mn-lt"/>
                <a:ea typeface="Times New Roman" panose="02020603050405020304" pitchFamily="18" charset="0"/>
              </a:rPr>
              <a:t>They that had fought so well</a:t>
            </a:r>
          </a:p>
          <a:p>
            <a:pPr>
              <a:buNone/>
            </a:pPr>
            <a:r>
              <a:rPr lang="en-GB" sz="2000" dirty="0">
                <a:effectLst/>
                <a:latin typeface="+mn-lt"/>
                <a:ea typeface="Times New Roman" panose="02020603050405020304" pitchFamily="18" charset="0"/>
              </a:rPr>
              <a:t>Came through the jaws of Death,</a:t>
            </a:r>
          </a:p>
          <a:p>
            <a:pPr>
              <a:buNone/>
            </a:pPr>
            <a:r>
              <a:rPr lang="en-GB" sz="2000" dirty="0">
                <a:effectLst/>
                <a:latin typeface="+mn-lt"/>
                <a:ea typeface="Times New Roman" panose="02020603050405020304" pitchFamily="18" charset="0"/>
              </a:rPr>
              <a:t>Back from the mouth of hell,</a:t>
            </a:r>
          </a:p>
          <a:p>
            <a:pPr>
              <a:buNone/>
            </a:pPr>
            <a:r>
              <a:rPr lang="en-GB" sz="2000" dirty="0">
                <a:effectLst/>
                <a:latin typeface="+mn-lt"/>
                <a:ea typeface="Times New Roman" panose="02020603050405020304" pitchFamily="18" charset="0"/>
              </a:rPr>
              <a:t>All that was left of them,</a:t>
            </a:r>
          </a:p>
          <a:p>
            <a:pPr>
              <a:buNone/>
            </a:pPr>
            <a:r>
              <a:rPr lang="en-GB" sz="2000" dirty="0">
                <a:effectLst/>
                <a:latin typeface="+mn-lt"/>
                <a:ea typeface="Times New Roman" panose="02020603050405020304" pitchFamily="18" charset="0"/>
              </a:rPr>
              <a:t>   Left of six hundred.</a:t>
            </a:r>
          </a:p>
          <a:p>
            <a:pPr>
              <a:buNone/>
            </a:pPr>
            <a:endParaRPr lang="en-GB" sz="2000" dirty="0">
              <a:latin typeface="+mn-lt"/>
              <a:ea typeface="Times New Roman" panose="02020603050405020304" pitchFamily="18" charset="0"/>
            </a:endParaRPr>
          </a:p>
          <a:p>
            <a:pPr>
              <a:buNone/>
            </a:pPr>
            <a:endParaRPr lang="en-GB" sz="2000" dirty="0">
              <a:effectLst/>
              <a:latin typeface="+mn-lt"/>
              <a:ea typeface="Times New Roman" panose="02020603050405020304" pitchFamily="18" charset="0"/>
            </a:endParaRPr>
          </a:p>
          <a:p>
            <a:pPr>
              <a:buNone/>
            </a:pPr>
            <a:r>
              <a:rPr lang="en-GB" sz="2000" dirty="0">
                <a:solidFill>
                  <a:schemeClr val="accent2">
                    <a:lumMod val="50000"/>
                  </a:schemeClr>
                </a:solidFill>
                <a:latin typeface="+mn-lt"/>
                <a:ea typeface="Times New Roman" panose="02020603050405020304" pitchFamily="18" charset="0"/>
              </a:rPr>
              <a:t>Crimean War</a:t>
            </a:r>
            <a:r>
              <a:rPr lang="en-GB" sz="2000">
                <a:solidFill>
                  <a:schemeClr val="accent2">
                    <a:lumMod val="50000"/>
                  </a:schemeClr>
                </a:solidFill>
                <a:latin typeface="+mn-lt"/>
                <a:ea typeface="Times New Roman" panose="02020603050405020304" pitchFamily="18" charset="0"/>
              </a:rPr>
              <a:t>	1854</a:t>
            </a:r>
            <a:endParaRPr lang="en-GB" sz="2000" dirty="0">
              <a:solidFill>
                <a:schemeClr val="accent2">
                  <a:lumMod val="50000"/>
                </a:schemeClr>
              </a:solidFill>
              <a:latin typeface="+mn-lt"/>
              <a:ea typeface="Times New Roman" panose="02020603050405020304" pitchFamily="18" charset="0"/>
            </a:endParaRPr>
          </a:p>
          <a:p>
            <a:pPr>
              <a:buNone/>
            </a:pPr>
            <a:r>
              <a:rPr lang="en-GB" sz="2000" i="1" dirty="0">
                <a:solidFill>
                  <a:schemeClr val="accent2">
                    <a:lumMod val="50000"/>
                  </a:schemeClr>
                </a:solidFill>
                <a:latin typeface="+mn-lt"/>
                <a:ea typeface="Times New Roman" panose="02020603050405020304" pitchFamily="18" charset="0"/>
              </a:rPr>
              <a:t>Alfred, Lord Tennyson	1809 - 1892</a:t>
            </a:r>
            <a:endParaRPr lang="en-GB" sz="2000" i="1" dirty="0">
              <a:solidFill>
                <a:schemeClr val="accent2">
                  <a:lumMod val="50000"/>
                </a:schemeClr>
              </a:solidFill>
              <a:effectLst/>
              <a:latin typeface="+mn-lt"/>
              <a:ea typeface="Times New Roman" panose="02020603050405020304" pitchFamily="18" charset="0"/>
            </a:endParaRPr>
          </a:p>
        </p:txBody>
      </p:sp>
      <p:sp>
        <p:nvSpPr>
          <p:cNvPr id="3" name="Text Box 4">
            <a:extLst>
              <a:ext uri="{FF2B5EF4-FFF2-40B4-BE49-F238E27FC236}">
                <a16:creationId xmlns:a16="http://schemas.microsoft.com/office/drawing/2014/main" id="{7C9B39A5-5D39-9E0D-BA07-F16F2C79F9AB}"/>
              </a:ext>
            </a:extLst>
          </p:cNvPr>
          <p:cNvSpPr txBox="1">
            <a:spLocks noChangeArrowheads="1"/>
          </p:cNvSpPr>
          <p:nvPr/>
        </p:nvSpPr>
        <p:spPr bwMode="auto">
          <a:xfrm>
            <a:off x="5076056" y="2852936"/>
            <a:ext cx="3816424" cy="2246769"/>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buNone/>
            </a:pPr>
            <a:r>
              <a:rPr lang="en-GB" sz="2000" dirty="0">
                <a:effectLst/>
                <a:latin typeface="+mn-lt"/>
                <a:ea typeface="Times New Roman" panose="02020603050405020304" pitchFamily="18" charset="0"/>
              </a:rPr>
              <a:t>When can their glory fade?</a:t>
            </a:r>
          </a:p>
          <a:p>
            <a:pPr>
              <a:buNone/>
            </a:pPr>
            <a:r>
              <a:rPr lang="en-GB" sz="2000" dirty="0">
                <a:effectLst/>
                <a:latin typeface="+mn-lt"/>
                <a:ea typeface="Times New Roman" panose="02020603050405020304" pitchFamily="18" charset="0"/>
              </a:rPr>
              <a:t>O the wild charge they made!</a:t>
            </a:r>
          </a:p>
          <a:p>
            <a:pPr>
              <a:buNone/>
            </a:pPr>
            <a:r>
              <a:rPr lang="en-GB" sz="2000" dirty="0">
                <a:effectLst/>
                <a:latin typeface="+mn-lt"/>
                <a:ea typeface="Times New Roman" panose="02020603050405020304" pitchFamily="18" charset="0"/>
              </a:rPr>
              <a:t>   All the world wondered.</a:t>
            </a:r>
          </a:p>
          <a:p>
            <a:pPr>
              <a:buNone/>
            </a:pPr>
            <a:r>
              <a:rPr lang="en-GB" sz="2000" dirty="0">
                <a:effectLst/>
                <a:latin typeface="+mn-lt"/>
                <a:ea typeface="Times New Roman" panose="02020603050405020304" pitchFamily="18" charset="0"/>
              </a:rPr>
              <a:t>Honour the charge they made!</a:t>
            </a:r>
          </a:p>
          <a:p>
            <a:pPr>
              <a:buNone/>
            </a:pPr>
            <a:r>
              <a:rPr lang="en-GB" sz="2000" dirty="0">
                <a:effectLst/>
                <a:latin typeface="+mn-lt"/>
                <a:ea typeface="Times New Roman" panose="02020603050405020304" pitchFamily="18" charset="0"/>
              </a:rPr>
              <a:t>Honour the Light Brigade,</a:t>
            </a:r>
          </a:p>
          <a:p>
            <a:pPr>
              <a:buNone/>
            </a:pPr>
            <a:r>
              <a:rPr lang="en-GB" sz="2000" dirty="0">
                <a:effectLst/>
                <a:latin typeface="+mn-lt"/>
                <a:ea typeface="Times New Roman" panose="02020603050405020304" pitchFamily="18" charset="0"/>
              </a:rPr>
              <a:t>   Noble six hundred!</a:t>
            </a:r>
          </a:p>
        </p:txBody>
      </p:sp>
    </p:spTree>
    <p:extLst>
      <p:ext uri="{BB962C8B-B14F-4D97-AF65-F5344CB8AC3E}">
        <p14:creationId xmlns:p14="http://schemas.microsoft.com/office/powerpoint/2010/main" val="2021931154"/>
      </p:ext>
    </p:extLst>
  </p:cSld>
  <p:clrMapOvr>
    <a:masterClrMapping/>
  </p:clrMapOvr>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9478</TotalTime>
  <Words>2762</Words>
  <Application>Microsoft Macintosh PowerPoint</Application>
  <PresentationFormat>On-screen Show (4:3)</PresentationFormat>
  <Paragraphs>239</Paragraphs>
  <Slides>30</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Georgia</vt:lpstr>
      <vt:lpstr>Times</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RugbySchool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Perspectives on Science</dc:title>
  <dc:creator>jlt</dc:creator>
  <cp:lastModifiedBy>elizabeth.swinbank@cantab.net</cp:lastModifiedBy>
  <cp:revision>920</cp:revision>
  <dcterms:created xsi:type="dcterms:W3CDTF">2006-01-25T16:10:04Z</dcterms:created>
  <dcterms:modified xsi:type="dcterms:W3CDTF">2025-05-09T09:06:08Z</dcterms:modified>
</cp:coreProperties>
</file>