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4" r:id="rId2"/>
    <p:sldId id="275" r:id="rId3"/>
    <p:sldId id="276" r:id="rId4"/>
    <p:sldId id="277" r:id="rId5"/>
    <p:sldId id="256" r:id="rId6"/>
    <p:sldId id="257" r:id="rId7"/>
    <p:sldId id="258" r:id="rId8"/>
    <p:sldId id="259" r:id="rId9"/>
    <p:sldId id="261" r:id="rId10"/>
    <p:sldId id="264" r:id="rId11"/>
    <p:sldId id="265" r:id="rId12"/>
    <p:sldId id="262" r:id="rId13"/>
    <p:sldId id="263" r:id="rId14"/>
    <p:sldId id="266" r:id="rId15"/>
    <p:sldId id="267" r:id="rId16"/>
    <p:sldId id="268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98" d="100"/>
          <a:sy n="98" d="100"/>
        </p:scale>
        <p:origin x="110" y="9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0F5454-7B4D-58C1-FB8C-16E8B5A23FA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9414BAD-8ECF-FDF2-DC53-3B84181A099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513958-3A6A-85E4-F482-1036E4ACE1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44BA8-46DA-4F38-8FBB-20F968D8F4E6}" type="datetimeFigureOut">
              <a:rPr lang="en-GB" smtClean="0"/>
              <a:t>11/04/2024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E73845-E64A-57EA-DA73-F38873B0A5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8E34FF-A683-C533-0DE7-ABC680C86E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17658-8020-48A3-A2EA-73F91DB337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44900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196CE1-E38F-97C3-3868-F663DC5284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EE0F477-29B1-0135-39DA-092A861615E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B661A6-A52E-F2D9-F9F5-EB27B01610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44BA8-46DA-4F38-8FBB-20F968D8F4E6}" type="datetimeFigureOut">
              <a:rPr lang="en-GB" smtClean="0"/>
              <a:t>11/04/2024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D25F03-A835-1F6C-4740-6655F24941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8734A9F-2F36-9605-55AE-F4C716BCCD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17658-8020-48A3-A2EA-73F91DB337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41209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4135264-770E-4AF4-B460-5E208AC925F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20647CD-E521-FC9B-5B6B-621C12C1260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4D181B-A663-8F4E-654B-EB32B0BAB0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44BA8-46DA-4F38-8FBB-20F968D8F4E6}" type="datetimeFigureOut">
              <a:rPr lang="en-GB" smtClean="0"/>
              <a:t>11/04/2024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2811D3-A65E-A4E1-EC2D-59507E8594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D07E26-13ED-ACC7-7950-D3A941B00C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17658-8020-48A3-A2EA-73F91DB337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86500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FC8E9C-D4B5-9426-9043-08399C989C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BFB3AA-75AD-9661-A77D-814DD66861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3AF4E1-0963-2DB3-A2A5-E6564C6C40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44BA8-46DA-4F38-8FBB-20F968D8F4E6}" type="datetimeFigureOut">
              <a:rPr lang="en-GB" smtClean="0"/>
              <a:t>11/04/2024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A9430A-7E00-6400-7A53-C5ADBAB29D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505499-D8E0-05F7-5924-BD9498F152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17658-8020-48A3-A2EA-73F91DB337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492383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B1C640-7261-9CA5-18D5-655D0921D5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66F886F-ACDB-F269-90F1-2C7F9D01F0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54ADAA-4C24-FC2E-9EBA-2A38D4FB2D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44BA8-46DA-4F38-8FBB-20F968D8F4E6}" type="datetimeFigureOut">
              <a:rPr lang="en-GB" smtClean="0"/>
              <a:t>11/04/2024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E80BAF-69EE-5378-A0A3-893B670234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8F3A2A-EA67-0315-ED1A-3FD7FA8926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17658-8020-48A3-A2EA-73F91DB337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21753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F8B1BA-C806-CE44-E41F-2509C0097C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63961B-09E0-4CB8-7C25-F96F81A3A61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51CF898-85B5-0FF3-C428-7A03BDF5CE3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7115C90-1B9E-6FF3-5214-383532D2C6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44BA8-46DA-4F38-8FBB-20F968D8F4E6}" type="datetimeFigureOut">
              <a:rPr lang="en-GB" smtClean="0"/>
              <a:t>11/04/2024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6EF410D-D7E3-7FA3-8FC2-7EFBB14D69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C69B710-CD41-3413-565B-50D8C9AFEA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17658-8020-48A3-A2EA-73F91DB337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166078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C0DCF4-9BC1-24E3-8B86-721B09F299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12C8375-8A35-2B16-C815-68DAB4068B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1EE6ED5-4AAD-D79A-907C-4849D6A9BD6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>
            <a:lvl1pPr>
              <a:defRPr sz="3200"/>
            </a:lvl1pPr>
            <a:lvl2pPr>
              <a:defRPr sz="3200"/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E65EFC9-AB5A-F717-9602-88AB6CA4F9E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4F20F9E-6BD8-D802-F61A-F2FBDCECB32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8AD5A10-A60A-140A-1D1A-9E17C7B60F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44BA8-46DA-4F38-8FBB-20F968D8F4E6}" type="datetimeFigureOut">
              <a:rPr lang="en-GB" smtClean="0"/>
              <a:t>11/04/2024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50DE0D5-C295-42AA-F2C8-730920A071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4B5C03D-8726-DD67-6BCC-FDA07D34E3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17658-8020-48A3-A2EA-73F91DB337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65150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7CC829-27A5-63B6-328B-4093D81578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39AE006-9D7C-D772-A840-0527D1B17B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44BA8-46DA-4F38-8FBB-20F968D8F4E6}" type="datetimeFigureOut">
              <a:rPr lang="en-GB" smtClean="0"/>
              <a:t>11/04/2024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06B1484-C352-8226-E15D-D713BC8A79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3D661CA-FDDC-3B3F-B500-9DAE4CAA26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17658-8020-48A3-A2EA-73F91DB337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40935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5C2C94C-D4A6-6E36-80EE-C4BEE2EF91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44BA8-46DA-4F38-8FBB-20F968D8F4E6}" type="datetimeFigureOut">
              <a:rPr lang="en-GB" smtClean="0"/>
              <a:t>11/04/2024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50BB62F-FC15-BE16-E3BB-1B91778B94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03C4369-069A-4F84-A6E2-D11132057F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17658-8020-48A3-A2EA-73F91DB337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67181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E25C21-0DDC-177D-82AD-B1340F8012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573FB3-CB9E-735A-8700-DC72E5F4DC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94893C0-1805-03DB-411C-C840FBD5C57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EC9BE7B-F54B-3984-7A31-3D510FD9EC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44BA8-46DA-4F38-8FBB-20F968D8F4E6}" type="datetimeFigureOut">
              <a:rPr lang="en-GB" smtClean="0"/>
              <a:t>11/04/2024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C47F6B8-203E-C534-3A47-0369A5D9E1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93AF866-7880-DEDC-E4FC-3869B344FB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17658-8020-48A3-A2EA-73F91DB337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24289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58AFD5-FD9D-3807-CBC7-0440677688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751C6B8-9E11-1B1E-02FD-61B9BDDABE9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3E18E22-2D75-DFD0-E629-256109312E4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B695B75-E381-7D2A-F783-7D0453EB0C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44BA8-46DA-4F38-8FBB-20F968D8F4E6}" type="datetimeFigureOut">
              <a:rPr lang="en-GB" smtClean="0"/>
              <a:t>11/04/2024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D583195-C6F5-0F9E-5CF6-FB7FA35EE2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94C39E5-EB03-3C94-F519-763F6371D9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17658-8020-48A3-A2EA-73F91DB337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78743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235DA19-D57E-C0F8-7FB9-5F39F7FF2F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583959C-F159-120A-A535-9B05A81519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C72576-F0BE-3479-1BBE-E8F7A98C4E3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544BA8-46DA-4F38-8FBB-20F968D8F4E6}" type="datetimeFigureOut">
              <a:rPr lang="en-GB" smtClean="0"/>
              <a:t>11/04/2024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0E6B94-0232-CF0F-8FD3-4ACA1A0A727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CE7981B-2CF4-B82B-6679-29CA909D48E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B17658-8020-48A3-A2EA-73F91DB337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415554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A2E1F431-96CA-44E1-B0A6-EB98082D56F4}"/>
              </a:ext>
            </a:extLst>
          </p:cNvPr>
          <p:cNvSpPr txBox="1"/>
          <p:nvPr/>
        </p:nvSpPr>
        <p:spPr>
          <a:xfrm>
            <a:off x="3710940" y="335280"/>
            <a:ext cx="47701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Secondary onomatopoeia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01FE0B8-2534-40F3-9AE3-9398929CB17B}"/>
              </a:ext>
            </a:extLst>
          </p:cNvPr>
          <p:cNvSpPr txBox="1"/>
          <p:nvPr/>
        </p:nvSpPr>
        <p:spPr>
          <a:xfrm>
            <a:off x="1325880" y="1112520"/>
            <a:ext cx="103936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What area of meaning do these words have in common?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91C5DEE-3D8F-4774-8FB4-8DFA3BA90962}"/>
              </a:ext>
            </a:extLst>
          </p:cNvPr>
          <p:cNvSpPr txBox="1"/>
          <p:nvPr/>
        </p:nvSpPr>
        <p:spPr>
          <a:xfrm>
            <a:off x="1325880" y="2148840"/>
            <a:ext cx="925068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/>
              <a:t>flip	flap	flop	fly	flee	flit	flimsy	fleece</a:t>
            </a:r>
          </a:p>
          <a:p>
            <a:pPr algn="ctr"/>
            <a:endParaRPr lang="en-GB" sz="3200" dirty="0"/>
          </a:p>
          <a:p>
            <a:pPr algn="ctr"/>
            <a:r>
              <a:rPr lang="en-GB" sz="3200" dirty="0"/>
              <a:t>fling	flow	flutter	flaccid			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45A5D47-1B81-4C80-9B55-78F2E359EDDE}"/>
              </a:ext>
            </a:extLst>
          </p:cNvPr>
          <p:cNvSpPr txBox="1"/>
          <p:nvPr/>
        </p:nvSpPr>
        <p:spPr>
          <a:xfrm>
            <a:off x="1409700" y="4010887"/>
            <a:ext cx="90830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Will the following words fit into your meaning area?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6B5AC08-374B-41B5-82FA-358F6EBF8D3A}"/>
              </a:ext>
            </a:extLst>
          </p:cNvPr>
          <p:cNvSpPr txBox="1"/>
          <p:nvPr/>
        </p:nvSpPr>
        <p:spPr>
          <a:xfrm>
            <a:off x="1813560" y="4983480"/>
            <a:ext cx="80467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Flower	flour		flat	flair	float </a:t>
            </a:r>
          </a:p>
        </p:txBody>
      </p:sp>
    </p:spTree>
    <p:extLst>
      <p:ext uri="{BB962C8B-B14F-4D97-AF65-F5344CB8AC3E}">
        <p14:creationId xmlns:p14="http://schemas.microsoft.com/office/powerpoint/2010/main" val="23065551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35C0CA44-780C-3C27-B377-4D0D6B85D06A}"/>
              </a:ext>
            </a:extLst>
          </p:cNvPr>
          <p:cNvSpPr txBox="1"/>
          <p:nvPr/>
        </p:nvSpPr>
        <p:spPr>
          <a:xfrm>
            <a:off x="701777" y="560127"/>
            <a:ext cx="6098458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4000" dirty="0"/>
              <a:t>GN   KN   CN  Recapping </a:t>
            </a:r>
            <a:endParaRPr lang="en-GB" sz="4000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42D37FB-C03A-3BE0-6019-EBCFC7AAC454}"/>
              </a:ext>
            </a:extLst>
          </p:cNvPr>
          <p:cNvSpPr txBox="1"/>
          <p:nvPr/>
        </p:nvSpPr>
        <p:spPr>
          <a:xfrm>
            <a:off x="701777" y="2241755"/>
            <a:ext cx="823574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3200" dirty="0"/>
              <a:t>Genesis – Gens – Genre - Gentle</a:t>
            </a:r>
            <a:endParaRPr lang="en-GB" sz="32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1211260-7E3C-9897-1E53-D34B51D7FD49}"/>
              </a:ext>
            </a:extLst>
          </p:cNvPr>
          <p:cNvSpPr txBox="1"/>
          <p:nvPr/>
        </p:nvSpPr>
        <p:spPr>
          <a:xfrm>
            <a:off x="798256" y="3507884"/>
            <a:ext cx="59055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3200" dirty="0" err="1"/>
              <a:t>Cennen</a:t>
            </a:r>
            <a:r>
              <a:rPr lang="en-US" sz="3200" dirty="0"/>
              <a:t> – Kin – Kind - Kind</a:t>
            </a: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27445689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35C0CA44-780C-3C27-B377-4D0D6B85D06A}"/>
              </a:ext>
            </a:extLst>
          </p:cNvPr>
          <p:cNvSpPr txBox="1"/>
          <p:nvPr/>
        </p:nvSpPr>
        <p:spPr>
          <a:xfrm>
            <a:off x="701776" y="560127"/>
            <a:ext cx="8663449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4000" dirty="0"/>
              <a:t>GN   KN   CN  We are closest to our own </a:t>
            </a:r>
            <a:endParaRPr lang="en-GB" sz="4000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B955F47-DF86-B28D-A7ED-A2A941059F59}"/>
              </a:ext>
            </a:extLst>
          </p:cNvPr>
          <p:cNvSpPr txBox="1"/>
          <p:nvPr/>
        </p:nvSpPr>
        <p:spPr>
          <a:xfrm>
            <a:off x="701776" y="1887794"/>
            <a:ext cx="282308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3200" dirty="0"/>
              <a:t>Greek: Gnosis</a:t>
            </a:r>
            <a:endParaRPr lang="en-GB" sz="32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6E694D3-7812-7C13-854B-18A34224BD17}"/>
              </a:ext>
            </a:extLst>
          </p:cNvPr>
          <p:cNvSpPr txBox="1"/>
          <p:nvPr/>
        </p:nvSpPr>
        <p:spPr>
          <a:xfrm>
            <a:off x="6238568" y="1933709"/>
            <a:ext cx="518651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3200" dirty="0"/>
              <a:t>prognosis, diagnosis, agnostic</a:t>
            </a:r>
            <a:endParaRPr lang="en-GB" sz="32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AF354C9-FC05-C34A-BAAD-9A38B48FC4DE}"/>
              </a:ext>
            </a:extLst>
          </p:cNvPr>
          <p:cNvSpPr txBox="1"/>
          <p:nvPr/>
        </p:nvSpPr>
        <p:spPr>
          <a:xfrm>
            <a:off x="701776" y="2993923"/>
            <a:ext cx="323604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3200" dirty="0"/>
              <a:t>Latin: </a:t>
            </a:r>
            <a:r>
              <a:rPr lang="en-US" sz="3200" dirty="0" err="1"/>
              <a:t>Cognoscere</a:t>
            </a:r>
            <a:endParaRPr lang="en-US" sz="3200" dirty="0"/>
          </a:p>
          <a:p>
            <a:pPr algn="l"/>
            <a:r>
              <a:rPr lang="en-US" sz="3200" dirty="0"/>
              <a:t>(Italian: </a:t>
            </a:r>
            <a:r>
              <a:rPr lang="en-US" sz="3200" dirty="0" err="1"/>
              <a:t>conoscere</a:t>
            </a:r>
            <a:endParaRPr lang="en-US" sz="3200" dirty="0"/>
          </a:p>
          <a:p>
            <a:pPr algn="l"/>
            <a:r>
              <a:rPr lang="en-US" sz="3200" dirty="0"/>
              <a:t>French: </a:t>
            </a:r>
            <a:r>
              <a:rPr lang="en-US" sz="3200" dirty="0" err="1"/>
              <a:t>conn</a:t>
            </a:r>
            <a:r>
              <a:rPr lang="en-US" sz="3200" dirty="0" err="1">
                <a:effectLst/>
                <a:ea typeface="SimHei" panose="02010609060101010101" pitchFamily="49" charset="-122"/>
                <a:cs typeface="Times New Roman" panose="02020603050405020304" pitchFamily="18" charset="0"/>
              </a:rPr>
              <a:t>âitre</a:t>
            </a:r>
            <a:r>
              <a:rPr lang="en-US" sz="3200" dirty="0">
                <a:effectLst/>
                <a:ea typeface="SimHei" panose="02010609060101010101" pitchFamily="49" charset="-122"/>
                <a:cs typeface="Times New Roman" panose="02020603050405020304" pitchFamily="18" charset="0"/>
              </a:rPr>
              <a:t>)</a:t>
            </a:r>
            <a:endParaRPr lang="en-GB" sz="32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D86259-71BE-F966-D585-B55D3B034165}"/>
              </a:ext>
            </a:extLst>
          </p:cNvPr>
          <p:cNvSpPr txBox="1"/>
          <p:nvPr/>
        </p:nvSpPr>
        <p:spPr>
          <a:xfrm>
            <a:off x="6238568" y="2993923"/>
            <a:ext cx="433602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3200" dirty="0"/>
              <a:t>reconnaissance, </a:t>
            </a:r>
            <a:r>
              <a:rPr lang="en-US" sz="3200" dirty="0" err="1"/>
              <a:t>recognise</a:t>
            </a:r>
            <a:r>
              <a:rPr lang="en-US" sz="3200" dirty="0"/>
              <a:t>, conning</a:t>
            </a:r>
            <a:endParaRPr lang="en-GB" sz="32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890C3CF-0B5C-6996-D38E-D7063DABCB1E}"/>
              </a:ext>
            </a:extLst>
          </p:cNvPr>
          <p:cNvSpPr txBox="1"/>
          <p:nvPr/>
        </p:nvSpPr>
        <p:spPr>
          <a:xfrm>
            <a:off x="701776" y="5117690"/>
            <a:ext cx="384072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3200" dirty="0"/>
              <a:t>Germanic: </a:t>
            </a:r>
            <a:r>
              <a:rPr lang="en-US" sz="3200" dirty="0" err="1"/>
              <a:t>Knaan</a:t>
            </a:r>
            <a:endParaRPr lang="en-GB" sz="32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491E4D5-05E3-1B32-2697-388457BF6BDE}"/>
              </a:ext>
            </a:extLst>
          </p:cNvPr>
          <p:cNvSpPr txBox="1"/>
          <p:nvPr/>
        </p:nvSpPr>
        <p:spPr>
          <a:xfrm>
            <a:off x="6238568" y="5117689"/>
            <a:ext cx="312665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3200" dirty="0"/>
              <a:t>know, ken</a:t>
            </a: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35047828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5" grpId="0"/>
      <p:bldP spid="6" grpId="0"/>
      <p:bldP spid="7" grpId="0"/>
      <p:bldP spid="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35C0CA44-780C-3C27-B377-4D0D6B85D06A}"/>
              </a:ext>
            </a:extLst>
          </p:cNvPr>
          <p:cNvSpPr txBox="1"/>
          <p:nvPr/>
        </p:nvSpPr>
        <p:spPr>
          <a:xfrm>
            <a:off x="701777" y="560127"/>
            <a:ext cx="7719552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4000" dirty="0"/>
              <a:t>GN   KN   CN  Knowledge is power </a:t>
            </a:r>
            <a:endParaRPr lang="en-GB" sz="4000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F580B70-5A95-7988-1BCA-B761E24FF1DF}"/>
              </a:ext>
            </a:extLst>
          </p:cNvPr>
          <p:cNvSpPr txBox="1"/>
          <p:nvPr/>
        </p:nvSpPr>
        <p:spPr>
          <a:xfrm>
            <a:off x="701777" y="1769806"/>
            <a:ext cx="335402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3200" dirty="0"/>
              <a:t>German: </a:t>
            </a:r>
            <a:r>
              <a:rPr lang="en-US" sz="3200" dirty="0" err="1"/>
              <a:t>Können</a:t>
            </a:r>
            <a:endParaRPr lang="en-GB" sz="32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9375D2D-100B-7CE0-BCB8-C0C406F23A2E}"/>
              </a:ext>
            </a:extLst>
          </p:cNvPr>
          <p:cNvSpPr txBox="1"/>
          <p:nvPr/>
        </p:nvSpPr>
        <p:spPr>
          <a:xfrm>
            <a:off x="7049729" y="1769806"/>
            <a:ext cx="34953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3200" dirty="0"/>
              <a:t>can, canny, cunning</a:t>
            </a: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28425669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35C0CA44-780C-3C27-B377-4D0D6B85D06A}"/>
              </a:ext>
            </a:extLst>
          </p:cNvPr>
          <p:cNvSpPr txBox="1"/>
          <p:nvPr/>
        </p:nvSpPr>
        <p:spPr>
          <a:xfrm>
            <a:off x="701777" y="560127"/>
            <a:ext cx="11082184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4000" dirty="0"/>
              <a:t>GN   KN   CN  - And who knows? Who has power? </a:t>
            </a:r>
            <a:endParaRPr lang="en-GB" sz="4000" dirty="0"/>
          </a:p>
        </p:txBody>
      </p:sp>
      <p:pic>
        <p:nvPicPr>
          <p:cNvPr id="4" name="Picture 3" descr="A person in a crown sitting in a chair&#10;&#10;Description automatically generated">
            <a:extLst>
              <a:ext uri="{FF2B5EF4-FFF2-40B4-BE49-F238E27FC236}">
                <a16:creationId xmlns:a16="http://schemas.microsoft.com/office/drawing/2014/main" id="{64D18A70-ACEB-C72E-20DB-9337DC48D3F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1777" y="2003547"/>
            <a:ext cx="1876425" cy="2428875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FB3D6B3E-EC97-8DB3-091C-E0183E4137D9}"/>
              </a:ext>
            </a:extLst>
          </p:cNvPr>
          <p:cNvSpPr txBox="1"/>
          <p:nvPr/>
        </p:nvSpPr>
        <p:spPr>
          <a:xfrm>
            <a:off x="3907692" y="2119348"/>
            <a:ext cx="382953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3200" dirty="0"/>
              <a:t>He can</a:t>
            </a:r>
            <a:endParaRPr lang="en-GB" sz="32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1D394F6-F043-FBF0-17F5-6E888AEEF4BE}"/>
              </a:ext>
            </a:extLst>
          </p:cNvPr>
          <p:cNvSpPr txBox="1"/>
          <p:nvPr/>
        </p:nvSpPr>
        <p:spPr>
          <a:xfrm>
            <a:off x="3907692" y="2704123"/>
            <a:ext cx="238369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3200" dirty="0"/>
              <a:t>He knows</a:t>
            </a:r>
            <a:endParaRPr lang="en-GB" sz="32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9AC30BF-481C-0AB5-B962-4162B5105946}"/>
              </a:ext>
            </a:extLst>
          </p:cNvPr>
          <p:cNvSpPr txBox="1"/>
          <p:nvPr/>
        </p:nvSpPr>
        <p:spPr>
          <a:xfrm>
            <a:off x="3907692" y="3360615"/>
            <a:ext cx="3556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3200" dirty="0"/>
              <a:t>He’s one of our kind</a:t>
            </a:r>
            <a:endParaRPr lang="en-GB" sz="3200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011493D-DEB3-57BD-3A73-540B22478A50}"/>
              </a:ext>
            </a:extLst>
          </p:cNvPr>
          <p:cNvSpPr txBox="1"/>
          <p:nvPr/>
        </p:nvSpPr>
        <p:spPr>
          <a:xfrm>
            <a:off x="898769" y="4994031"/>
            <a:ext cx="896424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3200" dirty="0"/>
              <a:t>So can, so does, so is, perhaps  a Knight and a Knave!</a:t>
            </a: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40263843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35C0CA44-780C-3C27-B377-4D0D6B85D06A}"/>
              </a:ext>
            </a:extLst>
          </p:cNvPr>
          <p:cNvSpPr txBox="1"/>
          <p:nvPr/>
        </p:nvSpPr>
        <p:spPr>
          <a:xfrm>
            <a:off x="701777" y="560127"/>
            <a:ext cx="6098458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4000" dirty="0"/>
              <a:t>A break from GN   KN   CN </a:t>
            </a:r>
            <a:endParaRPr lang="en-GB" sz="4000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48C7A63-30A3-B36D-D991-BF09A587D587}"/>
              </a:ext>
            </a:extLst>
          </p:cNvPr>
          <p:cNvSpPr txBox="1"/>
          <p:nvPr/>
        </p:nvSpPr>
        <p:spPr>
          <a:xfrm>
            <a:off x="701776" y="2109019"/>
            <a:ext cx="1021202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3200" dirty="0"/>
              <a:t>Latin: Rex/</a:t>
            </a:r>
            <a:r>
              <a:rPr lang="en-US" sz="3200" dirty="0" err="1"/>
              <a:t>Regem</a:t>
            </a:r>
            <a:r>
              <a:rPr lang="en-US" sz="3200" dirty="0"/>
              <a:t> &gt; French: Roi  Italian: Re   Spanish: Rey</a:t>
            </a:r>
            <a:endParaRPr lang="en-GB" sz="32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E1A1302-55BC-EB7E-5D65-EEB1FD047D55}"/>
              </a:ext>
            </a:extLst>
          </p:cNvPr>
          <p:cNvSpPr txBox="1"/>
          <p:nvPr/>
        </p:nvSpPr>
        <p:spPr>
          <a:xfrm>
            <a:off x="701776" y="2979174"/>
            <a:ext cx="102120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3200" dirty="0"/>
              <a:t>regulations, rule (&lt;</a:t>
            </a:r>
            <a:r>
              <a:rPr lang="en-US" sz="3200" dirty="0" err="1"/>
              <a:t>regula</a:t>
            </a:r>
            <a:r>
              <a:rPr lang="en-US" sz="3200" dirty="0"/>
              <a:t>), regular, regal, reign, sovereign</a:t>
            </a: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24718522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35C0CA44-780C-3C27-B377-4D0D6B85D06A}"/>
              </a:ext>
            </a:extLst>
          </p:cNvPr>
          <p:cNvSpPr txBox="1"/>
          <p:nvPr/>
        </p:nvSpPr>
        <p:spPr>
          <a:xfrm>
            <a:off x="701777" y="560127"/>
            <a:ext cx="901741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4000" dirty="0"/>
              <a:t>Another break from GN   KN   CN </a:t>
            </a:r>
            <a:endParaRPr lang="en-GB" sz="4000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EE5331C-3006-D37C-1E66-FA80D1049BEE}"/>
              </a:ext>
            </a:extLst>
          </p:cNvPr>
          <p:cNvSpPr txBox="1"/>
          <p:nvPr/>
        </p:nvSpPr>
        <p:spPr>
          <a:xfrm>
            <a:off x="701777" y="1828800"/>
            <a:ext cx="341302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3200" dirty="0"/>
              <a:t>Polish: </a:t>
            </a:r>
            <a:r>
              <a:rPr lang="en-US" sz="3200" dirty="0" err="1"/>
              <a:t>Król</a:t>
            </a:r>
            <a:r>
              <a:rPr lang="en-US" sz="3200" dirty="0"/>
              <a:t> = king</a:t>
            </a:r>
            <a:endParaRPr lang="en-GB" sz="32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F7FAB31-3DD4-6BEF-2B7C-42781AEB95B2}"/>
              </a:ext>
            </a:extLst>
          </p:cNvPr>
          <p:cNvSpPr txBox="1"/>
          <p:nvPr/>
        </p:nvSpPr>
        <p:spPr>
          <a:xfrm>
            <a:off x="4719484" y="1814051"/>
            <a:ext cx="641554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3200" dirty="0"/>
              <a:t>&lt; Charlemagne = Charles the Great</a:t>
            </a:r>
            <a:endParaRPr lang="en-GB" sz="3200" dirty="0"/>
          </a:p>
        </p:txBody>
      </p:sp>
      <p:pic>
        <p:nvPicPr>
          <p:cNvPr id="5" name="Picture 4" descr="A person in a crown sitting in a chair&#10;&#10;Description automatically generated">
            <a:extLst>
              <a:ext uri="{FF2B5EF4-FFF2-40B4-BE49-F238E27FC236}">
                <a16:creationId xmlns:a16="http://schemas.microsoft.com/office/drawing/2014/main" id="{0F41EB60-B0DD-06F6-1868-6E0C3F0AC1E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9484" y="3244737"/>
            <a:ext cx="1876425" cy="2428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53248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35C0CA44-780C-3C27-B377-4D0D6B85D06A}"/>
              </a:ext>
            </a:extLst>
          </p:cNvPr>
          <p:cNvSpPr txBox="1"/>
          <p:nvPr/>
        </p:nvSpPr>
        <p:spPr>
          <a:xfrm>
            <a:off x="701777" y="560127"/>
            <a:ext cx="6098458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4000" dirty="0"/>
              <a:t>GN   KN   CN </a:t>
            </a:r>
            <a:endParaRPr lang="en-GB" sz="4000" dirty="0"/>
          </a:p>
        </p:txBody>
      </p:sp>
    </p:spTree>
    <p:extLst>
      <p:ext uri="{BB962C8B-B14F-4D97-AF65-F5344CB8AC3E}">
        <p14:creationId xmlns:p14="http://schemas.microsoft.com/office/powerpoint/2010/main" val="34622313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A2E1F431-96CA-44E1-B0A6-EB98082D56F4}"/>
              </a:ext>
            </a:extLst>
          </p:cNvPr>
          <p:cNvSpPr txBox="1"/>
          <p:nvPr/>
        </p:nvSpPr>
        <p:spPr>
          <a:xfrm>
            <a:off x="3710940" y="335280"/>
            <a:ext cx="47701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Secondary onomatopoeia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2210B56-C4F0-4E19-AC38-C849E0C56676}"/>
              </a:ext>
            </a:extLst>
          </p:cNvPr>
          <p:cNvSpPr txBox="1"/>
          <p:nvPr/>
        </p:nvSpPr>
        <p:spPr>
          <a:xfrm>
            <a:off x="640080" y="1325880"/>
            <a:ext cx="10530840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Harmony may exist between the movements, tensions, relaxations, etc. associated with ideas and those associated with the production of certain sounds, as e.g. relaxation and </a:t>
            </a:r>
            <a:r>
              <a:rPr lang="en-US" sz="3200" dirty="0" err="1"/>
              <a:t>fl</a:t>
            </a:r>
            <a:r>
              <a:rPr lang="en-US" sz="3200" dirty="0"/>
              <a:t> in Eng. flabby, Fr. </a:t>
            </a:r>
            <a:r>
              <a:rPr lang="en-US" sz="3200" dirty="0" err="1"/>
              <a:t>flasque</a:t>
            </a:r>
            <a:r>
              <a:rPr lang="en-US" sz="3200" dirty="0"/>
              <a:t>, </a:t>
            </a:r>
            <a:r>
              <a:rPr lang="en-US" sz="3200" dirty="0" err="1"/>
              <a:t>Lat.flaccus</a:t>
            </a:r>
            <a:r>
              <a:rPr lang="en-US" sz="3200" dirty="0"/>
              <a:t>”...... the relation is a secondary one but still, in the minds of the people, the association exists and may prove capable of generating new words connected with similar sensations.</a:t>
            </a:r>
          </a:p>
          <a:p>
            <a:r>
              <a:rPr lang="en-US" dirty="0"/>
              <a:t>Apophony and Rhyme Words in Vulgar Latin Onomatopoeias, Albert </a:t>
            </a:r>
            <a:r>
              <a:rPr lang="en-US" dirty="0" err="1"/>
              <a:t>Carnoy</a:t>
            </a:r>
            <a:r>
              <a:rPr lang="en-US" dirty="0"/>
              <a:t>, </a:t>
            </a:r>
            <a:r>
              <a:rPr lang="en-US" i="1" dirty="0"/>
              <a:t>The American Journal of Philology</a:t>
            </a:r>
            <a:r>
              <a:rPr lang="en-US" dirty="0"/>
              <a:t>, Vol. 38, No. 3 (1917)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364795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A2E1F431-96CA-44E1-B0A6-EB98082D56F4}"/>
              </a:ext>
            </a:extLst>
          </p:cNvPr>
          <p:cNvSpPr txBox="1"/>
          <p:nvPr/>
        </p:nvSpPr>
        <p:spPr>
          <a:xfrm>
            <a:off x="3710940" y="335280"/>
            <a:ext cx="47701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Secondary onomatopoeia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8655C43-F8E6-4DF2-B51D-ED034F632C79}"/>
              </a:ext>
            </a:extLst>
          </p:cNvPr>
          <p:cNvSpPr txBox="1"/>
          <p:nvPr/>
        </p:nvSpPr>
        <p:spPr>
          <a:xfrm>
            <a:off x="716280" y="1544478"/>
            <a:ext cx="1010412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wring   wrest  wrestle   wrought  wrap	wry  wrench  wrong wriggle  wreath  wrangle  wreck   </a:t>
            </a:r>
            <a:r>
              <a:rPr lang="en-GB" sz="3200"/>
              <a:t>wrinkle   wrist   writhe</a:t>
            </a:r>
            <a:endParaRPr lang="en-GB" sz="32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873C9B6-1AB8-4AF4-A90C-4E066588E05C}"/>
              </a:ext>
            </a:extLst>
          </p:cNvPr>
          <p:cNvSpPr txBox="1"/>
          <p:nvPr/>
        </p:nvSpPr>
        <p:spPr>
          <a:xfrm>
            <a:off x="716280" y="3246119"/>
            <a:ext cx="101041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stop  stationary  staunch  stuck  steady	  stall  star  stay 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D37561A-E738-4A49-B480-B93A41CD9309}"/>
              </a:ext>
            </a:extLst>
          </p:cNvPr>
          <p:cNvSpPr txBox="1"/>
          <p:nvPr/>
        </p:nvSpPr>
        <p:spPr>
          <a:xfrm>
            <a:off x="716280" y="4328160"/>
            <a:ext cx="90830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glimmer   gloaming  glint  glare    </a:t>
            </a:r>
          </a:p>
        </p:txBody>
      </p:sp>
    </p:spTree>
    <p:extLst>
      <p:ext uri="{BB962C8B-B14F-4D97-AF65-F5344CB8AC3E}">
        <p14:creationId xmlns:p14="http://schemas.microsoft.com/office/powerpoint/2010/main" val="3139331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A2E1F431-96CA-44E1-B0A6-EB98082D56F4}"/>
              </a:ext>
            </a:extLst>
          </p:cNvPr>
          <p:cNvSpPr txBox="1"/>
          <p:nvPr/>
        </p:nvSpPr>
        <p:spPr>
          <a:xfrm>
            <a:off x="2164080" y="335280"/>
            <a:ext cx="7086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Secondary onomatopoeia – vowel sounds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FDC8420-8FB6-47D2-BF48-B1969CE3B75A}"/>
              </a:ext>
            </a:extLst>
          </p:cNvPr>
          <p:cNvSpPr txBox="1"/>
          <p:nvPr/>
        </p:nvSpPr>
        <p:spPr>
          <a:xfrm>
            <a:off x="563880" y="1813560"/>
            <a:ext cx="1063752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glint                          glare               glow              gloom</a:t>
            </a:r>
          </a:p>
          <a:p>
            <a:endParaRPr lang="en-GB" sz="3200" dirty="0"/>
          </a:p>
          <a:p>
            <a:r>
              <a:rPr lang="en-GB" sz="3200" dirty="0"/>
              <a:t>glimmer                   glade              glory              glum</a:t>
            </a:r>
          </a:p>
          <a:p>
            <a:endParaRPr lang="en-GB" sz="3200" dirty="0"/>
          </a:p>
          <a:p>
            <a:r>
              <a:rPr lang="en-GB" sz="3200" dirty="0"/>
              <a:t>gleam                                                                      glaucous</a:t>
            </a:r>
          </a:p>
          <a:p>
            <a:endParaRPr lang="en-GB" sz="3200" dirty="0"/>
          </a:p>
          <a:p>
            <a:r>
              <a:rPr lang="en-GB" sz="3200" dirty="0"/>
              <a:t>glisten</a:t>
            </a:r>
          </a:p>
          <a:p>
            <a:endParaRPr lang="en-GB" sz="3200" dirty="0"/>
          </a:p>
          <a:p>
            <a:r>
              <a:rPr lang="en-GB" sz="3200" dirty="0"/>
              <a:t>glitter</a:t>
            </a:r>
          </a:p>
        </p:txBody>
      </p:sp>
    </p:spTree>
    <p:extLst>
      <p:ext uri="{BB962C8B-B14F-4D97-AF65-F5344CB8AC3E}">
        <p14:creationId xmlns:p14="http://schemas.microsoft.com/office/powerpoint/2010/main" val="40066691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209ED4-3B1A-E197-0C84-54D5DE208FD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GN   KN  CN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057891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818A8824-E391-88AF-8548-3239523A4D88}"/>
              </a:ext>
            </a:extLst>
          </p:cNvPr>
          <p:cNvSpPr txBox="1"/>
          <p:nvPr/>
        </p:nvSpPr>
        <p:spPr>
          <a:xfrm>
            <a:off x="1021442" y="617583"/>
            <a:ext cx="935655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/>
              <a:t>GN   KN   CN    To begin at the beginning</a:t>
            </a:r>
            <a:endParaRPr lang="en-GB" sz="40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01B066E-85A2-43AC-973B-F1C37C864D40}"/>
              </a:ext>
            </a:extLst>
          </p:cNvPr>
          <p:cNvSpPr txBox="1"/>
          <p:nvPr/>
        </p:nvSpPr>
        <p:spPr>
          <a:xfrm>
            <a:off x="513443" y="1747113"/>
            <a:ext cx="404404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Greek:    Genesis</a:t>
            </a:r>
            <a:endParaRPr lang="en-GB" sz="32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259D7BD-9152-E568-8AB6-A4FC93038FB5}"/>
              </a:ext>
            </a:extLst>
          </p:cNvPr>
          <p:cNvSpPr txBox="1"/>
          <p:nvPr/>
        </p:nvSpPr>
        <p:spPr>
          <a:xfrm>
            <a:off x="8475075" y="1747113"/>
            <a:ext cx="356304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generate, engender, </a:t>
            </a:r>
          </a:p>
          <a:p>
            <a:r>
              <a:rPr lang="en-US" sz="3200" dirty="0"/>
              <a:t>pre-</a:t>
            </a:r>
            <a:r>
              <a:rPr lang="en-US" sz="3200" dirty="0" err="1"/>
              <a:t>gnant</a:t>
            </a:r>
            <a:r>
              <a:rPr lang="en-US" sz="3200" dirty="0"/>
              <a:t>, genes</a:t>
            </a:r>
            <a:endParaRPr lang="en-GB" sz="32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EB33734-0C60-F4DC-8AFD-474911E867C6}"/>
              </a:ext>
            </a:extLst>
          </p:cNvPr>
          <p:cNvSpPr txBox="1"/>
          <p:nvPr/>
        </p:nvSpPr>
        <p:spPr>
          <a:xfrm>
            <a:off x="513443" y="2753532"/>
            <a:ext cx="404404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German:  Kind</a:t>
            </a:r>
            <a:endParaRPr lang="en-GB" sz="32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E82AF94-B8BA-69B5-B294-18F4873F4230}"/>
              </a:ext>
            </a:extLst>
          </p:cNvPr>
          <p:cNvSpPr txBox="1"/>
          <p:nvPr/>
        </p:nvSpPr>
        <p:spPr>
          <a:xfrm>
            <a:off x="8475075" y="2824331"/>
            <a:ext cx="381725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kid</a:t>
            </a:r>
            <a:endParaRPr lang="en-GB" sz="3200" dirty="0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624BE0FA-2774-73A2-5CD1-D41ABACD12B6}"/>
              </a:ext>
            </a:extLst>
          </p:cNvPr>
          <p:cNvGrpSpPr/>
          <p:nvPr/>
        </p:nvGrpSpPr>
        <p:grpSpPr>
          <a:xfrm>
            <a:off x="595087" y="3757175"/>
            <a:ext cx="7467598" cy="1077218"/>
            <a:chOff x="595087" y="3757175"/>
            <a:chExt cx="7467598" cy="1077218"/>
          </a:xfrm>
        </p:grpSpPr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1DEFBD20-E757-5EFA-FD0E-6F66BC98800F}"/>
                </a:ext>
              </a:extLst>
            </p:cNvPr>
            <p:cNvSpPr txBox="1"/>
            <p:nvPr/>
          </p:nvSpPr>
          <p:spPr>
            <a:xfrm>
              <a:off x="595087" y="3757175"/>
              <a:ext cx="4833257" cy="10772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/>
                <a:t>Italian:     </a:t>
              </a:r>
              <a:r>
                <a:rPr lang="en-US" sz="3200" dirty="0" err="1"/>
                <a:t>Nascere</a:t>
              </a:r>
              <a:endParaRPr lang="en-US" sz="3200" dirty="0"/>
            </a:p>
            <a:p>
              <a:r>
                <a:rPr lang="en-US" sz="3200" dirty="0"/>
                <a:t>French:    </a:t>
              </a:r>
              <a:r>
                <a:rPr lang="en-US" sz="3200" dirty="0" err="1">
                  <a:ea typeface="SimHei" panose="02010609060101010101" pitchFamily="49" charset="-122"/>
                  <a:cs typeface="Times New Roman" panose="02020603050405020304" pitchFamily="18" charset="0"/>
                </a:rPr>
                <a:t>N</a:t>
              </a:r>
              <a:r>
                <a:rPr lang="en-US" sz="3200" dirty="0" err="1">
                  <a:effectLst/>
                  <a:ea typeface="SimHei" panose="02010609060101010101" pitchFamily="49" charset="-122"/>
                  <a:cs typeface="Times New Roman" panose="02020603050405020304" pitchFamily="18" charset="0"/>
                </a:rPr>
                <a:t>aître</a:t>
              </a:r>
              <a:endParaRPr lang="en-GB" sz="3200" dirty="0"/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02E0B00E-AB24-3704-0158-28BFA00BB2AA}"/>
                </a:ext>
              </a:extLst>
            </p:cNvPr>
            <p:cNvSpPr txBox="1"/>
            <p:nvPr/>
          </p:nvSpPr>
          <p:spPr>
            <a:xfrm>
              <a:off x="3926114" y="3915740"/>
              <a:ext cx="4136571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/>
                <a:t>&lt; Early Latin: </a:t>
              </a:r>
              <a:r>
                <a:rPr lang="en-US" sz="3200" dirty="0" err="1"/>
                <a:t>Gnascere</a:t>
              </a:r>
              <a:endParaRPr lang="en-GB" sz="3200" dirty="0"/>
            </a:p>
          </p:txBody>
        </p:sp>
      </p:grpSp>
      <p:sp>
        <p:nvSpPr>
          <p:cNvPr id="10" name="TextBox 9">
            <a:extLst>
              <a:ext uri="{FF2B5EF4-FFF2-40B4-BE49-F238E27FC236}">
                <a16:creationId xmlns:a16="http://schemas.microsoft.com/office/drawing/2014/main" id="{82E77D17-7664-1C15-7298-120CDCD7F4C6}"/>
              </a:ext>
            </a:extLst>
          </p:cNvPr>
          <p:cNvSpPr txBox="1"/>
          <p:nvPr/>
        </p:nvSpPr>
        <p:spPr>
          <a:xfrm>
            <a:off x="8475075" y="3901549"/>
            <a:ext cx="30044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native &gt; naive</a:t>
            </a:r>
            <a:endParaRPr lang="en-GB" sz="3200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F2517273-B1CB-E191-D625-98173CFA9A87}"/>
              </a:ext>
            </a:extLst>
          </p:cNvPr>
          <p:cNvSpPr txBox="1"/>
          <p:nvPr/>
        </p:nvSpPr>
        <p:spPr>
          <a:xfrm>
            <a:off x="3410013" y="5466325"/>
            <a:ext cx="71366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English:  Be-gin &lt;Old English: </a:t>
            </a:r>
            <a:r>
              <a:rPr lang="en-US" sz="3200" dirty="0" err="1"/>
              <a:t>Cennen</a:t>
            </a: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6228344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10" grpId="0"/>
      <p:bldP spid="1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B655CD11-4C12-230F-ECD4-087029416E05}"/>
              </a:ext>
            </a:extLst>
          </p:cNvPr>
          <p:cNvSpPr txBox="1"/>
          <p:nvPr/>
        </p:nvSpPr>
        <p:spPr>
          <a:xfrm>
            <a:off x="885370" y="490248"/>
            <a:ext cx="7126515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4000" dirty="0"/>
              <a:t>GN   KN   CN  Origins and groups</a:t>
            </a:r>
            <a:endParaRPr lang="en-GB" sz="40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2B0557C-6C6D-815A-54B1-C7EF6CC08BE5}"/>
              </a:ext>
            </a:extLst>
          </p:cNvPr>
          <p:cNvSpPr txBox="1"/>
          <p:nvPr/>
        </p:nvSpPr>
        <p:spPr>
          <a:xfrm>
            <a:off x="885370" y="1784412"/>
            <a:ext cx="48370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Latin: Gens  = people (race)</a:t>
            </a:r>
            <a:endParaRPr lang="en-GB" sz="32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47CD237-90B8-6A6A-C55A-236288155640}"/>
              </a:ext>
            </a:extLst>
          </p:cNvPr>
          <p:cNvSpPr txBox="1"/>
          <p:nvPr/>
        </p:nvSpPr>
        <p:spPr>
          <a:xfrm>
            <a:off x="7347054" y="1784412"/>
            <a:ext cx="646168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generation, degenerate, </a:t>
            </a:r>
          </a:p>
          <a:p>
            <a:r>
              <a:rPr lang="en-US" sz="3200" dirty="0"/>
              <a:t>genocide</a:t>
            </a:r>
            <a:endParaRPr lang="en-GB" sz="32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F9D8126-16AD-6456-38D4-6975E4124A1D}"/>
              </a:ext>
            </a:extLst>
          </p:cNvPr>
          <p:cNvSpPr txBox="1"/>
          <p:nvPr/>
        </p:nvSpPr>
        <p:spPr>
          <a:xfrm>
            <a:off x="885370" y="3141406"/>
            <a:ext cx="5456436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3200" dirty="0"/>
              <a:t>Germanic/Saxon: </a:t>
            </a:r>
            <a:r>
              <a:rPr lang="en-US" sz="3200" dirty="0" err="1"/>
              <a:t>Kunni</a:t>
            </a:r>
            <a:r>
              <a:rPr lang="en-US" sz="3200" dirty="0"/>
              <a:t> = people (race)</a:t>
            </a:r>
          </a:p>
          <a:p>
            <a:endParaRPr lang="en-US" sz="3200" dirty="0"/>
          </a:p>
          <a:p>
            <a:r>
              <a:rPr lang="en-US" sz="3200" dirty="0"/>
              <a:t>Germanic/Norse: </a:t>
            </a:r>
            <a:r>
              <a:rPr lang="en-US" sz="3200" dirty="0" err="1"/>
              <a:t>Kyn</a:t>
            </a:r>
            <a:r>
              <a:rPr lang="en-US" sz="3200" dirty="0"/>
              <a:t> = people (race)</a:t>
            </a:r>
          </a:p>
          <a:p>
            <a:pPr algn="l"/>
            <a:endParaRPr lang="en-GB" sz="32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F7D3778-86C0-F8BD-1C09-F36419ABAA8B}"/>
              </a:ext>
            </a:extLst>
          </p:cNvPr>
          <p:cNvSpPr txBox="1"/>
          <p:nvPr/>
        </p:nvSpPr>
        <p:spPr>
          <a:xfrm>
            <a:off x="7347054" y="3141406"/>
            <a:ext cx="257861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3200" dirty="0"/>
              <a:t>kin</a:t>
            </a: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35102801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8" grpId="0"/>
      <p:bldP spid="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FFCEE59E-A505-8898-8AC1-F1F8F18E8A67}"/>
              </a:ext>
            </a:extLst>
          </p:cNvPr>
          <p:cNvSpPr txBox="1"/>
          <p:nvPr/>
        </p:nvSpPr>
        <p:spPr>
          <a:xfrm>
            <a:off x="615746" y="530631"/>
            <a:ext cx="8911712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4000" dirty="0"/>
              <a:t>GN   KN   CN  Belonging is about similarity</a:t>
            </a:r>
            <a:endParaRPr lang="en-GB" sz="40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EF9B0CC-7945-2DA6-5866-0175AFAE514C}"/>
              </a:ext>
            </a:extLst>
          </p:cNvPr>
          <p:cNvSpPr txBox="1"/>
          <p:nvPr/>
        </p:nvSpPr>
        <p:spPr>
          <a:xfrm>
            <a:off x="501445" y="1740310"/>
            <a:ext cx="489117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3200" dirty="0"/>
              <a:t>Latin: Gens &gt; French: Genre</a:t>
            </a:r>
            <a:endParaRPr lang="en-GB" sz="32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C66F390-5B33-125F-E041-E4FADDE72267}"/>
              </a:ext>
            </a:extLst>
          </p:cNvPr>
          <p:cNvSpPr txBox="1"/>
          <p:nvPr/>
        </p:nvSpPr>
        <p:spPr>
          <a:xfrm>
            <a:off x="6681018" y="1740310"/>
            <a:ext cx="476372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3200" dirty="0"/>
              <a:t>gender, general, generic</a:t>
            </a:r>
            <a:endParaRPr lang="en-GB" sz="32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22F5CCC-CACD-1FED-D24A-5FE72DDD44C8}"/>
              </a:ext>
            </a:extLst>
          </p:cNvPr>
          <p:cNvSpPr txBox="1"/>
          <p:nvPr/>
        </p:nvSpPr>
        <p:spPr>
          <a:xfrm>
            <a:off x="501445" y="3023419"/>
            <a:ext cx="45019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3200" dirty="0"/>
              <a:t>Germanic: Kin</a:t>
            </a:r>
            <a:endParaRPr lang="en-GB" sz="32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2200B63-462B-62CE-6E54-BE6BA745F23E}"/>
              </a:ext>
            </a:extLst>
          </p:cNvPr>
          <p:cNvSpPr txBox="1"/>
          <p:nvPr/>
        </p:nvSpPr>
        <p:spPr>
          <a:xfrm>
            <a:off x="6681018" y="3023419"/>
            <a:ext cx="42327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3200" dirty="0"/>
              <a:t>akin, kind, kindred</a:t>
            </a:r>
            <a:endParaRPr lang="en-GB" sz="32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9EAF8C6-0EB3-E5D1-EE8A-CC602EE5C0E6}"/>
              </a:ext>
            </a:extLst>
          </p:cNvPr>
          <p:cNvSpPr txBox="1"/>
          <p:nvPr/>
        </p:nvSpPr>
        <p:spPr>
          <a:xfrm>
            <a:off x="501445" y="4144297"/>
            <a:ext cx="355436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3200" dirty="0"/>
              <a:t>Latin: Con = with</a:t>
            </a:r>
            <a:endParaRPr lang="en-GB" sz="32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42CFDEE-78CA-5FFD-0210-C7D0559A960E}"/>
              </a:ext>
            </a:extLst>
          </p:cNvPr>
          <p:cNvSpPr txBox="1"/>
          <p:nvPr/>
        </p:nvSpPr>
        <p:spPr>
          <a:xfrm>
            <a:off x="6681018" y="4144297"/>
            <a:ext cx="449825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3200" dirty="0"/>
              <a:t>connect, conspiracy, condense, consider, constrain, conduct....</a:t>
            </a: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20875167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35C0CA44-780C-3C27-B377-4D0D6B85D06A}"/>
              </a:ext>
            </a:extLst>
          </p:cNvPr>
          <p:cNvSpPr txBox="1"/>
          <p:nvPr/>
        </p:nvSpPr>
        <p:spPr>
          <a:xfrm>
            <a:off x="701776" y="560127"/>
            <a:ext cx="9518856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4000" dirty="0"/>
              <a:t>GN   KN   CN  Look after your own kind </a:t>
            </a:r>
            <a:endParaRPr lang="en-GB" sz="4000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E8E0B3D-7AAD-5D3C-D811-FEA85AB41278}"/>
              </a:ext>
            </a:extLst>
          </p:cNvPr>
          <p:cNvSpPr txBox="1"/>
          <p:nvPr/>
        </p:nvSpPr>
        <p:spPr>
          <a:xfrm>
            <a:off x="696860" y="2779504"/>
            <a:ext cx="35703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3200" dirty="0"/>
              <a:t>Italian: </a:t>
            </a:r>
            <a:r>
              <a:rPr lang="en-US" sz="3200" dirty="0" err="1"/>
              <a:t>Gente</a:t>
            </a:r>
            <a:r>
              <a:rPr lang="en-US" sz="3200" dirty="0"/>
              <a:t> &gt; </a:t>
            </a:r>
            <a:endParaRPr lang="en-GB" sz="32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4A98021-20BD-91F7-C54D-F299C51EC212}"/>
              </a:ext>
            </a:extLst>
          </p:cNvPr>
          <p:cNvSpPr txBox="1"/>
          <p:nvPr/>
        </p:nvSpPr>
        <p:spPr>
          <a:xfrm>
            <a:off x="5071556" y="2772818"/>
            <a:ext cx="17108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3200" dirty="0"/>
              <a:t>gentile</a:t>
            </a:r>
            <a:endParaRPr lang="en-GB" sz="32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6197332-78DF-C764-8886-8A746450A4DB}"/>
              </a:ext>
            </a:extLst>
          </p:cNvPr>
          <p:cNvSpPr txBox="1"/>
          <p:nvPr/>
        </p:nvSpPr>
        <p:spPr>
          <a:xfrm>
            <a:off x="696860" y="1695601"/>
            <a:ext cx="300006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3200" dirty="0"/>
              <a:t>French: Gens &gt;</a:t>
            </a:r>
            <a:endParaRPr lang="en-GB" sz="32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B31C054-A6A9-E107-FEDA-1D6A4C1E18A6}"/>
              </a:ext>
            </a:extLst>
          </p:cNvPr>
          <p:cNvSpPr txBox="1"/>
          <p:nvPr/>
        </p:nvSpPr>
        <p:spPr>
          <a:xfrm>
            <a:off x="4918619" y="1747890"/>
            <a:ext cx="195416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3200" dirty="0" err="1"/>
              <a:t>gentille</a:t>
            </a:r>
            <a:endParaRPr lang="en-GB" sz="32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7922043-7050-7723-74DC-999A3622770B}"/>
              </a:ext>
            </a:extLst>
          </p:cNvPr>
          <p:cNvSpPr txBox="1"/>
          <p:nvPr/>
        </p:nvSpPr>
        <p:spPr>
          <a:xfrm>
            <a:off x="7822696" y="1695600"/>
            <a:ext cx="352486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3200" dirty="0"/>
              <a:t>gentle, gentlefolk, </a:t>
            </a:r>
            <a:r>
              <a:rPr lang="en-US" sz="3200" dirty="0" err="1"/>
              <a:t>genereux</a:t>
            </a:r>
            <a:endParaRPr lang="en-GB" sz="32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C686D73-1D46-126D-30B1-00627C2164A0}"/>
              </a:ext>
            </a:extLst>
          </p:cNvPr>
          <p:cNvSpPr txBox="1"/>
          <p:nvPr/>
        </p:nvSpPr>
        <p:spPr>
          <a:xfrm>
            <a:off x="701776" y="4187092"/>
            <a:ext cx="415044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3200" dirty="0"/>
              <a:t>Saxon/English: Kind</a:t>
            </a:r>
            <a:endParaRPr lang="en-GB" sz="32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8C8E883-DA2B-9E58-3FEC-5B0CE0D1CFD3}"/>
              </a:ext>
            </a:extLst>
          </p:cNvPr>
          <p:cNvSpPr txBox="1"/>
          <p:nvPr/>
        </p:nvSpPr>
        <p:spPr>
          <a:xfrm>
            <a:off x="5127525" y="4187091"/>
            <a:ext cx="221225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3200" dirty="0"/>
              <a:t>kind</a:t>
            </a:r>
            <a:endParaRPr lang="en-GB" sz="320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A0E364F-7AA8-8A62-4AE8-89853159BC46}"/>
              </a:ext>
            </a:extLst>
          </p:cNvPr>
          <p:cNvSpPr txBox="1"/>
          <p:nvPr/>
        </p:nvSpPr>
        <p:spPr>
          <a:xfrm>
            <a:off x="7822696" y="2772817"/>
            <a:ext cx="214141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3200" dirty="0" err="1"/>
              <a:t>generoso</a:t>
            </a:r>
            <a:endParaRPr lang="en-GB" sz="3200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79AA91D-C71F-F1E1-20FE-FFFA7BED39AE}"/>
              </a:ext>
            </a:extLst>
          </p:cNvPr>
          <p:cNvSpPr txBox="1"/>
          <p:nvPr/>
        </p:nvSpPr>
        <p:spPr>
          <a:xfrm>
            <a:off x="5127525" y="5283200"/>
            <a:ext cx="389142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3200" dirty="0"/>
              <a:t>(like and like)</a:t>
            </a: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21644044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ustom 1">
      <a:majorFont>
        <a:latin typeface="Calibri Light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 algn="l">
          <a:defRPr sz="3200" dirty="0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424</TotalTime>
  <Words>544</Words>
  <Application>Microsoft Office PowerPoint</Application>
  <PresentationFormat>Widescreen</PresentationFormat>
  <Paragraphs>88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SimHei</vt:lpstr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GN   KN  CN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GN   KN  CN</dc:title>
  <dc:creator>Paul Roberts</dc:creator>
  <cp:lastModifiedBy>Paul Roberts</cp:lastModifiedBy>
  <cp:revision>24</cp:revision>
  <dcterms:created xsi:type="dcterms:W3CDTF">2024-01-22T10:35:59Z</dcterms:created>
  <dcterms:modified xsi:type="dcterms:W3CDTF">2024-04-11T11:31:42Z</dcterms:modified>
</cp:coreProperties>
</file>