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3"/>
  </p:notesMasterIdLst>
  <p:handoutMasterIdLst>
    <p:handoutMasterId r:id="rId34"/>
  </p:handoutMasterIdLst>
  <p:sldIdLst>
    <p:sldId id="464" r:id="rId2"/>
    <p:sldId id="1140" r:id="rId3"/>
    <p:sldId id="987" r:id="rId4"/>
    <p:sldId id="1106" r:id="rId5"/>
    <p:sldId id="1078" r:id="rId6"/>
    <p:sldId id="1105" r:id="rId7"/>
    <p:sldId id="1117" r:id="rId8"/>
    <p:sldId id="1115" r:id="rId9"/>
    <p:sldId id="1116" r:id="rId10"/>
    <p:sldId id="1139" r:id="rId11"/>
    <p:sldId id="1130" r:id="rId12"/>
    <p:sldId id="1136" r:id="rId13"/>
    <p:sldId id="1137" r:id="rId14"/>
    <p:sldId id="1129" r:id="rId15"/>
    <p:sldId id="1119" r:id="rId16"/>
    <p:sldId id="1024" r:id="rId17"/>
    <p:sldId id="1120" r:id="rId18"/>
    <p:sldId id="1093" r:id="rId19"/>
    <p:sldId id="1104" r:id="rId20"/>
    <p:sldId id="1097" r:id="rId21"/>
    <p:sldId id="1128" r:id="rId22"/>
    <p:sldId id="1048" r:id="rId23"/>
    <p:sldId id="1135" r:id="rId24"/>
    <p:sldId id="1138" r:id="rId25"/>
    <p:sldId id="1092" r:id="rId26"/>
    <p:sldId id="1114" r:id="rId27"/>
    <p:sldId id="1086" r:id="rId28"/>
    <p:sldId id="1113" r:id="rId29"/>
    <p:sldId id="1103" r:id="rId30"/>
    <p:sldId id="1107" r:id="rId31"/>
    <p:sldId id="110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261464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166464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311940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179310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2662185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355151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263490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114161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381926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46629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158825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2605230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42587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77354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320165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3780510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57377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363512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2614085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28</a:t>
            </a:fld>
            <a:endParaRPr lang="en-US" altLang="en-US"/>
          </a:p>
        </p:txBody>
      </p:sp>
    </p:spTree>
    <p:extLst>
      <p:ext uri="{BB962C8B-B14F-4D97-AF65-F5344CB8AC3E}">
        <p14:creationId xmlns:p14="http://schemas.microsoft.com/office/powerpoint/2010/main" val="3498245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29</a:t>
            </a:fld>
            <a:endParaRPr lang="en-US" altLang="en-US"/>
          </a:p>
        </p:txBody>
      </p:sp>
    </p:spTree>
    <p:extLst>
      <p:ext uri="{BB962C8B-B14F-4D97-AF65-F5344CB8AC3E}">
        <p14:creationId xmlns:p14="http://schemas.microsoft.com/office/powerpoint/2010/main" val="372996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30</a:t>
            </a:fld>
            <a:endParaRPr lang="en-US" altLang="en-US"/>
          </a:p>
        </p:txBody>
      </p:sp>
    </p:spTree>
    <p:extLst>
      <p:ext uri="{BB962C8B-B14F-4D97-AF65-F5344CB8AC3E}">
        <p14:creationId xmlns:p14="http://schemas.microsoft.com/office/powerpoint/2010/main" val="363560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159362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31</a:t>
            </a:fld>
            <a:endParaRPr lang="en-US" altLang="en-US"/>
          </a:p>
        </p:txBody>
      </p:sp>
    </p:spTree>
    <p:extLst>
      <p:ext uri="{BB962C8B-B14F-4D97-AF65-F5344CB8AC3E}">
        <p14:creationId xmlns:p14="http://schemas.microsoft.com/office/powerpoint/2010/main" val="86259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5577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175522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337988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178094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58786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358527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7Yol4Y7rdew"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Q59KmbPsV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2077164" y="549275"/>
            <a:ext cx="4916731"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13 March 2025</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I hear what you say</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r>
              <a:rPr lang="en-GB" altLang="en-US" sz="2000" b="1" dirty="0">
                <a:solidFill>
                  <a:srgbClr val="0000E5"/>
                </a:solidFill>
              </a:rPr>
              <a:t>Liz </a:t>
            </a:r>
            <a:r>
              <a:rPr lang="en-GB" altLang="en-US" sz="2000" b="1">
                <a:solidFill>
                  <a:srgbClr val="0000E5"/>
                </a:solidFill>
              </a:rPr>
              <a:t>Swinbank et al</a:t>
            </a:r>
            <a:endParaRPr lang="en-GB" altLang="en-US" sz="2000" b="1" dirty="0">
              <a:solidFill>
                <a:srgbClr val="0000E5"/>
              </a:solidFill>
            </a:endParaRP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263437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Consonants</a:t>
            </a:r>
            <a:endParaRPr lang="en-GB" sz="2800" b="1" dirty="0">
              <a:solidFill>
                <a:schemeClr val="accent2">
                  <a:lumMod val="50000"/>
                </a:schemeClr>
              </a:solidFill>
              <a:latin typeface="+mn-lt"/>
            </a:endParaRPr>
          </a:p>
          <a:p>
            <a:pPr marL="0" algn="l" rtl="0" eaLnBrk="1" fontAlgn="ctr" latinLnBrk="0" hangingPunct="1">
              <a:spcBef>
                <a:spcPts val="0"/>
              </a:spcBef>
              <a:spcAft>
                <a:spcPts val="0"/>
              </a:spcAft>
              <a:buNone/>
            </a:pPr>
            <a:r>
              <a:rPr lang="en-GB" sz="2400" dirty="0" err="1">
                <a:solidFill>
                  <a:srgbClr val="202122"/>
                </a:solidFill>
                <a:latin typeface="+mn-lt"/>
              </a:rPr>
              <a:t>Ploughswaingate</a:t>
            </a:r>
            <a:endParaRPr lang="en-GB" sz="2400" dirty="0">
              <a:solidFill>
                <a:srgbClr val="202122"/>
              </a:solidFill>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	</a:t>
            </a:r>
            <a:r>
              <a:rPr lang="en-GB" sz="2400" dirty="0" err="1">
                <a:solidFill>
                  <a:srgbClr val="202122"/>
                </a:solidFill>
                <a:latin typeface="+mn-lt"/>
              </a:rPr>
              <a:t>Ploxhamgate</a:t>
            </a:r>
            <a:endParaRPr lang="en-GB" sz="2400" dirty="0">
              <a:solidFill>
                <a:srgbClr val="202122"/>
              </a:solidFill>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		Blossom  Gate</a:t>
            </a:r>
          </a:p>
        </p:txBody>
      </p:sp>
      <p:pic>
        <p:nvPicPr>
          <p:cNvPr id="3" name="Picture 2">
            <a:extLst>
              <a:ext uri="{FF2B5EF4-FFF2-40B4-BE49-F238E27FC236}">
                <a16:creationId xmlns:a16="http://schemas.microsoft.com/office/drawing/2014/main" id="{2CB67022-95B6-85F0-213E-B770BC928EB6}"/>
              </a:ext>
            </a:extLst>
          </p:cNvPr>
          <p:cNvPicPr>
            <a:picLocks noChangeAspect="1"/>
          </p:cNvPicPr>
          <p:nvPr/>
        </p:nvPicPr>
        <p:blipFill>
          <a:blip r:embed="rId3"/>
          <a:stretch>
            <a:fillRect/>
          </a:stretch>
        </p:blipFill>
        <p:spPr>
          <a:xfrm>
            <a:off x="3059832" y="3409726"/>
            <a:ext cx="5616624" cy="3225764"/>
          </a:xfrm>
          <a:prstGeom prst="rect">
            <a:avLst/>
          </a:prstGeom>
        </p:spPr>
      </p:pic>
    </p:spTree>
    <p:extLst>
      <p:ext uri="{BB962C8B-B14F-4D97-AF65-F5344CB8AC3E}">
        <p14:creationId xmlns:p14="http://schemas.microsoft.com/office/powerpoint/2010/main" val="343501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27864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a:t>
            </a:r>
            <a:endParaRPr lang="en-GB" sz="2400" dirty="0">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rgbClr val="000000"/>
                </a:solidFill>
                <a:effectLst/>
                <a:latin typeface="+mn-lt"/>
                <a:ea typeface="Calibri" panose="020F0502020204030204" pitchFamily="34" charset="0"/>
                <a:cs typeface="Times New Roman" panose="02020603050405020304" pitchFamily="18" charset="0"/>
              </a:rPr>
              <a:t>An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eggcorn</a:t>
            </a:r>
            <a:r>
              <a:rPr lang="en-GB" sz="2400" dirty="0">
                <a:solidFill>
                  <a:srgbClr val="000000"/>
                </a:solidFill>
                <a:effectLst/>
                <a:latin typeface="+mn-lt"/>
                <a:ea typeface="Calibri" panose="020F0502020204030204" pitchFamily="34" charset="0"/>
                <a:cs typeface="Times New Roman" panose="02020603050405020304" pitchFamily="18" charset="0"/>
              </a:rPr>
              <a:t> is the alteration of a word or phrase through the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mishearing</a:t>
            </a:r>
            <a:r>
              <a:rPr lang="en-GB" sz="2400" dirty="0">
                <a:solidFill>
                  <a:srgbClr val="000000"/>
                </a:solidFill>
                <a:effectLst/>
                <a:latin typeface="+mn-lt"/>
                <a:ea typeface="Calibri" panose="020F0502020204030204" pitchFamily="34" charset="0"/>
                <a:cs typeface="Times New Roman" panose="02020603050405020304" pitchFamily="18" charset="0"/>
              </a:rPr>
              <a:t> or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reinterpretation</a:t>
            </a:r>
            <a:r>
              <a:rPr lang="en-GB" sz="2400" dirty="0">
                <a:solidFill>
                  <a:srgbClr val="000000"/>
                </a:solidFill>
                <a:effectLst/>
                <a:latin typeface="+mn-lt"/>
                <a:ea typeface="Calibri" panose="020F0502020204030204" pitchFamily="34" charset="0"/>
                <a:cs typeface="Times New Roman" panose="02020603050405020304" pitchFamily="18" charset="0"/>
              </a:rPr>
              <a:t> of one or more of its elements,</a:t>
            </a:r>
            <a:r>
              <a:rPr lang="en-GB" sz="2400" baseline="30000" dirty="0">
                <a:solidFill>
                  <a:srgbClr val="000000"/>
                </a:solidFill>
                <a:effectLst/>
                <a:latin typeface="+mn-lt"/>
                <a:ea typeface="Calibri" panose="020F0502020204030204" pitchFamily="34" charset="0"/>
                <a:cs typeface="Times New Roman" panose="02020603050405020304" pitchFamily="18" charset="0"/>
              </a:rPr>
              <a:t> </a:t>
            </a:r>
            <a:r>
              <a:rPr lang="en-GB" sz="2400" dirty="0">
                <a:solidFill>
                  <a:srgbClr val="000000"/>
                </a:solidFill>
                <a:effectLst/>
                <a:latin typeface="+mn-lt"/>
                <a:ea typeface="Calibri" panose="020F0502020204030204" pitchFamily="34" charset="0"/>
                <a:cs typeface="Times New Roman" panose="02020603050405020304" pitchFamily="18" charset="0"/>
              </a:rPr>
              <a:t>creating a new phrase which is plausible when used in the same context.</a:t>
            </a:r>
            <a:r>
              <a:rPr lang="en-GB" sz="2400" baseline="30000" dirty="0">
                <a:solidFill>
                  <a:srgbClr val="000000"/>
                </a:solidFill>
                <a:effectLst/>
                <a:latin typeface="+mn-lt"/>
                <a:ea typeface="Calibri" panose="020F0502020204030204" pitchFamily="34" charset="0"/>
                <a:cs typeface="Times New Roman" panose="02020603050405020304" pitchFamily="18" charset="0"/>
              </a:rPr>
              <a:t>  </a:t>
            </a:r>
            <a:r>
              <a:rPr lang="en-GB" sz="2400" dirty="0">
                <a:solidFill>
                  <a:srgbClr val="000000"/>
                </a:solidFill>
                <a:effectLst/>
                <a:latin typeface="+mn-lt"/>
                <a:ea typeface="Calibri" panose="020F0502020204030204" pitchFamily="34" charset="0"/>
                <a:cs typeface="Times New Roman" panose="02020603050405020304" pitchFamily="18" charset="0"/>
              </a:rPr>
              <a:t>Thus, an eggcorn is an unexpectedly fitting or creative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malapropism</a:t>
            </a:r>
            <a:r>
              <a:rPr lang="en-GB" sz="2400" dirty="0">
                <a:solidFill>
                  <a:srgbClr val="000000"/>
                </a:solidFill>
                <a:effectLst/>
                <a:latin typeface="+mn-lt"/>
                <a:ea typeface="Calibri" panose="020F0502020204030204" pitchFamily="34" charset="0"/>
                <a:cs typeface="Times New Roman" panose="02020603050405020304" pitchFamily="18" charset="0"/>
              </a:rPr>
              <a:t>. </a:t>
            </a:r>
            <a:endParaRPr lang="en-GB" sz="2400" dirty="0">
              <a:effectLst/>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rgbClr val="000000"/>
                </a:solidFill>
                <a:effectLst/>
                <a:latin typeface="+mn-lt"/>
                <a:ea typeface="Calibri" panose="020F0502020204030204" pitchFamily="34" charset="0"/>
                <a:cs typeface="Times New Roman" panose="02020603050405020304" pitchFamily="18" charset="0"/>
              </a:rPr>
              <a:t>The term </a:t>
            </a:r>
            <a:r>
              <a:rPr lang="en-GB" sz="2400" i="1" dirty="0">
                <a:solidFill>
                  <a:srgbClr val="000000"/>
                </a:solidFill>
                <a:effectLst/>
                <a:latin typeface="+mn-lt"/>
                <a:ea typeface="Calibri" panose="020F0502020204030204" pitchFamily="34" charset="0"/>
                <a:cs typeface="Times New Roman" panose="02020603050405020304" pitchFamily="18" charset="0"/>
              </a:rPr>
              <a:t>egg corn</a:t>
            </a:r>
            <a:r>
              <a:rPr lang="en-GB" sz="2400" dirty="0">
                <a:solidFill>
                  <a:srgbClr val="000000"/>
                </a:solidFill>
                <a:effectLst/>
                <a:latin typeface="+mn-lt"/>
                <a:ea typeface="Calibri" panose="020F0502020204030204" pitchFamily="34" charset="0"/>
                <a:cs typeface="Times New Roman" panose="02020603050405020304" pitchFamily="18" charset="0"/>
              </a:rPr>
              <a:t> (later contracted into one word, </a:t>
            </a:r>
            <a:r>
              <a:rPr lang="en-GB" sz="2400" i="1" dirty="0">
                <a:solidFill>
                  <a:srgbClr val="000000"/>
                </a:solidFill>
                <a:effectLst/>
                <a:latin typeface="+mn-lt"/>
                <a:ea typeface="Calibri" panose="020F0502020204030204" pitchFamily="34" charset="0"/>
                <a:cs typeface="Times New Roman" panose="02020603050405020304" pitchFamily="18" charset="0"/>
              </a:rPr>
              <a:t>eggcorn</a:t>
            </a:r>
            <a:r>
              <a:rPr lang="en-GB" sz="2400" dirty="0">
                <a:solidFill>
                  <a:srgbClr val="000000"/>
                </a:solidFill>
                <a:effectLst/>
                <a:latin typeface="+mn-lt"/>
                <a:ea typeface="Calibri" panose="020F0502020204030204" pitchFamily="34" charset="0"/>
                <a:cs typeface="Times New Roman" panose="02020603050405020304" pitchFamily="18" charset="0"/>
              </a:rPr>
              <a:t>) was coined by professor of linguistics Geoffrey Pullum in September 2003 in response to an article by Mark Liberman... Liberman discussed the case of a woman who had used the phrase </a:t>
            </a:r>
            <a:r>
              <a:rPr lang="en-GB" sz="2400" i="1" dirty="0">
                <a:solidFill>
                  <a:srgbClr val="000000"/>
                </a:solidFill>
                <a:effectLst/>
                <a:latin typeface="+mn-lt"/>
                <a:ea typeface="Calibri" panose="020F0502020204030204" pitchFamily="34" charset="0"/>
                <a:cs typeface="Times New Roman" panose="02020603050405020304" pitchFamily="18" charset="0"/>
              </a:rPr>
              <a:t>egg corn</a:t>
            </a:r>
            <a:r>
              <a:rPr lang="en-GB" sz="2400" dirty="0">
                <a:solidFill>
                  <a:srgbClr val="000000"/>
                </a:solidFill>
                <a:effectLst/>
                <a:latin typeface="+mn-lt"/>
                <a:ea typeface="Calibri" panose="020F0502020204030204" pitchFamily="34" charset="0"/>
                <a:cs typeface="Times New Roman" panose="02020603050405020304" pitchFamily="18" charset="0"/>
              </a:rPr>
              <a:t> for </a:t>
            </a:r>
            <a:r>
              <a:rPr lang="en-GB" sz="2400" i="1" dirty="0">
                <a:solidFill>
                  <a:srgbClr val="000000"/>
                </a:solidFill>
                <a:effectLst/>
                <a:latin typeface="+mn-lt"/>
                <a:ea typeface="Calibri" panose="020F0502020204030204" pitchFamily="34" charset="0"/>
                <a:cs typeface="Times New Roman" panose="02020603050405020304" pitchFamily="18" charset="0"/>
              </a:rPr>
              <a:t>acorn</a:t>
            </a:r>
            <a:r>
              <a:rPr lang="en-GB" sz="2400" dirty="0">
                <a:solidFill>
                  <a:srgbClr val="000000"/>
                </a:solidFill>
                <a:effectLst/>
                <a:latin typeface="+mn-lt"/>
                <a:ea typeface="Calibri" panose="020F0502020204030204" pitchFamily="34" charset="0"/>
                <a:cs typeface="Times New Roman" panose="02020603050405020304" pitchFamily="18" charset="0"/>
              </a:rPr>
              <a:t>, and he noted that this specific type of substitution lacked a name. Pullum suggested using </a:t>
            </a:r>
            <a:r>
              <a:rPr lang="en-GB" sz="2400" i="1" dirty="0">
                <a:solidFill>
                  <a:srgbClr val="000000"/>
                </a:solidFill>
                <a:effectLst/>
                <a:latin typeface="+mn-lt"/>
                <a:ea typeface="Calibri" panose="020F0502020204030204" pitchFamily="34" charset="0"/>
                <a:cs typeface="Times New Roman" panose="02020603050405020304" pitchFamily="18" charset="0"/>
              </a:rPr>
              <a:t>egg corn</a:t>
            </a:r>
            <a:r>
              <a:rPr lang="en-GB" sz="2400" dirty="0">
                <a:solidFill>
                  <a:srgbClr val="000000"/>
                </a:solidFill>
                <a:effectLst/>
                <a:latin typeface="+mn-lt"/>
                <a:ea typeface="Calibri" panose="020F0502020204030204" pitchFamily="34" charset="0"/>
                <a:cs typeface="Times New Roman" panose="02020603050405020304" pitchFamily="18" charset="0"/>
              </a:rPr>
              <a:t> itself as a label. </a:t>
            </a:r>
            <a:endParaRPr lang="en-GB" sz="2400" dirty="0">
              <a:effectLst/>
              <a:latin typeface="+mn-lt"/>
              <a:ea typeface="Calibri" panose="020F0502020204030204" pitchFamily="34" charset="0"/>
              <a:cs typeface="Times New Roman" panose="02020603050405020304" pitchFamily="18" charset="0"/>
            </a:endParaRPr>
          </a:p>
          <a:p>
            <a:pPr>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en.wikipedia.org</a:t>
            </a:r>
            <a:r>
              <a:rPr lang="en-GB" sz="2000" i="1" dirty="0">
                <a:solidFill>
                  <a:schemeClr val="accent2">
                    <a:lumMod val="50000"/>
                  </a:schemeClr>
                </a:solidFill>
                <a:effectLst/>
                <a:latin typeface="+mn-lt"/>
                <a:ea typeface="Times New Roman" panose="02020603050405020304" pitchFamily="18" charset="0"/>
              </a:rPr>
              <a:t>/wiki/Eggcorn</a:t>
            </a:r>
            <a:r>
              <a:rPr lang="en-GB" sz="2000" i="1" dirty="0">
                <a:solidFill>
                  <a:schemeClr val="accent2">
                    <a:lumMod val="50000"/>
                  </a:schemeClr>
                </a:solidFill>
                <a:effectLst/>
                <a:latin typeface="+mn-lt"/>
              </a:rPr>
              <a:t> </a:t>
            </a:r>
          </a:p>
        </p:txBody>
      </p:sp>
    </p:spTree>
    <p:extLst>
      <p:ext uri="{BB962C8B-B14F-4D97-AF65-F5344CB8AC3E}">
        <p14:creationId xmlns:p14="http://schemas.microsoft.com/office/powerpoint/2010/main" val="50977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848872" cy="333937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oronym …</a:t>
            </a:r>
            <a:endParaRPr lang="en-GB" sz="2400" dirty="0">
              <a:latin typeface="+mn-lt"/>
              <a:ea typeface="Calibri" panose="020F0502020204030204" pitchFamily="34" charset="0"/>
              <a:cs typeface="Times New Roman" panose="02020603050405020304" pitchFamily="18" charset="0"/>
            </a:endParaRPr>
          </a:p>
          <a:p>
            <a:pPr>
              <a:spcBef>
                <a:spcPts val="600"/>
              </a:spcBef>
              <a:spcAft>
                <a:spcPts val="1200"/>
              </a:spcAft>
              <a:buNone/>
            </a:pPr>
            <a:endParaRPr lang="en-GB" sz="2400" dirty="0">
              <a:solidFill>
                <a:srgbClr val="000000"/>
              </a:solidFill>
              <a:effectLst/>
              <a:latin typeface="+mn-lt"/>
              <a:ea typeface="Times New Roman" panose="02020603050405020304" pitchFamily="18" charset="0"/>
              <a:cs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There is a word to describe this grammatical phenomenon. </a:t>
            </a:r>
            <a:r>
              <a:rPr lang="en-GB" sz="2000" dirty="0">
                <a:solidFill>
                  <a:schemeClr val="accent2">
                    <a:lumMod val="50000"/>
                  </a:schemeClr>
                </a:solidFill>
                <a:effectLst/>
                <a:latin typeface="+mn-lt"/>
                <a:ea typeface="Times New Roman" panose="02020603050405020304" pitchFamily="18" charset="0"/>
              </a:rPr>
              <a:t>Oronyms</a:t>
            </a:r>
            <a:r>
              <a:rPr lang="en-GB" sz="2000" dirty="0">
                <a:solidFill>
                  <a:srgbClr val="000000"/>
                </a:solidFill>
                <a:effectLst/>
                <a:latin typeface="+mn-lt"/>
                <a:ea typeface="Times New Roman" panose="02020603050405020304" pitchFamily="18" charset="0"/>
              </a:rPr>
              <a:t> are sequences of words or even complete phrases that sound similar to each other, and our brain employs them often </a:t>
            </a:r>
          </a:p>
          <a:p>
            <a:pPr>
              <a:buNone/>
            </a:pPr>
            <a:endPar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buNone/>
            </a:pPr>
            <a:r>
              <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www.audicus.com</a:t>
            </a:r>
            <a:r>
              <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rPr>
              <a:t>/best-misheard-sentences/</a:t>
            </a:r>
            <a:r>
              <a:rPr lang="en-GB" sz="2000" i="1" dirty="0">
                <a:solidFill>
                  <a:schemeClr val="accent2">
                    <a:lumMod val="50000"/>
                  </a:schemeClr>
                </a:solidFill>
                <a:effectLst/>
                <a:latin typeface="+mn-lt"/>
              </a:rPr>
              <a:t> </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endParaRPr lang="en-GB" sz="2000" i="1" kern="1800"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99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848872" cy="278537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oronym …</a:t>
            </a:r>
            <a:endParaRPr lang="en-GB" sz="2400" dirty="0">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000" dirty="0">
                <a:solidFill>
                  <a:srgbClr val="000000"/>
                </a:solidFill>
                <a:effectLst/>
                <a:latin typeface="+mn-lt"/>
                <a:ea typeface="Times New Roman" panose="02020603050405020304" pitchFamily="18" charset="0"/>
              </a:rPr>
              <a:t>The region of the brain called the </a:t>
            </a:r>
            <a:r>
              <a:rPr lang="en-GB" sz="2000" dirty="0">
                <a:solidFill>
                  <a:schemeClr val="accent2">
                    <a:lumMod val="50000"/>
                  </a:schemeClr>
                </a:solidFill>
                <a:effectLst/>
                <a:latin typeface="+mn-lt"/>
                <a:ea typeface="Times New Roman" panose="02020603050405020304" pitchFamily="18" charset="0"/>
              </a:rPr>
              <a:t>angular gyrus </a:t>
            </a:r>
            <a:r>
              <a:rPr lang="en-GB" sz="2000" dirty="0">
                <a:solidFill>
                  <a:srgbClr val="000000"/>
                </a:solidFill>
                <a:effectLst/>
                <a:latin typeface="+mn-lt"/>
                <a:ea typeface="Times New Roman" panose="02020603050405020304" pitchFamily="18" charset="0"/>
              </a:rPr>
              <a:t> uses all previous knowledge to fill in gaps with predictable words. If you are missing whole phrases or even just the last syllable of a word, it is this section of the brain that completes the sentence for you without you consciously having to employ this method. </a:t>
            </a: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i="1" kern="1800"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7D95F53-96C5-36DE-CB3A-4DD05CB06E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4248" y="2924944"/>
            <a:ext cx="4140039" cy="3581133"/>
          </a:xfrm>
          <a:prstGeom prst="rect">
            <a:avLst/>
          </a:prstGeom>
        </p:spPr>
      </p:pic>
    </p:spTree>
    <p:extLst>
      <p:ext uri="{BB962C8B-B14F-4D97-AF65-F5344CB8AC3E}">
        <p14:creationId xmlns:p14="http://schemas.microsoft.com/office/powerpoint/2010/main" val="92927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2140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oronym, mondegreen …</a:t>
            </a: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a:spcBef>
                <a:spcPts val="600"/>
              </a:spcBef>
              <a:spcAft>
                <a:spcPts val="1200"/>
              </a:spcAft>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Sylvia Wright in </a:t>
            </a:r>
            <a:r>
              <a:rPr lang="en-GB" sz="2400" i="1" dirty="0">
                <a:solidFill>
                  <a:srgbClr val="000000"/>
                </a:solidFill>
                <a:effectLst/>
                <a:latin typeface="+mn-lt"/>
                <a:ea typeface="Times New Roman" panose="02020603050405020304" pitchFamily="18" charset="0"/>
                <a:cs typeface="Times New Roman" panose="02020603050405020304" pitchFamily="18" charset="0"/>
              </a:rPr>
              <a:t>Harper's Magazine </a:t>
            </a:r>
            <a:r>
              <a:rPr lang="en-GB" sz="2400" dirty="0">
                <a:solidFill>
                  <a:srgbClr val="000000"/>
                </a:solidFill>
                <a:effectLst/>
                <a:latin typeface="+mn-lt"/>
                <a:ea typeface="Times New Roman" panose="02020603050405020304" pitchFamily="18" charset="0"/>
                <a:cs typeface="Times New Roman" panose="02020603050405020304" pitchFamily="18" charset="0"/>
              </a:rPr>
              <a:t>1954</a:t>
            </a:r>
            <a:endParaRPr lang="en-GB" sz="2400" dirty="0">
              <a:effectLst/>
              <a:latin typeface="+mn-lt"/>
              <a:ea typeface="Calibri" panose="020F0502020204030204" pitchFamily="34" charset="0"/>
              <a:cs typeface="Times New Roman" panose="02020603050405020304" pitchFamily="18" charset="0"/>
            </a:endParaRPr>
          </a:p>
          <a:p>
            <a:pPr>
              <a:spcBef>
                <a:spcPts val="600"/>
              </a:spcBef>
              <a:spcAft>
                <a:spcPts val="0"/>
              </a:spcAft>
              <a:buNone/>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I was a child... one of my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favorite</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poems began, as I remember:</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Ye Highlands and ye Lowlands,</a:t>
            </a:r>
            <a:b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Oh, where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hae</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ye been?</a:t>
            </a:r>
            <a:b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They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hae</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slain the Earl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Amurray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2400" i="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Lady Mondegreen</a:t>
            </a:r>
            <a:r>
              <a:rPr lang="en-GB" sz="24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0"/>
              </a:spcAft>
              <a:buNone/>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correct lines are: </a:t>
            </a:r>
          </a:p>
          <a:p>
            <a:pPr>
              <a:spcBef>
                <a:spcPts val="600"/>
              </a:spcBef>
              <a:spcAft>
                <a:spcPts val="0"/>
              </a:spcAft>
              <a:buNone/>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They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hae</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slain the Earl o' Moray </a:t>
            </a:r>
          </a:p>
          <a:p>
            <a:pPr>
              <a:spcBef>
                <a:spcPts val="0"/>
              </a:spcBef>
              <a:spcAft>
                <a:spcPts val="1200"/>
              </a:spcAft>
              <a:buNone/>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2400" i="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laid him on the green</a:t>
            </a:r>
            <a:r>
              <a:rPr lang="en-GB"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The point about </a:t>
            </a:r>
            <a:r>
              <a:rPr lang="en-GB" sz="24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what I shall hereafter call mondegreens</a:t>
            </a:r>
            <a:r>
              <a:rPr lang="en-GB"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since no one else has thought up a word for them, is that they are </a:t>
            </a:r>
            <a:r>
              <a:rPr lang="en-GB" sz="24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better than the original</a:t>
            </a:r>
            <a:r>
              <a:rPr lang="en-GB"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06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4764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oronym, mondegreen …</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People are more likely to notice what they expect rather than things that are not part of their everyday experiences; this is known as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confirmation bias</a:t>
            </a:r>
            <a:r>
              <a:rPr lang="en-GB" sz="2400" dirty="0">
                <a:solidFill>
                  <a:srgbClr val="000000"/>
                </a:solidFill>
                <a:effectLst/>
                <a:latin typeface="+mn-lt"/>
                <a:ea typeface="Times New Roman" panose="02020603050405020304" pitchFamily="18" charset="0"/>
                <a:cs typeface="Times New Roman" panose="02020603050405020304" pitchFamily="18" charset="0"/>
              </a:rPr>
              <a:t>. A person may mistake an unfamiliar stimulus for a familiar and more plausible version. </a:t>
            </a:r>
          </a:p>
          <a:p>
            <a:pPr eaLnBrk="1" fontAlgn="ctr" hangingPunct="1">
              <a:spcBef>
                <a:spcPts val="0"/>
              </a:spcBef>
              <a:spcAft>
                <a:spcPts val="0"/>
              </a:spcAft>
              <a:buNone/>
            </a:pPr>
            <a:endParaRPr lang="en-GB" sz="2400" dirty="0">
              <a:effectLst/>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r>
              <a:rPr lang="en-GB" sz="2400" dirty="0">
                <a:solidFill>
                  <a:srgbClr val="000000"/>
                </a:solidFill>
                <a:effectLst/>
                <a:latin typeface="+mn-lt"/>
                <a:ea typeface="Times New Roman" panose="02020603050405020304" pitchFamily="18" charset="0"/>
              </a:rPr>
              <a:t>Steven Connor suggests that mondegreens are the result of the brain's constant attempts to make sense of the world by making assumptions to fill in the gaps when it cannot clearly determine what it is hearing. Connor sees mondegreens as the "</a:t>
            </a:r>
            <a:r>
              <a:rPr lang="en-GB" sz="2400" dirty="0" err="1">
                <a:solidFill>
                  <a:schemeClr val="accent2">
                    <a:lumMod val="50000"/>
                  </a:schemeClr>
                </a:solidFill>
                <a:effectLst/>
                <a:latin typeface="+mn-lt"/>
                <a:ea typeface="Times New Roman" panose="02020603050405020304" pitchFamily="18" charset="0"/>
              </a:rPr>
              <a:t>wrenchings</a:t>
            </a:r>
            <a:r>
              <a:rPr lang="en-GB" sz="2400" dirty="0">
                <a:solidFill>
                  <a:schemeClr val="accent2">
                    <a:lumMod val="50000"/>
                  </a:schemeClr>
                </a:solidFill>
                <a:effectLst/>
                <a:latin typeface="+mn-lt"/>
                <a:ea typeface="Times New Roman" panose="02020603050405020304" pitchFamily="18" charset="0"/>
              </a:rPr>
              <a:t> of nonsense into sense</a:t>
            </a:r>
            <a:r>
              <a:rPr lang="en-GB" sz="2400" dirty="0">
                <a:solidFill>
                  <a:srgbClr val="000000"/>
                </a:solidFill>
                <a:effectLst/>
                <a:latin typeface="+mn-lt"/>
                <a:ea typeface="Times New Roman" panose="02020603050405020304" pitchFamily="18" charset="0"/>
              </a:rPr>
              <a:t>".</a:t>
            </a:r>
            <a:r>
              <a:rPr lang="en-GB" sz="2400" baseline="30000" dirty="0">
                <a:solidFill>
                  <a:srgbClr val="000000"/>
                </a:solidFill>
                <a:effectLst/>
                <a:latin typeface="+mn-lt"/>
                <a:ea typeface="Times New Roman" panose="02020603050405020304" pitchFamily="18" charset="0"/>
              </a:rPr>
              <a:t>  </a:t>
            </a:r>
            <a:r>
              <a:rPr lang="en-GB" sz="2400" dirty="0">
                <a:solidFill>
                  <a:srgbClr val="000000"/>
                </a:solidFill>
                <a:effectLst/>
                <a:latin typeface="+mn-lt"/>
                <a:ea typeface="Times New Roman" panose="02020603050405020304" pitchFamily="18" charset="0"/>
              </a:rPr>
              <a:t>This dissonance will be most acute when the lyrics are in a language in which the listener is fluent.</a:t>
            </a:r>
            <a:r>
              <a:rPr lang="en-GB" sz="2400" dirty="0">
                <a:effectLst/>
                <a:latin typeface="+mn-lt"/>
              </a:rPr>
              <a:t> </a:t>
            </a:r>
          </a:p>
        </p:txBody>
      </p:sp>
    </p:spTree>
    <p:extLst>
      <p:ext uri="{BB962C8B-B14F-4D97-AF65-F5344CB8AC3E}">
        <p14:creationId xmlns:p14="http://schemas.microsoft.com/office/powerpoint/2010/main" val="154796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58587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oronym, mondegreen …</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r>
              <a:rPr lang="en-GB" sz="2400" dirty="0">
                <a:solidFill>
                  <a:srgbClr val="000000"/>
                </a:solidFill>
                <a:effectLst/>
                <a:latin typeface="Arial" panose="020B0604020202020204" pitchFamily="34" charset="0"/>
                <a:ea typeface="Times New Roman" panose="02020603050405020304" pitchFamily="18" charset="0"/>
              </a:rPr>
              <a:t>On the other hand, Steven Pinker has observed that mondegreen </a:t>
            </a:r>
            <a:r>
              <a:rPr lang="en-GB" sz="2400" dirty="0" err="1">
                <a:solidFill>
                  <a:schemeClr val="accent2">
                    <a:lumMod val="50000"/>
                  </a:schemeClr>
                </a:solidFill>
                <a:effectLst/>
                <a:latin typeface="Arial" panose="020B0604020202020204" pitchFamily="34" charset="0"/>
                <a:ea typeface="Times New Roman" panose="02020603050405020304" pitchFamily="18" charset="0"/>
              </a:rPr>
              <a:t>mishearings</a:t>
            </a:r>
            <a:r>
              <a:rPr lang="en-GB" sz="2400" dirty="0">
                <a:solidFill>
                  <a:schemeClr val="accent2">
                    <a:lumMod val="50000"/>
                  </a:schemeClr>
                </a:solidFill>
                <a:effectLst/>
                <a:latin typeface="Arial" panose="020B0604020202020204" pitchFamily="34" charset="0"/>
                <a:ea typeface="Times New Roman" panose="02020603050405020304" pitchFamily="18" charset="0"/>
              </a:rPr>
              <a:t> tend to be </a:t>
            </a:r>
            <a:r>
              <a:rPr lang="en-GB" sz="2400" i="1" dirty="0">
                <a:solidFill>
                  <a:schemeClr val="accent2">
                    <a:lumMod val="50000"/>
                  </a:schemeClr>
                </a:solidFill>
                <a:effectLst/>
                <a:latin typeface="Arial" panose="020B0604020202020204" pitchFamily="34" charset="0"/>
                <a:ea typeface="Times New Roman" panose="02020603050405020304" pitchFamily="18" charset="0"/>
              </a:rPr>
              <a:t>less</a:t>
            </a:r>
            <a:r>
              <a:rPr lang="en-GB" sz="2400" dirty="0">
                <a:solidFill>
                  <a:schemeClr val="accent2">
                    <a:lumMod val="50000"/>
                  </a:schemeClr>
                </a:solidFill>
                <a:effectLst/>
                <a:latin typeface="Arial" panose="020B0604020202020204" pitchFamily="34" charset="0"/>
                <a:ea typeface="Times New Roman" panose="02020603050405020304" pitchFamily="18" charset="0"/>
              </a:rPr>
              <a:t> plausible </a:t>
            </a:r>
            <a:r>
              <a:rPr lang="en-GB" sz="2400" dirty="0">
                <a:solidFill>
                  <a:srgbClr val="000000"/>
                </a:solidFill>
                <a:effectLst/>
                <a:latin typeface="Arial" panose="020B0604020202020204" pitchFamily="34" charset="0"/>
                <a:ea typeface="Times New Roman" panose="02020603050405020304" pitchFamily="18" charset="0"/>
              </a:rPr>
              <a:t>than the original lyrics, and that once a listener has "locked in" to a particular misheard interpretation of a song's lyrics, it can remain unquestioned, even when that plausibility becomes strained ... Pinker gives the example of a student "stubbornly" mishearing the chorus "I'm your </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Venus"</a:t>
            </a:r>
            <a:r>
              <a:rPr lang="en-GB" sz="2400" dirty="0">
                <a:solidFill>
                  <a:srgbClr val="000000"/>
                </a:solidFill>
                <a:effectLst/>
                <a:latin typeface="Arial" panose="020B0604020202020204" pitchFamily="34" charset="0"/>
                <a:ea typeface="Times New Roman" panose="02020603050405020304" pitchFamily="18" charset="0"/>
              </a:rPr>
              <a:t> as "I'm your penis", and being surprised that the song was allowed on the radio.</a:t>
            </a:r>
            <a:r>
              <a:rPr lang="en-GB" sz="2400" baseline="30000" dirty="0">
                <a:solidFill>
                  <a:srgbClr val="000000"/>
                </a:solidFill>
                <a:effectLst/>
                <a:latin typeface="Arial" panose="020B0604020202020204" pitchFamily="34" charset="0"/>
                <a:ea typeface="Times New Roman" panose="02020603050405020304" pitchFamily="18" charset="0"/>
              </a:rPr>
              <a:t> </a:t>
            </a:r>
          </a:p>
          <a:p>
            <a:pPr marL="0" algn="l" rtl="0" eaLnBrk="1" fontAlgn="ctr" latinLnBrk="0" hangingPunct="1">
              <a:spcBef>
                <a:spcPts val="0"/>
              </a:spcBef>
              <a:spcAft>
                <a:spcPts val="0"/>
              </a:spcAft>
              <a:buNone/>
            </a:pPr>
            <a:endParaRPr lang="en-GB" sz="2400" baseline="30000" dirty="0">
              <a:solidFill>
                <a:srgbClr val="000000"/>
              </a:solidFill>
              <a:cs typeface="Times New Roman" panose="02020603050405020304" pitchFamily="18" charset="0"/>
            </a:endParaRPr>
          </a:p>
          <a:p>
            <a:pPr marL="0" algn="l" rtl="0" eaLnBrk="1" fontAlgn="ctr" latinLnBrk="0" hangingPunct="1">
              <a:spcBef>
                <a:spcPts val="0"/>
              </a:spcBef>
              <a:spcAft>
                <a:spcPts val="0"/>
              </a:spcAft>
              <a:buNone/>
            </a:pPr>
            <a:endParaRPr lang="en-GB" sz="2400" dirty="0">
              <a:solidFill>
                <a:srgbClr val="202122"/>
              </a:solidFill>
              <a:latin typeface="+mn-lt"/>
              <a:cs typeface="Times New Roman" panose="02020603050405020304" pitchFamily="18" charset="0"/>
            </a:endParaRPr>
          </a:p>
        </p:txBody>
      </p:sp>
    </p:spTree>
    <p:extLst>
      <p:ext uri="{BB962C8B-B14F-4D97-AF65-F5344CB8AC3E}">
        <p14:creationId xmlns:p14="http://schemas.microsoft.com/office/powerpoint/2010/main" val="188849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93981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Eggcorn, oronym, mondegreen …</a:t>
            </a:r>
            <a:endParaRPr lang="en-GB" sz="2400" dirty="0">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James </a:t>
            </a:r>
            <a:r>
              <a:rPr lang="en-GB" sz="2400" dirty="0" err="1">
                <a:solidFill>
                  <a:srgbClr val="000000"/>
                </a:solidFill>
                <a:effectLst/>
                <a:latin typeface="+mn-lt"/>
                <a:ea typeface="Times New Roman" panose="02020603050405020304" pitchFamily="18" charset="0"/>
                <a:cs typeface="Times New Roman" panose="02020603050405020304" pitchFamily="18" charset="0"/>
              </a:rPr>
              <a:t>Gleick</a:t>
            </a:r>
            <a:r>
              <a:rPr lang="en-GB" sz="2400" dirty="0">
                <a:solidFill>
                  <a:srgbClr val="000000"/>
                </a:solidFill>
                <a:effectLst/>
                <a:latin typeface="+mn-lt"/>
                <a:ea typeface="Times New Roman" panose="02020603050405020304" pitchFamily="18" charset="0"/>
                <a:cs typeface="Times New Roman" panose="02020603050405020304" pitchFamily="18" charset="0"/>
              </a:rPr>
              <a:t> states that the mondegreen is a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distinctly modern phenomenon</a:t>
            </a:r>
            <a:r>
              <a:rPr lang="en-GB" sz="2400" dirty="0">
                <a:solidFill>
                  <a:srgbClr val="000000"/>
                </a:solidFill>
                <a:effectLst/>
                <a:latin typeface="+mn-lt"/>
                <a:ea typeface="Times New Roman" panose="02020603050405020304" pitchFamily="18" charset="0"/>
                <a:cs typeface="Times New Roman" panose="02020603050405020304" pitchFamily="18" charset="0"/>
              </a:rPr>
              <a:t>. Without the improved communication and language standardization brought about by radio, he argues that there would have been no way to recognize and discuss this shared experience.</a:t>
            </a:r>
            <a:r>
              <a:rPr lang="en-GB" sz="24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GB" sz="2400" dirty="0">
                <a:solidFill>
                  <a:srgbClr val="000000"/>
                </a:solidFill>
                <a:effectLst/>
                <a:latin typeface="+mn-lt"/>
                <a:ea typeface="Times New Roman" panose="02020603050405020304" pitchFamily="18" charset="0"/>
                <a:cs typeface="Times New Roman" panose="02020603050405020304" pitchFamily="18" charset="0"/>
              </a:rPr>
              <a:t>Just as mondegreens transform songs based on experience, a folk song learned by repetition often is transformed over time when sung by people in a region where some of the song's references have become obscure. </a:t>
            </a:r>
            <a:endParaRPr lang="en-GB" sz="2400" dirty="0">
              <a:effectLst/>
              <a:latin typeface="+mn-lt"/>
              <a:ea typeface="Calibri" panose="020F0502020204030204" pitchFamily="34" charset="0"/>
              <a:cs typeface="Times New Roman" panose="02020603050405020304" pitchFamily="18" charset="0"/>
            </a:endParaRPr>
          </a:p>
          <a:p>
            <a:pPr>
              <a:buNone/>
            </a:pP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en.wikipedia.org</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/wiki/Mondegreen</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38989"/>
            <a:ext cx="7920038" cy="567187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Padstow May Day</a:t>
            </a:r>
          </a:p>
          <a:p>
            <a:pPr>
              <a:lnSpc>
                <a:spcPct val="107000"/>
              </a:lnSpc>
              <a:spcAft>
                <a:spcPts val="800"/>
              </a:spcAft>
              <a:buNone/>
            </a:pPr>
            <a:endParaRPr lang="en-GB" b="1" dirty="0">
              <a:solidFill>
                <a:schemeClr val="accent2">
                  <a:lumMod val="50000"/>
                </a:schemeClr>
              </a:solidFill>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1800" dirty="0">
              <a:solidFill>
                <a:srgbClr val="666666"/>
              </a:solidFill>
              <a:effectLst/>
              <a:latin typeface="Segoe UI" panose="020B0502040204020203" pitchFamily="34" charset="0"/>
              <a:ea typeface="Times New Roman" panose="02020603050405020304" pitchFamily="18" charset="0"/>
            </a:endParaRPr>
          </a:p>
          <a:p>
            <a:pPr>
              <a:lnSpc>
                <a:spcPct val="107000"/>
              </a:lnSpc>
              <a:spcAft>
                <a:spcPts val="800"/>
              </a:spcAft>
              <a:buNone/>
            </a:pPr>
            <a:endParaRPr lang="en-GB" sz="1800" dirty="0">
              <a:solidFill>
                <a:srgbClr val="666666"/>
              </a:solidFill>
              <a:latin typeface="Segoe UI" panose="020B0502040204020203" pitchFamily="34" charset="0"/>
              <a:ea typeface="Times New Roman" panose="02020603050405020304" pitchFamily="18" charset="0"/>
            </a:endParaRPr>
          </a:p>
          <a:p>
            <a:pPr>
              <a:lnSpc>
                <a:spcPct val="107000"/>
              </a:lnSpc>
              <a:spcAft>
                <a:spcPts val="800"/>
              </a:spcAft>
              <a:buNone/>
            </a:pPr>
            <a:endParaRPr lang="en-GB" sz="1800" dirty="0">
              <a:solidFill>
                <a:srgbClr val="666666"/>
              </a:solidFill>
              <a:effectLst/>
              <a:latin typeface="Segoe UI" panose="020B0502040204020203" pitchFamily="34" charset="0"/>
              <a:ea typeface="Times New Roman" panose="02020603050405020304" pitchFamily="18" charset="0"/>
            </a:endParaRPr>
          </a:p>
          <a:p>
            <a:pPr>
              <a:lnSpc>
                <a:spcPct val="107000"/>
              </a:lnSpc>
              <a:spcAft>
                <a:spcPts val="800"/>
              </a:spcAft>
              <a:buNone/>
            </a:pPr>
            <a:endParaRPr lang="en-GB" sz="1800" dirty="0">
              <a:solidFill>
                <a:srgbClr val="666666"/>
              </a:solidFill>
              <a:latin typeface="Segoe UI" panose="020B0502040204020203" pitchFamily="34" charset="0"/>
              <a:ea typeface="Times New Roman" panose="02020603050405020304" pitchFamily="18" charset="0"/>
            </a:endParaRPr>
          </a:p>
          <a:p>
            <a:pPr>
              <a:lnSpc>
                <a:spcPct val="107000"/>
              </a:lnSpc>
              <a:spcAft>
                <a:spcPts val="800"/>
              </a:spcAft>
              <a:buNone/>
            </a:pPr>
            <a:endParaRPr lang="en-GB" sz="1800" dirty="0">
              <a:solidFill>
                <a:srgbClr val="666666"/>
              </a:solidFill>
              <a:effectLst/>
              <a:latin typeface="Segoe UI" panose="020B0502040204020203" pitchFamily="34" charset="0"/>
              <a:ea typeface="Times New Roman" panose="02020603050405020304" pitchFamily="18" charset="0"/>
            </a:endParaRPr>
          </a:p>
          <a:p>
            <a:pPr>
              <a:lnSpc>
                <a:spcPct val="107000"/>
              </a:lnSpc>
              <a:spcAft>
                <a:spcPts val="800"/>
              </a:spcAft>
              <a:buNone/>
            </a:pPr>
            <a:endParaRPr lang="en-GB" sz="1800" dirty="0">
              <a:solidFill>
                <a:srgbClr val="666666"/>
              </a:solidFill>
              <a:latin typeface="Segoe UI" panose="020B0502040204020203" pitchFamily="34" charset="0"/>
              <a:ea typeface="Times New Roman" panose="02020603050405020304" pitchFamily="18" charset="0"/>
            </a:endParaRPr>
          </a:p>
          <a:p>
            <a:pPr>
              <a:lnSpc>
                <a:spcPct val="107000"/>
              </a:lnSpc>
              <a:spcAft>
                <a:spcPts val="800"/>
              </a:spcAft>
              <a:buNone/>
            </a:pPr>
            <a:endParaRPr lang="en-GB" sz="1800" dirty="0">
              <a:solidFill>
                <a:srgbClr val="666666"/>
              </a:solidFill>
              <a:effectLst/>
              <a:latin typeface="Segoe UI" panose="020B0502040204020203" pitchFamily="34" charset="0"/>
              <a:ea typeface="Times New Roman" panose="02020603050405020304" pitchFamily="18" charset="0"/>
            </a:endParaRPr>
          </a:p>
          <a:p>
            <a:pPr>
              <a:lnSpc>
                <a:spcPct val="107000"/>
              </a:lnSpc>
              <a:spcAft>
                <a:spcPts val="800"/>
              </a:spcAft>
              <a:buNone/>
            </a:pPr>
            <a:r>
              <a:rPr lang="en-GB" sz="2000" i="1" dirty="0">
                <a:solidFill>
                  <a:srgbClr val="666666"/>
                </a:solidFill>
                <a:effectLst/>
                <a:latin typeface="Segoe UI" panose="020B0502040204020203" pitchFamily="34" charset="0"/>
                <a:ea typeface="Times New Roman" panose="02020603050405020304" pitchFamily="18" charset="0"/>
                <a:hlinkClick r:id="rId3"/>
              </a:rPr>
              <a:t>https://www.youtube.com/watch?v=7Yol4Y7rdew</a:t>
            </a:r>
            <a:endParaRPr lang="en-GB" sz="2000" i="1" dirty="0">
              <a:solidFill>
                <a:srgbClr val="666666"/>
              </a:solidFill>
              <a:effectLst/>
              <a:latin typeface="Segoe UI" panose="020B0502040204020203" pitchFamily="34" charset="0"/>
              <a:ea typeface="Times New Roman" panose="02020603050405020304" pitchFamily="18" charset="0"/>
            </a:endParaRPr>
          </a:p>
          <a:p>
            <a:pPr>
              <a:lnSpc>
                <a:spcPct val="107000"/>
              </a:lnSpc>
              <a:spcAft>
                <a:spcPts val="800"/>
              </a:spcAft>
              <a:buNone/>
            </a:pPr>
            <a:r>
              <a:rPr lang="en-GB" sz="2000" i="1" dirty="0">
                <a:solidFill>
                  <a:srgbClr val="000000"/>
                </a:solidFill>
                <a:effectLst/>
                <a:latin typeface="Segoe UI" panose="020B0502040204020203" pitchFamily="34" charset="0"/>
                <a:ea typeface="Times New Roman" panose="02020603050405020304" pitchFamily="18" charset="0"/>
                <a:hlinkClick r:id="rId4"/>
              </a:rPr>
              <a:t>https://</a:t>
            </a:r>
            <a:r>
              <a:rPr lang="en-GB" sz="2000" i="1" dirty="0" err="1">
                <a:solidFill>
                  <a:srgbClr val="000000"/>
                </a:solidFill>
                <a:effectLst/>
                <a:latin typeface="Segoe UI" panose="020B0502040204020203" pitchFamily="34" charset="0"/>
                <a:ea typeface="Times New Roman" panose="02020603050405020304" pitchFamily="18" charset="0"/>
                <a:hlinkClick r:id="rId4"/>
              </a:rPr>
              <a:t>www.youtube.com</a:t>
            </a:r>
            <a:r>
              <a:rPr lang="en-GB" sz="2000" i="1" dirty="0">
                <a:solidFill>
                  <a:srgbClr val="000000"/>
                </a:solidFill>
                <a:effectLst/>
                <a:latin typeface="Segoe UI" panose="020B0502040204020203" pitchFamily="34" charset="0"/>
                <a:ea typeface="Times New Roman" panose="02020603050405020304" pitchFamily="18" charset="0"/>
                <a:hlinkClick r:id="rId4"/>
              </a:rPr>
              <a:t>/</a:t>
            </a:r>
            <a:r>
              <a:rPr lang="en-GB" sz="2000" i="1" dirty="0" err="1">
                <a:solidFill>
                  <a:srgbClr val="000000"/>
                </a:solidFill>
                <a:effectLst/>
                <a:latin typeface="Segoe UI" panose="020B0502040204020203" pitchFamily="34" charset="0"/>
                <a:ea typeface="Times New Roman" panose="02020603050405020304" pitchFamily="18" charset="0"/>
                <a:hlinkClick r:id="rId4"/>
              </a:rPr>
              <a:t>watch?v</a:t>
            </a:r>
            <a:r>
              <a:rPr lang="en-GB" sz="2000" i="1" dirty="0">
                <a:solidFill>
                  <a:srgbClr val="000000"/>
                </a:solidFill>
                <a:effectLst/>
                <a:latin typeface="Segoe UI" panose="020B0502040204020203" pitchFamily="34" charset="0"/>
                <a:ea typeface="Times New Roman" panose="02020603050405020304" pitchFamily="18" charset="0"/>
                <a:hlinkClick r:id="rId4"/>
              </a:rPr>
              <a:t>=Q59KmbPsVuE</a:t>
            </a:r>
            <a:r>
              <a:rPr lang="en-GB" sz="2000" i="1" dirty="0">
                <a:effectLst/>
                <a:hlinkClick r:id="rId4"/>
              </a:rPr>
              <a:t>  </a:t>
            </a:r>
            <a:endParaRPr lang="en-GB" sz="2000" b="1"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4F309D6-8FF4-2EBD-FACE-4E4B24D3738F}"/>
              </a:ext>
            </a:extLst>
          </p:cNvPr>
          <p:cNvPicPr>
            <a:picLocks noChangeAspect="1"/>
          </p:cNvPicPr>
          <p:nvPr/>
        </p:nvPicPr>
        <p:blipFill>
          <a:blip r:embed="rId5"/>
          <a:stretch>
            <a:fillRect/>
          </a:stretch>
        </p:blipFill>
        <p:spPr>
          <a:xfrm>
            <a:off x="2051720" y="1196752"/>
            <a:ext cx="4896544" cy="3667682"/>
          </a:xfrm>
          <a:prstGeom prst="rect">
            <a:avLst/>
          </a:prstGeom>
        </p:spPr>
      </p:pic>
    </p:spTree>
    <p:extLst>
      <p:ext uri="{BB962C8B-B14F-4D97-AF65-F5344CB8AC3E}">
        <p14:creationId xmlns:p14="http://schemas.microsoft.com/office/powerpoint/2010/main" val="53740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59164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Padstow May Day</a:t>
            </a:r>
          </a:p>
          <a:p>
            <a:pPr>
              <a:lnSpc>
                <a:spcPct val="107000"/>
              </a:lnSpc>
              <a:spcAft>
                <a:spcPts val="800"/>
              </a:spcAft>
              <a:buNone/>
            </a:pPr>
            <a:r>
              <a:rPr lang="en-GB" sz="2400" dirty="0">
                <a:latin typeface="Segoe UI" panose="020B0502040204020203" pitchFamily="34" charset="0"/>
                <a:ea typeface="Times New Roman" panose="02020603050405020304" pitchFamily="18" charset="0"/>
              </a:rPr>
              <a:t>Unite and unite and let us all unite</a:t>
            </a:r>
          </a:p>
          <a:p>
            <a:pPr>
              <a:lnSpc>
                <a:spcPct val="107000"/>
              </a:lnSpc>
              <a:spcAft>
                <a:spcPts val="800"/>
              </a:spcAft>
              <a:buNone/>
            </a:pPr>
            <a:r>
              <a:rPr lang="en-GB" sz="2400" dirty="0">
                <a:latin typeface="Segoe UI" panose="020B0502040204020203" pitchFamily="34" charset="0"/>
                <a:ea typeface="Times New Roman" panose="02020603050405020304" pitchFamily="18" charset="0"/>
              </a:rPr>
              <a:t>For summer is …..</a:t>
            </a:r>
          </a:p>
          <a:p>
            <a:pPr>
              <a:lnSpc>
                <a:spcPct val="107000"/>
              </a:lnSpc>
              <a:spcAft>
                <a:spcPts val="800"/>
              </a:spcAft>
              <a:buNone/>
            </a:pPr>
            <a:r>
              <a:rPr lang="en-GB" sz="2000" b="1" i="1" dirty="0">
                <a:solidFill>
                  <a:schemeClr val="accent2">
                    <a:lumMod val="50000"/>
                  </a:schemeClr>
                </a:solidFill>
                <a:latin typeface="+mn-lt"/>
                <a:ea typeface="Calibri" panose="020F0502020204030204" pitchFamily="34" charset="0"/>
                <a:cs typeface="Times New Roman" panose="02020603050405020304" pitchFamily="18" charset="0"/>
              </a:rPr>
              <a:t>???	</a:t>
            </a:r>
            <a:r>
              <a:rPr lang="en-GB" sz="2400" i="1" dirty="0">
                <a:latin typeface="Segoe UI" panose="020B0502040204020203" pitchFamily="34" charset="0"/>
                <a:ea typeface="Times New Roman" panose="02020603050405020304" pitchFamily="18" charset="0"/>
              </a:rPr>
              <a:t>a come in today</a:t>
            </a:r>
          </a:p>
          <a:p>
            <a:pPr>
              <a:lnSpc>
                <a:spcPct val="107000"/>
              </a:lnSpc>
              <a:spcAft>
                <a:spcPts val="800"/>
              </a:spcAft>
              <a:buNone/>
            </a:pPr>
            <a:r>
              <a:rPr lang="en-GB" sz="2400" i="1" dirty="0">
                <a:latin typeface="Segoe UI" panose="020B0502040204020203" pitchFamily="34" charset="0"/>
                <a:ea typeface="Times New Roman" panose="02020603050405020304" pitchFamily="18" charset="0"/>
              </a:rPr>
              <a:t>	a-coming today</a:t>
            </a:r>
          </a:p>
          <a:p>
            <a:pPr>
              <a:lnSpc>
                <a:spcPct val="107000"/>
              </a:lnSpc>
              <a:spcAft>
                <a:spcPts val="800"/>
              </a:spcAft>
              <a:buNone/>
            </a:pPr>
            <a:r>
              <a:rPr lang="en-GB" sz="2400" i="1" dirty="0">
                <a:latin typeface="Segoe UI" panose="020B0502040204020203" pitchFamily="34" charset="0"/>
                <a:ea typeface="Times New Roman" panose="02020603050405020304" pitchFamily="18" charset="0"/>
              </a:rPr>
              <a:t>	</a:t>
            </a:r>
            <a:r>
              <a:rPr lang="en-GB" sz="2400" i="1" dirty="0" err="1">
                <a:latin typeface="Segoe UI" panose="020B0502040204020203" pitchFamily="34" charset="0"/>
                <a:ea typeface="Times New Roman" panose="02020603050405020304" pitchFamily="18" charset="0"/>
              </a:rPr>
              <a:t>acome</a:t>
            </a:r>
            <a:r>
              <a:rPr lang="en-GB" sz="2400" i="1" dirty="0">
                <a:latin typeface="Segoe UI" panose="020B0502040204020203" pitchFamily="34" charset="0"/>
                <a:ea typeface="Times New Roman" panose="02020603050405020304" pitchFamily="18" charset="0"/>
              </a:rPr>
              <a:t> unto day</a:t>
            </a:r>
          </a:p>
          <a:p>
            <a:pPr>
              <a:lnSpc>
                <a:spcPct val="107000"/>
              </a:lnSpc>
              <a:spcAft>
                <a:spcPts val="800"/>
              </a:spcAft>
              <a:buNone/>
            </a:pPr>
            <a:r>
              <a:rPr lang="en-GB" sz="2400" dirty="0">
                <a:latin typeface="Segoe UI" panose="020B0502040204020203" pitchFamily="34" charset="0"/>
                <a:ea typeface="Times New Roman" panose="02020603050405020304" pitchFamily="18" charset="0"/>
              </a:rPr>
              <a:t>And whither we are going we will all unite</a:t>
            </a:r>
          </a:p>
          <a:p>
            <a:pPr>
              <a:lnSpc>
                <a:spcPct val="107000"/>
              </a:lnSpc>
              <a:spcAft>
                <a:spcPts val="800"/>
              </a:spcAft>
              <a:buNone/>
            </a:pPr>
            <a:r>
              <a:rPr lang="en-GB" sz="2400" dirty="0">
                <a:latin typeface="Segoe UI" panose="020B0502040204020203" pitchFamily="34" charset="0"/>
                <a:ea typeface="Times New Roman" panose="02020603050405020304" pitchFamily="18" charset="0"/>
              </a:rPr>
              <a:t>In the merry morning of May</a:t>
            </a:r>
          </a:p>
        </p:txBody>
      </p:sp>
      <p:pic>
        <p:nvPicPr>
          <p:cNvPr id="2" name="Picture 1">
            <a:extLst>
              <a:ext uri="{FF2B5EF4-FFF2-40B4-BE49-F238E27FC236}">
                <a16:creationId xmlns:a16="http://schemas.microsoft.com/office/drawing/2014/main" id="{A4F309D6-8FF4-2EBD-FACE-4E4B24D3738F}"/>
              </a:ext>
            </a:extLst>
          </p:cNvPr>
          <p:cNvPicPr>
            <a:picLocks noChangeAspect="1"/>
          </p:cNvPicPr>
          <p:nvPr/>
        </p:nvPicPr>
        <p:blipFill>
          <a:blip r:embed="rId3"/>
          <a:stretch>
            <a:fillRect/>
          </a:stretch>
        </p:blipFill>
        <p:spPr>
          <a:xfrm>
            <a:off x="5580112" y="1124744"/>
            <a:ext cx="3406185" cy="2551351"/>
          </a:xfrm>
          <a:prstGeom prst="rect">
            <a:avLst/>
          </a:prstGeom>
        </p:spPr>
      </p:pic>
    </p:spTree>
    <p:extLst>
      <p:ext uri="{BB962C8B-B14F-4D97-AF65-F5344CB8AC3E}">
        <p14:creationId xmlns:p14="http://schemas.microsoft.com/office/powerpoint/2010/main" val="33266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620688"/>
            <a:ext cx="7920038" cy="531203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I hear what you say</a:t>
            </a:r>
          </a:p>
          <a:p>
            <a:pPr>
              <a:spcBef>
                <a:spcPts val="0"/>
              </a:spcBef>
              <a:spcAft>
                <a:spcPts val="1200"/>
              </a:spcAft>
              <a:buNone/>
            </a:pPr>
            <a:endParaRPr lang="en-GB" sz="2800" b="1">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spcAft>
                <a:spcPts val="1200"/>
              </a:spcAft>
              <a:buNone/>
            </a:pPr>
            <a:r>
              <a:rPr lang="en-GB" sz="2800" b="1">
                <a:solidFill>
                  <a:schemeClr val="accent2">
                    <a:lumMod val="50000"/>
                  </a:schemeClr>
                </a:solidFill>
                <a:effectLst/>
                <a:latin typeface="+mn-lt"/>
                <a:ea typeface="Calibri" panose="020F0502020204030204" pitchFamily="34" charset="0"/>
                <a:cs typeface="Times New Roman" panose="02020603050405020304" pitchFamily="18" charset="0"/>
              </a:rPr>
              <a:t>Sounds </a:t>
            </a:r>
            <a:r>
              <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rPr>
              <a:t>that are most readily misheard</a:t>
            </a: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spcBef>
                <a:spcPts val="0"/>
              </a:spcBef>
              <a:spcAft>
                <a:spcPts val="12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Misheard or misinterpreted?</a:t>
            </a:r>
          </a:p>
          <a:p>
            <a:pPr>
              <a:spcBef>
                <a:spcPts val="0"/>
              </a:spcBef>
              <a:spcAft>
                <a:spcPts val="12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There’s a word for that … </a:t>
            </a:r>
            <a:endParaRPr lang="en-GB" sz="28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spcBef>
                <a:spcPts val="0"/>
              </a:spcBef>
              <a:spcAft>
                <a:spcPts val="1200"/>
              </a:spcAft>
              <a:buNone/>
            </a:pPr>
            <a:r>
              <a:rPr lang="en-GB" sz="2800" b="1" dirty="0">
                <a:solidFill>
                  <a:schemeClr val="accent2">
                    <a:lumMod val="50000"/>
                  </a:schemeClr>
                </a:solidFill>
                <a:effectLst/>
                <a:latin typeface="+mn-lt"/>
                <a:ea typeface="Times New Roman" panose="02020603050405020304" pitchFamily="18" charset="0"/>
                <a:cs typeface="Times New Roman" panose="02020603050405020304" pitchFamily="18" charset="0"/>
              </a:rPr>
              <a:t>			Son</a:t>
            </a: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gs, hymns etc</a:t>
            </a:r>
          </a:p>
          <a:p>
            <a:pPr>
              <a:spcBef>
                <a:spcPts val="0"/>
              </a:spcBef>
              <a:spcAft>
                <a:spcPts val="1200"/>
              </a:spcAft>
              <a:buNone/>
            </a:pPr>
            <a:r>
              <a:rPr lang="en-GB" sz="2800" b="1" dirty="0">
                <a:solidFill>
                  <a:schemeClr val="accent2">
                    <a:lumMod val="50000"/>
                  </a:schemeClr>
                </a:solidFill>
                <a:effectLst/>
                <a:latin typeface="+mn-lt"/>
                <a:ea typeface="Times New Roman" panose="02020603050405020304" pitchFamily="18" charset="0"/>
              </a:rPr>
              <a:t>				Visual cues</a:t>
            </a:r>
          </a:p>
          <a:p>
            <a:pPr>
              <a:spcBef>
                <a:spcPts val="0"/>
              </a:spcBef>
              <a:spcAft>
                <a:spcPts val="1200"/>
              </a:spcAft>
              <a:buNone/>
            </a:pPr>
            <a:r>
              <a:rPr lang="en-GB" sz="2800" b="1" dirty="0">
                <a:solidFill>
                  <a:schemeClr val="accent2">
                    <a:lumMod val="50000"/>
                  </a:schemeClr>
                </a:solidFill>
                <a:latin typeface="+mn-lt"/>
                <a:ea typeface="Times New Roman" panose="02020603050405020304" pitchFamily="18" charset="0"/>
              </a:rPr>
              <a:t>					Other languages</a:t>
            </a:r>
            <a:endParaRPr lang="en-GB" sz="2800" b="1" dirty="0">
              <a:solidFill>
                <a:schemeClr val="accent2">
                  <a:lumMod val="50000"/>
                </a:schemeClr>
              </a:solidFill>
              <a:effectLst/>
              <a:latin typeface="+mn-lt"/>
              <a:ea typeface="Times New Roman" panose="02020603050405020304" pitchFamily="18" charset="0"/>
            </a:endParaRPr>
          </a:p>
          <a:p>
            <a:pPr>
              <a:spcBef>
                <a:spcPts val="0"/>
              </a:spcBef>
              <a:spcAft>
                <a:spcPts val="1200"/>
              </a:spcAft>
              <a:buNone/>
            </a:pPr>
            <a:r>
              <a:rPr lang="en-GB" sz="2800" b="1" dirty="0">
                <a:solidFill>
                  <a:schemeClr val="accent2">
                    <a:lumMod val="50000"/>
                  </a:schemeClr>
                </a:solidFill>
                <a:latin typeface="+mn-lt"/>
                <a:ea typeface="Times New Roman" panose="02020603050405020304" pitchFamily="18" charset="0"/>
              </a:rPr>
              <a:t>						Software</a:t>
            </a:r>
            <a:endParaRPr lang="en-GB" sz="2800" b="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3804391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4628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Padstow May Day</a:t>
            </a:r>
          </a:p>
          <a:p>
            <a:pPr>
              <a:buNone/>
            </a:pPr>
            <a:r>
              <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rPr>
              <a:t>Night song</a:t>
            </a:r>
          </a:p>
          <a:p>
            <a:pPr>
              <a:buNone/>
            </a:pPr>
            <a:r>
              <a:rPr lang="en-GB" sz="2000" dirty="0">
                <a:solidFill>
                  <a:srgbClr val="666666"/>
                </a:solidFill>
                <a:effectLst/>
                <a:latin typeface="+mn-lt"/>
                <a:ea typeface="Times New Roman" panose="02020603050405020304" pitchFamily="18" charset="0"/>
                <a:cs typeface="Times New Roman" panose="02020603050405020304" pitchFamily="18" charset="0"/>
              </a:rPr>
              <a:t>Unite and unite and let us all unite,</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For summer is </a:t>
            </a:r>
            <a:r>
              <a:rPr lang="en-GB" sz="2000" dirty="0" err="1">
                <a:solidFill>
                  <a:srgbClr val="666666"/>
                </a:solidFill>
                <a:effectLst/>
                <a:latin typeface="+mn-lt"/>
                <a:ea typeface="Times New Roman" panose="02020603050405020304" pitchFamily="18" charset="0"/>
                <a:cs typeface="Times New Roman" panose="02020603050405020304" pitchFamily="18" charset="0"/>
              </a:rPr>
              <a:t>acome</a:t>
            </a:r>
            <a:r>
              <a:rPr lang="en-GB" sz="2000" dirty="0">
                <a:solidFill>
                  <a:srgbClr val="666666"/>
                </a:solidFill>
                <a:effectLst/>
                <a:latin typeface="+mn-lt"/>
                <a:ea typeface="Times New Roman" panose="02020603050405020304" pitchFamily="18" charset="0"/>
                <a:cs typeface="Times New Roman" panose="02020603050405020304" pitchFamily="18" charset="0"/>
              </a:rPr>
              <a:t> unto day,</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And whither we are going we will all unite,</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In the merry morning of May.</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solidFill>
                  <a:srgbClr val="666666"/>
                </a:solidFill>
                <a:effectLst/>
                <a:latin typeface="+mn-lt"/>
                <a:ea typeface="Times New Roman" panose="02020603050405020304" pitchFamily="18" charset="0"/>
                <a:cs typeface="Times New Roman" panose="02020603050405020304" pitchFamily="18" charset="0"/>
              </a:rPr>
              <a:t>I warn you young men everyone,</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For summer is </a:t>
            </a:r>
            <a:r>
              <a:rPr lang="en-GB" sz="2000" dirty="0" err="1">
                <a:solidFill>
                  <a:srgbClr val="666666"/>
                </a:solidFill>
                <a:effectLst/>
                <a:latin typeface="+mn-lt"/>
                <a:ea typeface="Times New Roman" panose="02020603050405020304" pitchFamily="18" charset="0"/>
                <a:cs typeface="Times New Roman" panose="02020603050405020304" pitchFamily="18" charset="0"/>
              </a:rPr>
              <a:t>acome</a:t>
            </a:r>
            <a:r>
              <a:rPr lang="en-GB" sz="2000" dirty="0">
                <a:solidFill>
                  <a:srgbClr val="666666"/>
                </a:solidFill>
                <a:effectLst/>
                <a:latin typeface="+mn-lt"/>
                <a:ea typeface="Times New Roman" panose="02020603050405020304" pitchFamily="18" charset="0"/>
                <a:cs typeface="Times New Roman" panose="02020603050405020304" pitchFamily="18" charset="0"/>
              </a:rPr>
              <a:t> unto day,</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To go to the green-wood and fetch your May home,</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In the merry morning of May.</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solidFill>
                  <a:srgbClr val="666666"/>
                </a:solidFill>
                <a:effectLst/>
                <a:latin typeface="+mn-lt"/>
                <a:ea typeface="Times New Roman" panose="02020603050405020304" pitchFamily="18" charset="0"/>
                <a:cs typeface="Times New Roman" panose="02020603050405020304" pitchFamily="18" charset="0"/>
              </a:rPr>
              <a:t>Arise up Mr. ..... and joy you betide,</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For summer is </a:t>
            </a:r>
            <a:r>
              <a:rPr lang="en-GB" sz="2000" dirty="0" err="1">
                <a:solidFill>
                  <a:srgbClr val="666666"/>
                </a:solidFill>
                <a:effectLst/>
                <a:latin typeface="+mn-lt"/>
                <a:ea typeface="Times New Roman" panose="02020603050405020304" pitchFamily="18" charset="0"/>
                <a:cs typeface="Times New Roman" panose="02020603050405020304" pitchFamily="18" charset="0"/>
              </a:rPr>
              <a:t>acome</a:t>
            </a:r>
            <a:r>
              <a:rPr lang="en-GB" sz="2000" dirty="0">
                <a:solidFill>
                  <a:srgbClr val="666666"/>
                </a:solidFill>
                <a:effectLst/>
                <a:latin typeface="+mn-lt"/>
                <a:ea typeface="Times New Roman" panose="02020603050405020304" pitchFamily="18" charset="0"/>
                <a:cs typeface="Times New Roman" panose="02020603050405020304" pitchFamily="18" charset="0"/>
              </a:rPr>
              <a:t> unto day,</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And bright is your bride that lies by your side,</a:t>
            </a:r>
            <a:br>
              <a:rPr lang="en-GB" sz="2000" dirty="0">
                <a:solidFill>
                  <a:srgbClr val="666666"/>
                </a:solidFill>
                <a:effectLst/>
                <a:latin typeface="+mn-lt"/>
                <a:ea typeface="Times New Roman" panose="02020603050405020304" pitchFamily="18" charset="0"/>
                <a:cs typeface="Times New Roman" panose="02020603050405020304" pitchFamily="18" charset="0"/>
              </a:rPr>
            </a:br>
            <a:r>
              <a:rPr lang="en-GB" sz="2000" dirty="0">
                <a:solidFill>
                  <a:srgbClr val="666666"/>
                </a:solidFill>
                <a:effectLst/>
                <a:latin typeface="+mn-lt"/>
                <a:ea typeface="Times New Roman" panose="02020603050405020304" pitchFamily="18" charset="0"/>
                <a:cs typeface="Times New Roman" panose="02020603050405020304" pitchFamily="18" charset="0"/>
              </a:rPr>
              <a:t>In the merry morning of May.</a:t>
            </a:r>
            <a:endParaRPr lang="en-GB" sz="2000" dirty="0">
              <a:effectLst/>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r>
              <a:rPr lang="en-GB" sz="2000" b="0" i="1" u="none" strike="noStrike" dirty="0">
                <a:solidFill>
                  <a:schemeClr val="accent2">
                    <a:lumMod val="50000"/>
                  </a:schemeClr>
                </a:solidFill>
                <a:effectLst/>
                <a:latin typeface="+mn-lt"/>
              </a:rPr>
              <a:t>https://</a:t>
            </a:r>
            <a:r>
              <a:rPr lang="en-GB" sz="2000" b="0" i="1" u="none" strike="noStrike" dirty="0" err="1">
                <a:solidFill>
                  <a:schemeClr val="accent2">
                    <a:lumMod val="50000"/>
                  </a:schemeClr>
                </a:solidFill>
                <a:effectLst/>
                <a:latin typeface="+mn-lt"/>
              </a:rPr>
              <a:t>www.cornwalls.co.uk</a:t>
            </a:r>
            <a:r>
              <a:rPr lang="en-GB" sz="2000" b="0" i="1" u="none" strike="noStrike" dirty="0">
                <a:solidFill>
                  <a:schemeClr val="accent2">
                    <a:lumMod val="50000"/>
                  </a:schemeClr>
                </a:solidFill>
                <a:effectLst/>
                <a:latin typeface="+mn-lt"/>
              </a:rPr>
              <a:t>/</a:t>
            </a:r>
            <a:r>
              <a:rPr lang="en-GB" sz="2000" b="0" i="1" u="none" strike="noStrike" dirty="0" err="1">
                <a:solidFill>
                  <a:schemeClr val="accent2">
                    <a:lumMod val="50000"/>
                  </a:schemeClr>
                </a:solidFill>
                <a:effectLst/>
                <a:latin typeface="+mn-lt"/>
              </a:rPr>
              <a:t>padstow</a:t>
            </a:r>
            <a:r>
              <a:rPr lang="en-GB" sz="2000" b="0" i="1" u="none" strike="noStrike" dirty="0">
                <a:solidFill>
                  <a:schemeClr val="accent2">
                    <a:lumMod val="50000"/>
                  </a:schemeClr>
                </a:solidFill>
                <a:effectLst/>
                <a:latin typeface="+mn-lt"/>
              </a:rPr>
              <a:t>/</a:t>
            </a:r>
            <a:r>
              <a:rPr lang="en-GB" sz="2000" b="0" i="1" u="none" strike="noStrike" dirty="0" err="1">
                <a:solidFill>
                  <a:schemeClr val="accent2">
                    <a:lumMod val="50000"/>
                  </a:schemeClr>
                </a:solidFill>
                <a:effectLst/>
                <a:latin typeface="+mn-lt"/>
              </a:rPr>
              <a:t>obby_oss_may_song.htm</a:t>
            </a:r>
            <a:endParaRPr lang="en-GB" sz="2000" b="0" i="1" u="none" strike="noStrike" dirty="0">
              <a:solidFill>
                <a:schemeClr val="accent2">
                  <a:lumMod val="50000"/>
                </a:schemeClr>
              </a:solidFill>
              <a:effectLst/>
              <a:latin typeface="+mn-lt"/>
            </a:endParaRPr>
          </a:p>
        </p:txBody>
      </p:sp>
    </p:spTree>
    <p:extLst>
      <p:ext uri="{BB962C8B-B14F-4D97-AF65-F5344CB8AC3E}">
        <p14:creationId xmlns:p14="http://schemas.microsoft.com/office/powerpoint/2010/main" val="143478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880" cy="521969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Hymns, songs etc</a:t>
            </a:r>
          </a:p>
          <a:p>
            <a:pPr>
              <a:buNone/>
            </a:pPr>
            <a:r>
              <a:rPr lang="en-GB" sz="2400" dirty="0">
                <a:solidFill>
                  <a:srgbClr val="1C1D1F"/>
                </a:solidFill>
                <a:latin typeface="+mn-lt"/>
                <a:ea typeface="Times New Roman" panose="02020603050405020304" pitchFamily="18" charset="0"/>
                <a:cs typeface="Times New Roman" panose="02020603050405020304" pitchFamily="18" charset="0"/>
              </a:rPr>
              <a:t>Glady the cross-eyed bear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 the cross I’d bear</a:t>
            </a: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a:p>
            <a:pPr>
              <a:buNone/>
            </a:pPr>
            <a:r>
              <a:rPr lang="en-GB" sz="2400" dirty="0">
                <a:solidFill>
                  <a:srgbClr val="1C1D1F"/>
                </a:solidFill>
                <a:latin typeface="+mn-lt"/>
                <a:ea typeface="Times New Roman" panose="02020603050405020304" pitchFamily="18" charset="0"/>
                <a:cs typeface="Times New Roman" panose="02020603050405020304" pitchFamily="18" charset="0"/>
              </a:rPr>
              <a:t>Old father </a:t>
            </a:r>
            <a:r>
              <a:rPr lang="en-GB" sz="2400" dirty="0" err="1">
                <a:solidFill>
                  <a:srgbClr val="1C1D1F"/>
                </a:solidFill>
                <a:latin typeface="+mn-lt"/>
                <a:ea typeface="Times New Roman" panose="02020603050405020304" pitchFamily="18" charset="0"/>
                <a:cs typeface="Times New Roman" panose="02020603050405020304" pitchFamily="18" charset="0"/>
              </a:rPr>
              <a:t>Whichart</a:t>
            </a:r>
            <a:r>
              <a:rPr lang="en-GB" sz="2400" dirty="0">
                <a:solidFill>
                  <a:srgbClr val="1C1D1F"/>
                </a:solidFill>
                <a:latin typeface="+mn-lt"/>
                <a:ea typeface="Times New Roman" panose="02020603050405020304" pitchFamily="18" charset="0"/>
                <a:cs typeface="Times New Roman" panose="02020603050405020304" pitchFamily="18" charset="0"/>
              </a:rPr>
              <a:t>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Our father, which art …</a:t>
            </a:r>
          </a:p>
          <a:p>
            <a:pPr>
              <a:buNone/>
            </a:pPr>
            <a:r>
              <a:rPr lang="en-GB" sz="2400" dirty="0">
                <a:solidFill>
                  <a:srgbClr val="1C1D1F"/>
                </a:solidFill>
                <a:latin typeface="+mn-lt"/>
                <a:ea typeface="Times New Roman" panose="02020603050405020304" pitchFamily="18" charset="0"/>
                <a:cs typeface="Times New Roman" panose="02020603050405020304" pitchFamily="18" charset="0"/>
              </a:rPr>
              <a:t>Harold be thy name	</a:t>
            </a:r>
            <a:r>
              <a:rPr lang="en-GB" sz="2400">
                <a:solidFill>
                  <a:srgbClr val="1C1D1F"/>
                </a:solidFill>
                <a:latin typeface="+mn-lt"/>
                <a:ea typeface="Times New Roman" panose="02020603050405020304" pitchFamily="18" charset="0"/>
                <a:cs typeface="Times New Roman" panose="02020603050405020304" pitchFamily="18" charset="0"/>
              </a:rPr>
              <a:t>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h</a:t>
            </a:r>
            <a:r>
              <a:rPr lang="en-GB" sz="2400">
                <a:solidFill>
                  <a:schemeClr val="accent2">
                    <a:lumMod val="50000"/>
                  </a:schemeClr>
                </a:solidFill>
                <a:latin typeface="+mn-lt"/>
                <a:ea typeface="Times New Roman" panose="02020603050405020304" pitchFamily="18" charset="0"/>
                <a:cs typeface="Times New Roman" panose="02020603050405020304" pitchFamily="18" charset="0"/>
              </a:rPr>
              <a:t>allowed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be thy name</a:t>
            </a: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a:p>
            <a:pPr>
              <a:buNone/>
            </a:pPr>
            <a:r>
              <a:rPr lang="en-GB" sz="2400" dirty="0">
                <a:solidFill>
                  <a:srgbClr val="1C1D1F"/>
                </a:solidFill>
                <a:latin typeface="+mn-lt"/>
                <a:ea typeface="Times New Roman" panose="02020603050405020304" pitchFamily="18" charset="0"/>
                <a:cs typeface="Times New Roman" panose="02020603050405020304" pitchFamily="18" charset="0"/>
              </a:rPr>
              <a:t>Pity mice in </a:t>
            </a:r>
            <a:r>
              <a:rPr lang="en-GB" sz="2400" dirty="0" err="1">
                <a:solidFill>
                  <a:srgbClr val="1C1D1F"/>
                </a:solidFill>
                <a:latin typeface="+mn-lt"/>
                <a:ea typeface="Times New Roman" panose="02020603050405020304" pitchFamily="18" charset="0"/>
                <a:cs typeface="Times New Roman" panose="02020603050405020304" pitchFamily="18" charset="0"/>
              </a:rPr>
              <a:t>pissy</a:t>
            </a:r>
            <a:r>
              <a:rPr lang="en-GB" sz="2400" dirty="0">
                <a:solidFill>
                  <a:srgbClr val="1C1D1F"/>
                </a:solidFill>
                <a:latin typeface="+mn-lt"/>
                <a:ea typeface="Times New Roman" panose="02020603050405020304" pitchFamily="18" charset="0"/>
                <a:cs typeface="Times New Roman" panose="02020603050405020304" pitchFamily="18" charset="0"/>
              </a:rPr>
              <a:t> tea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Pity my simplicity</a:t>
            </a: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a:p>
            <a:pPr>
              <a:buNone/>
            </a:pPr>
            <a:r>
              <a:rPr lang="en-GB" sz="2400" dirty="0">
                <a:solidFill>
                  <a:srgbClr val="1C1D1F"/>
                </a:solidFill>
                <a:latin typeface="+mn-lt"/>
                <a:ea typeface="Times New Roman" panose="02020603050405020304" pitchFamily="18" charset="0"/>
                <a:cs typeface="Times New Roman" panose="02020603050405020304" pitchFamily="18" charset="0"/>
              </a:rPr>
              <a:t>Four calling birds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Four colly birds</a:t>
            </a: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59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880" cy="433330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Hymns, songs etc</a:t>
            </a:r>
            <a:endParaRPr lang="en-GB" sz="2400" dirty="0">
              <a:solidFill>
                <a:srgbClr val="1C1D1F"/>
              </a:solidFill>
              <a:latin typeface="+mn-lt"/>
              <a:ea typeface="Times New Roman" panose="02020603050405020304" pitchFamily="18" charset="0"/>
              <a:cs typeface="Times New Roman" panose="02020603050405020304" pitchFamily="18" charset="0"/>
            </a:endParaRPr>
          </a:p>
          <a:p>
            <a:pPr>
              <a:buNone/>
            </a:pPr>
            <a:r>
              <a:rPr lang="en-GB" sz="2400" dirty="0">
                <a:latin typeface="+mn-lt"/>
                <a:ea typeface="Times New Roman" panose="02020603050405020304" pitchFamily="18" charset="0"/>
                <a:cs typeface="Times New Roman" panose="02020603050405020304" pitchFamily="18" charset="0"/>
              </a:rPr>
              <a:t>The first Nowell the angels did say</a:t>
            </a:r>
          </a:p>
          <a:p>
            <a:pPr>
              <a:buNone/>
            </a:pPr>
            <a:r>
              <a:rPr lang="en-GB" sz="2400" dirty="0">
                <a:latin typeface="+mn-lt"/>
                <a:ea typeface="Times New Roman" panose="02020603050405020304" pitchFamily="18" charset="0"/>
                <a:cs typeface="Times New Roman" panose="02020603050405020304" pitchFamily="18" charset="0"/>
              </a:rPr>
              <a:t>Was to certain poor shepherds in fields where they lay</a:t>
            </a:r>
          </a:p>
          <a:p>
            <a:pPr>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400" dirty="0">
                <a:latin typeface="+mn-lt"/>
                <a:ea typeface="Times New Roman" panose="02020603050405020304" pitchFamily="18" charset="0"/>
                <a:cs typeface="Times New Roman" panose="02020603050405020304" pitchFamily="18" charset="0"/>
              </a:rPr>
              <a:t>Passing hedgerows many and high</a:t>
            </a:r>
          </a:p>
          <a:p>
            <a:pPr>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400" dirty="0">
                <a:latin typeface="+mn-lt"/>
                <a:ea typeface="Times New Roman" panose="02020603050405020304" pitchFamily="18" charset="0"/>
                <a:cs typeface="Times New Roman" panose="02020603050405020304" pitchFamily="18" charset="0"/>
              </a:rPr>
              <a:t>People have their uses</a:t>
            </a: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C1D1F"/>
              </a:solidFill>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A9FBC65-0923-82F6-157D-09936A7AC00A}"/>
              </a:ext>
            </a:extLst>
          </p:cNvPr>
          <p:cNvPicPr>
            <a:picLocks noChangeAspect="1"/>
          </p:cNvPicPr>
          <p:nvPr/>
        </p:nvPicPr>
        <p:blipFill>
          <a:blip r:embed="rId3"/>
          <a:stretch>
            <a:fillRect/>
          </a:stretch>
        </p:blipFill>
        <p:spPr>
          <a:xfrm>
            <a:off x="4572000" y="3456703"/>
            <a:ext cx="4320480" cy="3030784"/>
          </a:xfrm>
          <a:prstGeom prst="rect">
            <a:avLst/>
          </a:prstGeom>
        </p:spPr>
      </p:pic>
    </p:spTree>
    <p:extLst>
      <p:ext uri="{BB962C8B-B14F-4D97-AF65-F5344CB8AC3E}">
        <p14:creationId xmlns:p14="http://schemas.microsoft.com/office/powerpoint/2010/main" val="19475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560840" cy="109119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Visual cues</a:t>
            </a: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pic>
        <p:nvPicPr>
          <p:cNvPr id="4" name="Picture 2" descr="page1image62125056">
            <a:extLst>
              <a:ext uri="{FF2B5EF4-FFF2-40B4-BE49-F238E27FC236}">
                <a16:creationId xmlns:a16="http://schemas.microsoft.com/office/drawing/2014/main" id="{C96A774A-C666-01D3-5BB3-6014B8F178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052736"/>
            <a:ext cx="6912768" cy="6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560840" cy="109119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Visual cues</a:t>
            </a: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pic>
        <p:nvPicPr>
          <p:cNvPr id="1025" name="Picture 1" descr="page1image31147648">
            <a:extLst>
              <a:ext uri="{FF2B5EF4-FFF2-40B4-BE49-F238E27FC236}">
                <a16:creationId xmlns:a16="http://schemas.microsoft.com/office/drawing/2014/main" id="{2B52041D-99D7-916F-7411-5F2B0BC6B9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896" y="188640"/>
            <a:ext cx="5256584" cy="644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560840" cy="21991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Visual cues</a:t>
            </a: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Surtitles should be routinely used for stage musicals because audiences often unable to fully appreciate the lyrics, the leading songwriter Tim Rice has said</a:t>
            </a: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pic>
        <p:nvPicPr>
          <p:cNvPr id="1026" name="Picture 2" descr="page1image65588688">
            <a:extLst>
              <a:ext uri="{FF2B5EF4-FFF2-40B4-BE49-F238E27FC236}">
                <a16:creationId xmlns:a16="http://schemas.microsoft.com/office/drawing/2014/main" id="{4D6D7F23-3226-E968-65D9-55A74F264F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2636912"/>
            <a:ext cx="6350000" cy="886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98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4129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Hearing other languages</a:t>
            </a:r>
          </a:p>
          <a:p>
            <a:pPr>
              <a:buNone/>
            </a:pPr>
            <a:endParaRPr lang="en-GB" sz="2800" dirty="0">
              <a:solidFill>
                <a:srgbClr val="1C1D1F"/>
              </a:solidFill>
              <a:effectLst/>
              <a:latin typeface="+mn-lt"/>
              <a:ea typeface="Times New Roman" panose="02020603050405020304" pitchFamily="18" charset="0"/>
            </a:endParaRPr>
          </a:p>
          <a:p>
            <a:pPr>
              <a:buNone/>
            </a:pPr>
            <a:r>
              <a:rPr lang="en-GB" sz="2800" dirty="0">
                <a:latin typeface="+mn-lt"/>
                <a:ea typeface="Times New Roman" panose="02020603050405020304" pitchFamily="18" charset="0"/>
              </a:rPr>
              <a:t>t</a:t>
            </a:r>
            <a:r>
              <a:rPr lang="en-GB" sz="2800" dirty="0">
                <a:effectLst/>
                <a:latin typeface="+mn-lt"/>
                <a:ea typeface="Times New Roman" panose="02020603050405020304" pitchFamily="18" charset="0"/>
              </a:rPr>
              <a:t>rays, </a:t>
            </a:r>
            <a:r>
              <a:rPr lang="en-GB" sz="2800" dirty="0" err="1">
                <a:effectLst/>
                <a:latin typeface="+mn-lt"/>
                <a:ea typeface="Times New Roman" panose="02020603050405020304" pitchFamily="18" charset="0"/>
              </a:rPr>
              <a:t>cattles</a:t>
            </a:r>
            <a:r>
              <a:rPr lang="en-GB" sz="2800" dirty="0">
                <a:effectLst/>
                <a:latin typeface="+mn-lt"/>
                <a:ea typeface="Times New Roman" panose="02020603050405020304" pitchFamily="18" charset="0"/>
              </a:rPr>
              <a:t>, cans 	</a:t>
            </a:r>
            <a:r>
              <a:rPr lang="en-GB" sz="2800" dirty="0">
                <a:solidFill>
                  <a:schemeClr val="accent2">
                    <a:lumMod val="50000"/>
                  </a:schemeClr>
                </a:solidFill>
                <a:effectLst/>
                <a:latin typeface="+mn-lt"/>
                <a:ea typeface="Times New Roman" panose="02020603050405020304" pitchFamily="18" charset="0"/>
              </a:rPr>
              <a:t>13, 14, 15</a:t>
            </a:r>
          </a:p>
          <a:p>
            <a:pPr>
              <a:buNone/>
            </a:pPr>
            <a:endParaRPr lang="en-GB" sz="2800" dirty="0">
              <a:latin typeface="+mn-lt"/>
              <a:ea typeface="Times New Roman" panose="02020603050405020304" pitchFamily="18" charset="0"/>
            </a:endParaRPr>
          </a:p>
          <a:p>
            <a:pPr>
              <a:buNone/>
            </a:pPr>
            <a:r>
              <a:rPr lang="en-GB" sz="2800" dirty="0">
                <a:effectLst/>
                <a:latin typeface="+mn-lt"/>
                <a:ea typeface="Times New Roman" panose="02020603050405020304" pitchFamily="18" charset="0"/>
              </a:rPr>
              <a:t>San fairy Anne</a:t>
            </a:r>
            <a:r>
              <a:rPr lang="en-GB" sz="2800" dirty="0">
                <a:latin typeface="+mn-lt"/>
                <a:ea typeface="Times New Roman" panose="02020603050405020304" pitchFamily="18" charset="0"/>
              </a:rPr>
              <a:t>		</a:t>
            </a:r>
            <a:r>
              <a:rPr lang="en-GB" sz="2800" dirty="0">
                <a:solidFill>
                  <a:schemeClr val="accent2">
                    <a:lumMod val="50000"/>
                  </a:schemeClr>
                </a:solidFill>
                <a:latin typeface="+mn-lt"/>
                <a:ea typeface="Times New Roman" panose="02020603050405020304" pitchFamily="18" charset="0"/>
              </a:rPr>
              <a:t>Ca ne fait </a:t>
            </a:r>
            <a:r>
              <a:rPr lang="en-GB" sz="2800" dirty="0" err="1">
                <a:solidFill>
                  <a:schemeClr val="accent2">
                    <a:lumMod val="50000"/>
                  </a:schemeClr>
                </a:solidFill>
                <a:latin typeface="+mn-lt"/>
                <a:ea typeface="Times New Roman" panose="02020603050405020304" pitchFamily="18" charset="0"/>
              </a:rPr>
              <a:t>rien</a:t>
            </a:r>
            <a:r>
              <a:rPr lang="en-GB" sz="2800" dirty="0">
                <a:solidFill>
                  <a:schemeClr val="accent2">
                    <a:lumMod val="50000"/>
                  </a:schemeClr>
                </a:solidFill>
                <a:latin typeface="+mn-lt"/>
                <a:ea typeface="Times New Roman" panose="02020603050405020304" pitchFamily="18" charset="0"/>
              </a:rPr>
              <a:t> </a:t>
            </a:r>
            <a:endParaRPr lang="en-GB" sz="2800" dirty="0">
              <a:solidFill>
                <a:schemeClr val="accent2">
                  <a:lumMod val="50000"/>
                </a:schemeClr>
              </a:solidFill>
              <a:effectLst/>
              <a:latin typeface="+mn-lt"/>
              <a:ea typeface="Times New Roman" panose="02020603050405020304" pitchFamily="18" charset="0"/>
            </a:endParaRPr>
          </a:p>
          <a:p>
            <a:pPr>
              <a:buNone/>
            </a:pPr>
            <a:endParaRPr lang="en-GB" sz="2800" dirty="0">
              <a:solidFill>
                <a:schemeClr val="accent2">
                  <a:lumMod val="50000"/>
                </a:schemeClr>
              </a:solidFill>
              <a:latin typeface="+mn-lt"/>
              <a:ea typeface="Times New Roman" panose="02020603050405020304" pitchFamily="18" charset="0"/>
            </a:endParaRPr>
          </a:p>
          <a:p>
            <a:pPr>
              <a:buNone/>
            </a:pPr>
            <a:r>
              <a:rPr lang="en-GB" sz="2800" i="1" dirty="0">
                <a:solidFill>
                  <a:schemeClr val="accent2">
                    <a:lumMod val="50000"/>
                  </a:schemeClr>
                </a:solidFill>
                <a:effectLst/>
                <a:latin typeface="+mn-lt"/>
                <a:ea typeface="Times New Roman" panose="02020603050405020304" pitchFamily="18" charset="0"/>
              </a:rPr>
              <a:t>???</a:t>
            </a:r>
          </a:p>
          <a:p>
            <a:pPr>
              <a:buNone/>
            </a:pPr>
            <a:r>
              <a:rPr lang="en-GB" sz="2800" dirty="0">
                <a:solidFill>
                  <a:schemeClr val="accent2">
                    <a:lumMod val="50000"/>
                  </a:schemeClr>
                </a:solidFill>
                <a:latin typeface="+mn-lt"/>
                <a:ea typeface="Times New Roman" panose="02020603050405020304" pitchFamily="18" charset="0"/>
              </a:rPr>
              <a:t>	</a:t>
            </a:r>
            <a:r>
              <a:rPr lang="en-GB" sz="2800" dirty="0" err="1">
                <a:solidFill>
                  <a:schemeClr val="accent2">
                    <a:lumMod val="50000"/>
                  </a:schemeClr>
                </a:solidFill>
                <a:effectLst/>
                <a:latin typeface="+mn-lt"/>
                <a:ea typeface="Times New Roman" panose="02020603050405020304" pitchFamily="18" charset="0"/>
              </a:rPr>
              <a:t>Ces</a:t>
            </a:r>
            <a:r>
              <a:rPr lang="en-GB" sz="2800" dirty="0">
                <a:solidFill>
                  <a:schemeClr val="accent2">
                    <a:lumMod val="50000"/>
                  </a:schemeClr>
                </a:solidFill>
                <a:effectLst/>
                <a:latin typeface="+mn-lt"/>
                <a:ea typeface="Times New Roman" panose="02020603050405020304" pitchFamily="18" charset="0"/>
              </a:rPr>
              <a:t> </a:t>
            </a:r>
            <a:r>
              <a:rPr lang="en-GB" sz="2800" dirty="0" err="1">
                <a:solidFill>
                  <a:schemeClr val="accent2">
                    <a:lumMod val="50000"/>
                  </a:schemeClr>
                </a:solidFill>
                <a:effectLst/>
                <a:latin typeface="+mn-lt"/>
                <a:ea typeface="Times New Roman" panose="02020603050405020304" pitchFamily="18" charset="0"/>
              </a:rPr>
              <a:t>anes</a:t>
            </a:r>
            <a:r>
              <a:rPr lang="en-GB" sz="2800" dirty="0">
                <a:solidFill>
                  <a:schemeClr val="accent2">
                    <a:lumMod val="50000"/>
                  </a:schemeClr>
                </a:solidFill>
                <a:effectLst/>
                <a:latin typeface="+mn-lt"/>
                <a:ea typeface="Times New Roman" panose="02020603050405020304" pitchFamily="18" charset="0"/>
              </a:rPr>
              <a:t> 	 Cezanne  	Seize </a:t>
            </a:r>
            <a:r>
              <a:rPr lang="en-GB" sz="2800" dirty="0" err="1">
                <a:solidFill>
                  <a:schemeClr val="accent2">
                    <a:lumMod val="50000"/>
                  </a:schemeClr>
                </a:solidFill>
                <a:effectLst/>
                <a:latin typeface="+mn-lt"/>
                <a:ea typeface="Times New Roman" panose="02020603050405020304" pitchFamily="18" charset="0"/>
              </a:rPr>
              <a:t>ans</a:t>
            </a:r>
            <a:r>
              <a:rPr lang="en-GB" sz="2800" dirty="0">
                <a:solidFill>
                  <a:schemeClr val="accent2">
                    <a:lumMod val="50000"/>
                  </a:schemeClr>
                </a:solidFill>
                <a:effectLst/>
                <a:latin typeface="+mn-lt"/>
                <a:ea typeface="Times New Roman" panose="02020603050405020304" pitchFamily="18" charset="0"/>
              </a:rPr>
              <a:t> </a:t>
            </a:r>
          </a:p>
          <a:p>
            <a:pPr>
              <a:buNone/>
            </a:pPr>
            <a:endParaRPr lang="en-GB" sz="2800" dirty="0">
              <a:effectLst/>
              <a:latin typeface="+mn-lt"/>
              <a:ea typeface="Times New Roman" panose="02020603050405020304" pitchFamily="18" charset="0"/>
            </a:endParaRPr>
          </a:p>
          <a:p>
            <a:pPr>
              <a:buNone/>
            </a:pPr>
            <a:endParaRPr lang="en-GB" sz="2800" dirty="0">
              <a:latin typeface="+mn-lt"/>
              <a:ea typeface="Times New Roman" panose="02020603050405020304" pitchFamily="18" charset="0"/>
            </a:endParaRPr>
          </a:p>
        </p:txBody>
      </p:sp>
    </p:spTree>
    <p:extLst>
      <p:ext uri="{BB962C8B-B14F-4D97-AF65-F5344CB8AC3E}">
        <p14:creationId xmlns:p14="http://schemas.microsoft.com/office/powerpoint/2010/main" val="724854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08889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Hearing o</a:t>
            </a: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ther languages</a:t>
            </a:r>
          </a:p>
          <a:p>
            <a:pPr fontAlgn="base">
              <a:lnSpc>
                <a:spcPts val="2100"/>
              </a:lnSpc>
              <a:buNone/>
            </a:pPr>
            <a:r>
              <a:rPr lang="en-GB" sz="2400" b="1" dirty="0">
                <a:latin typeface="+mn-lt"/>
                <a:ea typeface="Times New Roman" panose="02020603050405020304" pitchFamily="18" charset="0"/>
              </a:rPr>
              <a:t>b</a:t>
            </a:r>
            <a:r>
              <a:rPr lang="en-GB" sz="2400" b="1" dirty="0">
                <a:effectLst/>
                <a:latin typeface="+mn-lt"/>
                <a:ea typeface="Times New Roman" panose="02020603050405020304" pitchFamily="18" charset="0"/>
              </a:rPr>
              <a:t>lighty</a:t>
            </a:r>
            <a:r>
              <a:rPr lang="en-GB" sz="2400" dirty="0">
                <a:effectLst/>
                <a:latin typeface="+mn-lt"/>
                <a:ea typeface="Times New Roman" panose="02020603050405020304" pitchFamily="18" charset="0"/>
              </a:rPr>
              <a:t> </a:t>
            </a:r>
          </a:p>
          <a:p>
            <a:pPr fontAlgn="base">
              <a:lnSpc>
                <a:spcPts val="2100"/>
              </a:lnSpc>
              <a:buNone/>
            </a:pPr>
            <a:r>
              <a:rPr lang="en-GB" sz="2400" spc="30" dirty="0">
                <a:solidFill>
                  <a:srgbClr val="0A1B27"/>
                </a:solidFill>
                <a:effectLst/>
                <a:latin typeface="+mn-lt"/>
                <a:ea typeface="Times New Roman" panose="02020603050405020304" pitchFamily="18" charset="0"/>
              </a:rPr>
              <a:t>modification of Hindi &amp; Urdu </a:t>
            </a:r>
            <a:r>
              <a:rPr lang="en-GB" sz="2400" i="1" spc="30" dirty="0" err="1">
                <a:solidFill>
                  <a:schemeClr val="accent2">
                    <a:lumMod val="50000"/>
                  </a:schemeClr>
                </a:solidFill>
                <a:effectLst/>
                <a:latin typeface="+mn-lt"/>
                <a:ea typeface="Times New Roman" panose="02020603050405020304" pitchFamily="18" charset="0"/>
                <a:cs typeface="Open Sans" panose="020B0606030504020204" pitchFamily="34" charset="0"/>
              </a:rPr>
              <a:t>bilātī</a:t>
            </a:r>
            <a:r>
              <a:rPr lang="en-GB" sz="2400" spc="30" dirty="0">
                <a:solidFill>
                  <a:schemeClr val="accent2">
                    <a:lumMod val="50000"/>
                  </a:schemeClr>
                </a:solidFill>
                <a:effectLst/>
                <a:latin typeface="+mn-lt"/>
                <a:ea typeface="Times New Roman" panose="02020603050405020304" pitchFamily="18" charset="0"/>
              </a:rPr>
              <a:t> </a:t>
            </a:r>
            <a:r>
              <a:rPr lang="en-GB" sz="2400" spc="30" dirty="0">
                <a:solidFill>
                  <a:srgbClr val="0A1B27"/>
                </a:solidFill>
                <a:effectLst/>
                <a:latin typeface="+mn-lt"/>
                <a:ea typeface="Times New Roman" panose="02020603050405020304" pitchFamily="18" charset="0"/>
              </a:rPr>
              <a:t>foreign, </a:t>
            </a:r>
          </a:p>
          <a:p>
            <a:pPr fontAlgn="base">
              <a:lnSpc>
                <a:spcPts val="2100"/>
              </a:lnSpc>
              <a:buNone/>
            </a:pPr>
            <a:r>
              <a:rPr lang="en-GB" sz="2400" spc="30" dirty="0">
                <a:effectLst/>
                <a:latin typeface="+mn-lt"/>
                <a:ea typeface="Times New Roman" panose="02020603050405020304" pitchFamily="18" charset="0"/>
              </a:rPr>
              <a:t>English, alteration of </a:t>
            </a:r>
            <a:r>
              <a:rPr lang="en-GB" sz="2400" i="1" spc="30" dirty="0" err="1">
                <a:effectLst/>
                <a:latin typeface="+mn-lt"/>
                <a:ea typeface="Times New Roman" panose="02020603050405020304" pitchFamily="18" charset="0"/>
                <a:cs typeface="Open Sans" panose="020B0606030504020204" pitchFamily="34" charset="0"/>
              </a:rPr>
              <a:t>vilāyatī</a:t>
            </a:r>
            <a:r>
              <a:rPr lang="en-GB" sz="2400" spc="30" dirty="0">
                <a:effectLst/>
                <a:latin typeface="+mn-lt"/>
                <a:ea typeface="Times New Roman" panose="02020603050405020304" pitchFamily="18" charset="0"/>
              </a:rPr>
              <a:t>, from </a:t>
            </a:r>
            <a:r>
              <a:rPr lang="en-GB" sz="2400" i="1" spc="30" dirty="0" err="1">
                <a:effectLst/>
                <a:latin typeface="+mn-lt"/>
                <a:ea typeface="Times New Roman" panose="02020603050405020304" pitchFamily="18" charset="0"/>
                <a:cs typeface="Open Sans" panose="020B0606030504020204" pitchFamily="34" charset="0"/>
              </a:rPr>
              <a:t>vilāyat</a:t>
            </a:r>
            <a:r>
              <a:rPr lang="en-GB" sz="2400" spc="30" dirty="0">
                <a:effectLst/>
                <a:latin typeface="+mn-lt"/>
                <a:ea typeface="Times New Roman" panose="02020603050405020304" pitchFamily="18" charset="0"/>
              </a:rPr>
              <a:t> province, realm, country beyond India, from Persian, dominion, </a:t>
            </a:r>
          </a:p>
          <a:p>
            <a:pPr fontAlgn="base">
              <a:lnSpc>
                <a:spcPts val="2100"/>
              </a:lnSpc>
              <a:buNone/>
            </a:pPr>
            <a:r>
              <a:rPr lang="en-GB" sz="2400" spc="30" dirty="0">
                <a:effectLst/>
                <a:latin typeface="+mn-lt"/>
                <a:ea typeface="Times New Roman" panose="02020603050405020304" pitchFamily="18" charset="0"/>
              </a:rPr>
              <a:t>province, from Arabic </a:t>
            </a:r>
            <a:r>
              <a:rPr lang="en-GB" sz="2400" i="1" spc="30" dirty="0" err="1">
                <a:effectLst/>
                <a:latin typeface="+mn-lt"/>
                <a:ea typeface="Times New Roman" panose="02020603050405020304" pitchFamily="18" charset="0"/>
                <a:cs typeface="Open Sans" panose="020B0606030504020204" pitchFamily="34" charset="0"/>
              </a:rPr>
              <a:t>wilāya</a:t>
            </a:r>
            <a:endParaRPr lang="en-GB" sz="2400" dirty="0">
              <a:effectLst/>
              <a:latin typeface="+mn-lt"/>
              <a:ea typeface="Times New Roman" panose="02020603050405020304" pitchFamily="18" charset="0"/>
            </a:endParaRPr>
          </a:p>
          <a:p>
            <a:pPr>
              <a:buNone/>
            </a:pPr>
            <a:endParaRPr lang="en-GB" sz="2400" dirty="0">
              <a:solidFill>
                <a:schemeClr val="accent2">
                  <a:lumMod val="50000"/>
                </a:schemeClr>
              </a:solidFill>
              <a:latin typeface="+mn-lt"/>
              <a:ea typeface="Times New Roman" panose="02020603050405020304" pitchFamily="18" charset="0"/>
            </a:endParaRPr>
          </a:p>
          <a:p>
            <a:pPr>
              <a:buNone/>
            </a:pPr>
            <a:r>
              <a:rPr lang="en-GB" sz="2400" b="1" dirty="0">
                <a:effectLst/>
                <a:latin typeface="+mn-lt"/>
                <a:ea typeface="Times New Roman" panose="02020603050405020304" pitchFamily="18" charset="0"/>
              </a:rPr>
              <a:t>plonk</a:t>
            </a:r>
            <a:r>
              <a:rPr lang="en-GB" sz="2400" dirty="0">
                <a:latin typeface="+mn-lt"/>
                <a:ea typeface="Times New Roman" panose="02020603050405020304" pitchFamily="18" charset="0"/>
              </a:rPr>
              <a:t>		</a:t>
            </a:r>
            <a:r>
              <a:rPr lang="en-GB" sz="2400" dirty="0">
                <a:solidFill>
                  <a:schemeClr val="accent2">
                    <a:lumMod val="50000"/>
                  </a:schemeClr>
                </a:solidFill>
                <a:latin typeface="+mn-lt"/>
                <a:ea typeface="Times New Roman" panose="02020603050405020304" pitchFamily="18" charset="0"/>
              </a:rPr>
              <a:t>vin </a:t>
            </a:r>
            <a:r>
              <a:rPr lang="en-GB" sz="2400" dirty="0" err="1">
                <a:solidFill>
                  <a:schemeClr val="accent2">
                    <a:lumMod val="50000"/>
                  </a:schemeClr>
                </a:solidFill>
                <a:latin typeface="+mn-lt"/>
                <a:ea typeface="Times New Roman" panose="02020603050405020304" pitchFamily="18" charset="0"/>
              </a:rPr>
              <a:t>blanc</a:t>
            </a:r>
            <a:endParaRPr lang="en-GB" sz="2400" dirty="0">
              <a:solidFill>
                <a:schemeClr val="accent2">
                  <a:lumMod val="50000"/>
                </a:schemeClr>
              </a:solidFill>
              <a:latin typeface="+mn-lt"/>
              <a:ea typeface="Times New Roman" panose="02020603050405020304" pitchFamily="18" charset="0"/>
            </a:endParaRPr>
          </a:p>
          <a:p>
            <a:pPr>
              <a:buNone/>
            </a:pPr>
            <a:endParaRPr lang="en-GB" sz="2400" dirty="0">
              <a:latin typeface="+mn-lt"/>
              <a:ea typeface="Times New Roman" panose="02020603050405020304" pitchFamily="18" charset="0"/>
            </a:endParaRPr>
          </a:p>
          <a:p>
            <a:pPr>
              <a:buNone/>
            </a:pPr>
            <a:r>
              <a:rPr lang="en-GB" sz="2400" b="1" dirty="0">
                <a:effectLst/>
                <a:latin typeface="+mn-lt"/>
                <a:ea typeface="Times New Roman" panose="02020603050405020304" pitchFamily="18" charset="0"/>
              </a:rPr>
              <a:t>napoo</a:t>
            </a:r>
            <a:r>
              <a:rPr lang="en-GB" sz="2400" dirty="0">
                <a:latin typeface="+mn-lt"/>
                <a:ea typeface="Times New Roman" panose="02020603050405020304" pitchFamily="18" charset="0"/>
              </a:rPr>
              <a:t>		</a:t>
            </a:r>
            <a:r>
              <a:rPr lang="en-GB" sz="2400" dirty="0">
                <a:solidFill>
                  <a:schemeClr val="accent2">
                    <a:lumMod val="50000"/>
                  </a:schemeClr>
                </a:solidFill>
                <a:effectLst/>
                <a:latin typeface="Arial" panose="020B0604020202020204" pitchFamily="34" charset="0"/>
                <a:ea typeface="Calibri" panose="020F0502020204030204" pitchFamily="34" charset="0"/>
              </a:rPr>
              <a:t>il </a:t>
            </a:r>
            <a:r>
              <a:rPr lang="en-GB" sz="2400" dirty="0" err="1">
                <a:solidFill>
                  <a:schemeClr val="accent2">
                    <a:lumMod val="50000"/>
                  </a:schemeClr>
                </a:solidFill>
                <a:effectLst/>
                <a:latin typeface="Arial" panose="020B0604020202020204" pitchFamily="34" charset="0"/>
                <a:ea typeface="Calibri" panose="020F0502020204030204" pitchFamily="34" charset="0"/>
              </a:rPr>
              <a:t>n'ya</a:t>
            </a:r>
            <a:r>
              <a:rPr lang="en-GB" sz="2400" dirty="0">
                <a:solidFill>
                  <a:schemeClr val="accent2">
                    <a:lumMod val="50000"/>
                  </a:schemeClr>
                </a:solidFill>
                <a:effectLst/>
                <a:latin typeface="Arial" panose="020B0604020202020204" pitchFamily="34" charset="0"/>
                <a:ea typeface="Calibri" panose="020F0502020204030204" pitchFamily="34" charset="0"/>
              </a:rPr>
              <a:t> plus </a:t>
            </a:r>
            <a:endParaRPr lang="en-GB" sz="2400" dirty="0">
              <a:solidFill>
                <a:schemeClr val="accent2">
                  <a:lumMod val="50000"/>
                </a:schemeClr>
              </a:solidFill>
              <a:latin typeface="+mn-lt"/>
              <a:ea typeface="Times New Roman" panose="02020603050405020304" pitchFamily="18" charset="0"/>
            </a:endParaRPr>
          </a:p>
          <a:p>
            <a:pPr>
              <a:buNone/>
            </a:pPr>
            <a:endParaRPr lang="en-GB" sz="2400" dirty="0">
              <a:latin typeface="+mn-lt"/>
              <a:ea typeface="Times New Roman" panose="02020603050405020304" pitchFamily="18" charset="0"/>
            </a:endParaRPr>
          </a:p>
          <a:p>
            <a:pPr>
              <a:buNone/>
            </a:pPr>
            <a:r>
              <a:rPr lang="en-GB" sz="2400" b="1" dirty="0">
                <a:latin typeface="+mn-lt"/>
                <a:ea typeface="Times New Roman" panose="02020603050405020304" pitchFamily="18" charset="0"/>
              </a:rPr>
              <a:t>t</a:t>
            </a:r>
            <a:r>
              <a:rPr lang="en-GB" sz="2400" b="1" dirty="0">
                <a:effectLst/>
                <a:latin typeface="+mn-lt"/>
                <a:ea typeface="Times New Roman" panose="02020603050405020304" pitchFamily="18" charset="0"/>
              </a:rPr>
              <a:t>oodle-oo</a:t>
            </a:r>
            <a:r>
              <a:rPr lang="en-GB" sz="2400" dirty="0">
                <a:latin typeface="+mn-lt"/>
                <a:ea typeface="Times New Roman" panose="02020603050405020304" pitchFamily="18" charset="0"/>
              </a:rPr>
              <a:t>	</a:t>
            </a:r>
            <a:r>
              <a:rPr lang="en-GB" sz="2400" dirty="0">
                <a:solidFill>
                  <a:schemeClr val="accent2">
                    <a:lumMod val="50000"/>
                  </a:schemeClr>
                </a:solidFill>
                <a:ea typeface="Calibri" panose="020F0502020204030204" pitchFamily="34" charset="0"/>
              </a:rPr>
              <a:t>a</a:t>
            </a:r>
            <a:r>
              <a:rPr lang="en-GB" sz="2400" dirty="0">
                <a:solidFill>
                  <a:schemeClr val="accent2">
                    <a:lumMod val="50000"/>
                  </a:schemeClr>
                </a:solidFill>
                <a:effectLst/>
                <a:latin typeface="Arial" panose="020B0604020202020204" pitchFamily="34" charset="0"/>
                <a:ea typeface="Calibri" panose="020F0502020204030204" pitchFamily="34" charset="0"/>
              </a:rPr>
              <a:t> tout a </a:t>
            </a:r>
            <a:r>
              <a:rPr lang="en-GB" sz="2400" dirty="0" err="1">
                <a:solidFill>
                  <a:schemeClr val="accent2">
                    <a:lumMod val="50000"/>
                  </a:schemeClr>
                </a:solidFill>
                <a:effectLst/>
                <a:latin typeface="Arial" panose="020B0604020202020204" pitchFamily="34" charset="0"/>
                <a:ea typeface="Calibri" panose="020F0502020204030204" pitchFamily="34" charset="0"/>
              </a:rPr>
              <a:t>l'heure</a:t>
            </a:r>
            <a:r>
              <a:rPr lang="en-GB" sz="2400" dirty="0">
                <a:solidFill>
                  <a:schemeClr val="accent2">
                    <a:lumMod val="50000"/>
                  </a:schemeClr>
                </a:solidFill>
                <a:effectLst/>
                <a:latin typeface="Arial" panose="020B0604020202020204" pitchFamily="34" charset="0"/>
                <a:ea typeface="Calibri" panose="020F0502020204030204" pitchFamily="34" charset="0"/>
              </a:rPr>
              <a:t> </a:t>
            </a:r>
            <a:endParaRPr lang="en-GB" sz="2400"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425614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14583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Speech software</a:t>
            </a:r>
          </a:p>
          <a:p>
            <a:pPr>
              <a:buNone/>
            </a:pPr>
            <a:endParaRPr lang="en-GB" sz="3600" dirty="0">
              <a:solidFill>
                <a:schemeClr val="accent2">
                  <a:lumMod val="50000"/>
                </a:schemeClr>
              </a:solidFill>
              <a:effectLst/>
              <a:latin typeface="+mn-lt"/>
              <a:ea typeface="Calibri" panose="020F0502020204030204" pitchFamily="34" charset="0"/>
            </a:endParaRPr>
          </a:p>
          <a:p>
            <a:pPr>
              <a:buNone/>
            </a:pPr>
            <a:r>
              <a:rPr lang="en-GB" sz="3600" dirty="0">
                <a:effectLst/>
                <a:latin typeface="+mn-lt"/>
                <a:ea typeface="Calibri" panose="020F0502020204030204" pitchFamily="34" charset="0"/>
              </a:rPr>
              <a:t>How to wreck a nice beach</a:t>
            </a:r>
          </a:p>
          <a:p>
            <a:pPr>
              <a:buNone/>
            </a:pPr>
            <a:r>
              <a:rPr lang="en-GB" sz="3600" dirty="0">
                <a:solidFill>
                  <a:schemeClr val="accent2">
                    <a:lumMod val="50000"/>
                  </a:schemeClr>
                </a:solidFill>
                <a:effectLst/>
                <a:latin typeface="+mn-lt"/>
                <a:ea typeface="Calibri" panose="020F0502020204030204" pitchFamily="34" charset="0"/>
              </a:rPr>
              <a:t>How to recognise speech</a:t>
            </a:r>
          </a:p>
          <a:p>
            <a:pPr>
              <a:buNone/>
            </a:pPr>
            <a:endParaRPr lang="en-GB" sz="2000" dirty="0">
              <a:latin typeface="+mn-lt"/>
              <a:ea typeface="Calibri" panose="020F0502020204030204" pitchFamily="34" charset="0"/>
            </a:endParaRPr>
          </a:p>
          <a:p>
            <a:pPr>
              <a:buNone/>
            </a:pPr>
            <a:endParaRPr lang="en-GB" sz="3600" dirty="0">
              <a:latin typeface="+mn-lt"/>
              <a:ea typeface="Calibri" panose="020F0502020204030204" pitchFamily="34" charset="0"/>
            </a:endParaRPr>
          </a:p>
          <a:p>
            <a:pPr>
              <a:buNone/>
            </a:pPr>
            <a:r>
              <a:rPr lang="en-GB" sz="3600" dirty="0">
                <a:effectLst/>
                <a:latin typeface="+mn-lt"/>
                <a:ea typeface="Calibri" panose="020F0502020204030204" pitchFamily="34" charset="0"/>
              </a:rPr>
              <a:t>Death Battle</a:t>
            </a:r>
          </a:p>
          <a:p>
            <a:pPr>
              <a:buNone/>
            </a:pPr>
            <a:r>
              <a:rPr lang="en-GB" sz="3600" dirty="0">
                <a:solidFill>
                  <a:schemeClr val="accent2">
                    <a:lumMod val="50000"/>
                  </a:schemeClr>
                </a:solidFill>
                <a:latin typeface="+mn-lt"/>
                <a:ea typeface="Calibri" panose="020F0502020204030204" pitchFamily="34" charset="0"/>
              </a:rPr>
              <a:t>Dear Beryl</a:t>
            </a:r>
            <a:endParaRPr lang="en-GB" sz="3600" dirty="0">
              <a:solidFill>
                <a:schemeClr val="accent2">
                  <a:lumMod val="50000"/>
                </a:schemeClr>
              </a:solidFill>
              <a:effectLst/>
              <a:latin typeface="+mn-lt"/>
              <a:ea typeface="Calibri" panose="020F0502020204030204" pitchFamily="34" charset="0"/>
            </a:endParaRPr>
          </a:p>
        </p:txBody>
      </p:sp>
      <p:pic>
        <p:nvPicPr>
          <p:cNvPr id="1025" name="Picture 1" descr="page1image47994768">
            <a:extLst>
              <a:ext uri="{FF2B5EF4-FFF2-40B4-BE49-F238E27FC236}">
                <a16:creationId xmlns:a16="http://schemas.microsoft.com/office/drawing/2014/main" id="{DD38B214-C72F-24F1-EF8A-A149EBB94E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2240" y="1124744"/>
            <a:ext cx="2247900" cy="50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3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674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To Be Pacific</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endParaRPr lang="en-GB" sz="2800" dirty="0">
              <a:latin typeface="+mn-lt"/>
              <a:ea typeface="Times New Roman" panose="02020603050405020304" pitchFamily="18" charset="0"/>
              <a:cs typeface="Times New Roman" panose="02020603050405020304" pitchFamily="18" charset="0"/>
            </a:endParaRPr>
          </a:p>
          <a:p>
            <a:pPr>
              <a:buNone/>
            </a:pP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6F7A2BC-1496-F1CB-545E-3490D527364E}"/>
              </a:ext>
            </a:extLst>
          </p:cNvPr>
          <p:cNvPicPr>
            <a:picLocks noChangeAspect="1"/>
          </p:cNvPicPr>
          <p:nvPr/>
        </p:nvPicPr>
        <p:blipFill>
          <a:blip r:embed="rId3"/>
          <a:stretch>
            <a:fillRect/>
          </a:stretch>
        </p:blipFill>
        <p:spPr>
          <a:xfrm>
            <a:off x="611560" y="1268760"/>
            <a:ext cx="7327850" cy="4718786"/>
          </a:xfrm>
          <a:prstGeom prst="rect">
            <a:avLst/>
          </a:prstGeom>
        </p:spPr>
      </p:pic>
    </p:spTree>
    <p:extLst>
      <p:ext uri="{BB962C8B-B14F-4D97-AF65-F5344CB8AC3E}">
        <p14:creationId xmlns:p14="http://schemas.microsoft.com/office/powerpoint/2010/main" val="77419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1667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I hear what you say</a:t>
            </a:r>
          </a:p>
          <a:p>
            <a:pPr>
              <a:buNone/>
            </a:pPr>
            <a:r>
              <a:rPr lang="en-GB" dirty="0">
                <a:effectLst/>
                <a:latin typeface="+mn-lt"/>
                <a:ea typeface="Calibri" panose="020F0502020204030204" pitchFamily="34" charset="0"/>
                <a:cs typeface="Times New Roman" panose="02020603050405020304" pitchFamily="18" charset="0"/>
              </a:rPr>
              <a:t>Send three and fourpence, we’re going to a dance</a:t>
            </a:r>
          </a:p>
          <a:p>
            <a:pPr>
              <a:buNone/>
            </a:pPr>
            <a:r>
              <a:rPr lang="en-GB" dirty="0">
                <a:latin typeface="+mn-lt"/>
                <a:ea typeface="Calibri" panose="020F0502020204030204" pitchFamily="34" charset="0"/>
                <a:cs typeface="Times New Roman" panose="02020603050405020304" pitchFamily="18" charset="0"/>
              </a:rPr>
              <a:t>			</a:t>
            </a:r>
            <a:r>
              <a:rPr lang="en-GB" dirty="0">
                <a:effectLst/>
                <a:latin typeface="+mn-lt"/>
                <a:ea typeface="Calibri" panose="020F0502020204030204" pitchFamily="34" charset="0"/>
                <a:cs typeface="Times New Roman" panose="02020603050405020304" pitchFamily="18" charset="0"/>
              </a:rPr>
              <a:t>Black eyes	</a:t>
            </a:r>
            <a:endParaRPr lang="en-GB" dirty="0">
              <a:latin typeface="+mn-lt"/>
              <a:ea typeface="Calibri" panose="020F0502020204030204" pitchFamily="34" charset="0"/>
              <a:cs typeface="Times New Roman" panose="02020603050405020304" pitchFamily="18" charset="0"/>
            </a:endParaRPr>
          </a:p>
          <a:p>
            <a:pPr>
              <a:buNone/>
            </a:pPr>
            <a:r>
              <a:rPr lang="en-GB" dirty="0">
                <a:latin typeface="+mn-lt"/>
                <a:ea typeface="Times New Roman" panose="02020603050405020304" pitchFamily="18" charset="0"/>
              </a:rPr>
              <a:t>A </a:t>
            </a:r>
            <a:r>
              <a:rPr lang="en-GB" dirty="0">
                <a:effectLst/>
                <a:latin typeface="+mn-lt"/>
                <a:ea typeface="Times New Roman" panose="02020603050405020304" pitchFamily="18" charset="0"/>
              </a:rPr>
              <a:t>bowl in a </a:t>
            </a:r>
            <a:r>
              <a:rPr lang="en-GB" dirty="0" err="1">
                <a:effectLst/>
                <a:latin typeface="+mn-lt"/>
                <a:ea typeface="Times New Roman" panose="02020603050405020304" pitchFamily="18" charset="0"/>
              </a:rPr>
              <a:t>china</a:t>
            </a:r>
            <a:r>
              <a:rPr lang="en-GB" dirty="0">
                <a:effectLst/>
                <a:latin typeface="+mn-lt"/>
                <a:ea typeface="Times New Roman" panose="02020603050405020304" pitchFamily="18" charset="0"/>
              </a:rPr>
              <a:t> shop</a:t>
            </a:r>
          </a:p>
          <a:p>
            <a:pPr>
              <a:buNone/>
            </a:pPr>
            <a:r>
              <a:rPr lang="en-GB" dirty="0">
                <a:latin typeface="+mn-lt"/>
                <a:ea typeface="Times New Roman" panose="02020603050405020304" pitchFamily="18" charset="0"/>
              </a:rPr>
              <a:t>				In our days</a:t>
            </a:r>
          </a:p>
          <a:p>
            <a:pPr>
              <a:buNone/>
            </a:pPr>
            <a:r>
              <a:rPr lang="en-GB" dirty="0">
                <a:effectLst/>
                <a:latin typeface="+mn-lt"/>
                <a:ea typeface="Times New Roman" panose="02020603050405020304" pitchFamily="18" charset="0"/>
              </a:rPr>
              <a:t>To all intensive purposes</a:t>
            </a:r>
          </a:p>
          <a:p>
            <a:pPr>
              <a:buNone/>
            </a:pPr>
            <a:r>
              <a:rPr lang="en-GB" dirty="0">
                <a:effectLst/>
                <a:latin typeface="+mn-lt"/>
                <a:ea typeface="Times New Roman" panose="02020603050405020304" pitchFamily="18" charset="0"/>
              </a:rPr>
              <a:t>					Free reign</a:t>
            </a:r>
          </a:p>
          <a:p>
            <a:pPr>
              <a:buNone/>
            </a:pPr>
            <a:r>
              <a:rPr lang="en-GB" dirty="0">
                <a:latin typeface="+mn-lt"/>
                <a:ea typeface="Times New Roman" panose="02020603050405020304" pitchFamily="18" charset="0"/>
              </a:rPr>
              <a:t>On </a:t>
            </a:r>
            <a:r>
              <a:rPr lang="en-GB" dirty="0" err="1">
                <a:latin typeface="+mn-lt"/>
                <a:ea typeface="Times New Roman" panose="02020603050405020304" pitchFamily="18" charset="0"/>
              </a:rPr>
              <a:t>tenderhooks</a:t>
            </a: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221212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971600" y="431703"/>
            <a:ext cx="7920038" cy="89255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endParaRPr lang="en-GB" sz="2800" dirty="0">
              <a:latin typeface="+mn-lt"/>
              <a:ea typeface="Times New Roman" panose="02020603050405020304" pitchFamily="18" charset="0"/>
              <a:cs typeface="Times New Roman" panose="02020603050405020304" pitchFamily="18" charset="0"/>
            </a:endParaRPr>
          </a:p>
          <a:p>
            <a:pPr>
              <a:buNone/>
            </a:pP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04AE2AE-4710-6811-87DF-C659C44A8069}"/>
              </a:ext>
            </a:extLst>
          </p:cNvPr>
          <p:cNvPicPr>
            <a:picLocks noChangeAspect="1"/>
          </p:cNvPicPr>
          <p:nvPr/>
        </p:nvPicPr>
        <p:blipFill>
          <a:blip r:embed="rId3"/>
          <a:stretch>
            <a:fillRect/>
          </a:stretch>
        </p:blipFill>
        <p:spPr>
          <a:xfrm>
            <a:off x="611560" y="1268760"/>
            <a:ext cx="8127527" cy="4967524"/>
          </a:xfrm>
          <a:prstGeom prst="rect">
            <a:avLst/>
          </a:prstGeom>
        </p:spPr>
      </p:pic>
    </p:spTree>
    <p:extLst>
      <p:ext uri="{BB962C8B-B14F-4D97-AF65-F5344CB8AC3E}">
        <p14:creationId xmlns:p14="http://schemas.microsoft.com/office/powerpoint/2010/main" val="97180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674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endParaRPr lang="en-GB" sz="3600" b="1" dirty="0">
              <a:solidFill>
                <a:schemeClr val="accent2">
                  <a:lumMod val="50000"/>
                </a:schemeClr>
              </a:solidFill>
              <a:latin typeface="+mn-lt"/>
              <a:ea typeface="Calibri" panose="020F0502020204030204" pitchFamily="34" charset="0"/>
              <a:cs typeface="Times New Roman" panose="02020603050405020304" pitchFamily="18" charset="0"/>
            </a:endParaRPr>
          </a:p>
          <a:p>
            <a:pPr>
              <a:buNone/>
            </a:pPr>
            <a:endParaRPr lang="en-GB" sz="2800" dirty="0">
              <a:latin typeface="+mn-lt"/>
              <a:ea typeface="Times New Roman" panose="02020603050405020304" pitchFamily="18" charset="0"/>
              <a:cs typeface="Times New Roman" panose="02020603050405020304" pitchFamily="18" charset="0"/>
            </a:endParaRPr>
          </a:p>
          <a:p>
            <a:pPr>
              <a:buNone/>
            </a:pP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70D6069-9827-93AE-80A8-246763C9E4A7}"/>
              </a:ext>
            </a:extLst>
          </p:cNvPr>
          <p:cNvPicPr>
            <a:picLocks noChangeAspect="1"/>
          </p:cNvPicPr>
          <p:nvPr/>
        </p:nvPicPr>
        <p:blipFill>
          <a:blip r:embed="rId3"/>
          <a:stretch>
            <a:fillRect/>
          </a:stretch>
        </p:blipFill>
        <p:spPr>
          <a:xfrm>
            <a:off x="890951" y="1484784"/>
            <a:ext cx="7784663" cy="4111618"/>
          </a:xfrm>
          <a:prstGeom prst="rect">
            <a:avLst/>
          </a:prstGeom>
        </p:spPr>
      </p:pic>
    </p:spTree>
    <p:extLst>
      <p:ext uri="{BB962C8B-B14F-4D97-AF65-F5344CB8AC3E}">
        <p14:creationId xmlns:p14="http://schemas.microsoft.com/office/powerpoint/2010/main" val="287658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4203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On Tenterhooks</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3EF9B88-E074-BE18-A6E9-2DF6FCA52B67}"/>
              </a:ext>
            </a:extLst>
          </p:cNvPr>
          <p:cNvPicPr>
            <a:picLocks noChangeAspect="1"/>
          </p:cNvPicPr>
          <p:nvPr/>
        </p:nvPicPr>
        <p:blipFill>
          <a:blip r:embed="rId3"/>
          <a:stretch>
            <a:fillRect/>
          </a:stretch>
        </p:blipFill>
        <p:spPr>
          <a:xfrm>
            <a:off x="467544" y="1268760"/>
            <a:ext cx="3672408" cy="2877202"/>
          </a:xfrm>
          <a:prstGeom prst="rect">
            <a:avLst/>
          </a:prstGeom>
        </p:spPr>
      </p:pic>
      <p:pic>
        <p:nvPicPr>
          <p:cNvPr id="3" name="Picture 2">
            <a:extLst>
              <a:ext uri="{FF2B5EF4-FFF2-40B4-BE49-F238E27FC236}">
                <a16:creationId xmlns:a16="http://schemas.microsoft.com/office/drawing/2014/main" id="{3C24FFFE-58D1-9514-9F53-BCF5D73D0BC3}"/>
              </a:ext>
            </a:extLst>
          </p:cNvPr>
          <p:cNvPicPr>
            <a:picLocks noChangeAspect="1"/>
          </p:cNvPicPr>
          <p:nvPr/>
        </p:nvPicPr>
        <p:blipFill>
          <a:blip r:embed="rId4"/>
          <a:stretch>
            <a:fillRect/>
          </a:stretch>
        </p:blipFill>
        <p:spPr>
          <a:xfrm>
            <a:off x="4283968" y="2852936"/>
            <a:ext cx="4608512" cy="3456384"/>
          </a:xfrm>
          <a:prstGeom prst="rect">
            <a:avLst/>
          </a:prstGeom>
        </p:spPr>
      </p:pic>
    </p:spTree>
    <p:extLst>
      <p:ext uri="{BB962C8B-B14F-4D97-AF65-F5344CB8AC3E}">
        <p14:creationId xmlns:p14="http://schemas.microsoft.com/office/powerpoint/2010/main" val="43532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1969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On Tender Hooks</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Times New Roman" panose="02020603050405020304" pitchFamily="18" charset="0"/>
              </a:rPr>
              <a:t>Let me cut to the cheese:</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every time you open your mouth,</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I’m on tender hooks.</a:t>
            </a:r>
          </a:p>
          <a:p>
            <a:pPr>
              <a:buNone/>
            </a:pPr>
            <a:endParaRPr lang="en-GB" sz="2400" dirty="0">
              <a:effectLst/>
              <a:latin typeface="+mn-lt"/>
              <a:ea typeface="Times New Roman" panose="02020603050405020304" pitchFamily="18" charset="0"/>
            </a:endParaRPr>
          </a:p>
          <a:p>
            <a:pPr>
              <a:buNone/>
            </a:pPr>
            <a:r>
              <a:rPr lang="en-GB" sz="2400" dirty="0">
                <a:effectLst/>
                <a:latin typeface="+mn-lt"/>
                <a:ea typeface="Times New Roman" panose="02020603050405020304" pitchFamily="18" charset="0"/>
              </a:rPr>
              <a:t>You charge at the English language</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like a bowl in a </a:t>
            </a:r>
            <a:r>
              <a:rPr lang="en-GB" sz="2400" dirty="0" err="1">
                <a:effectLst/>
                <a:latin typeface="+mn-lt"/>
                <a:ea typeface="Times New Roman" panose="02020603050405020304" pitchFamily="18" charset="0"/>
              </a:rPr>
              <a:t>china</a:t>
            </a:r>
            <a:r>
              <a:rPr lang="en-GB" sz="2400" dirty="0">
                <a:effectLst/>
                <a:latin typeface="+mn-lt"/>
                <a:ea typeface="Times New Roman" panose="02020603050405020304" pitchFamily="18" charset="0"/>
              </a:rPr>
              <a:t> shop.</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Please nip it in the butt.</a:t>
            </a:r>
          </a:p>
          <a:p>
            <a:pPr>
              <a:buNone/>
            </a:pPr>
            <a:endParaRPr lang="en-GB" sz="2400" dirty="0">
              <a:effectLst/>
              <a:latin typeface="+mn-lt"/>
              <a:ea typeface="Times New Roman" panose="02020603050405020304" pitchFamily="18" charset="0"/>
            </a:endParaRPr>
          </a:p>
          <a:p>
            <a:pPr>
              <a:buNone/>
            </a:pPr>
            <a:r>
              <a:rPr lang="en-GB" sz="2400" dirty="0">
                <a:effectLst/>
                <a:latin typeface="+mn-lt"/>
                <a:ea typeface="Times New Roman" panose="02020603050405020304" pitchFamily="18" charset="0"/>
              </a:rPr>
              <a:t>On the spurt of the moment,</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the phrases tumble out.</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It’s time you gave up the goat.</a:t>
            </a:r>
          </a:p>
        </p:txBody>
      </p:sp>
    </p:spTree>
    <p:extLst>
      <p:ext uri="{BB962C8B-B14F-4D97-AF65-F5344CB8AC3E}">
        <p14:creationId xmlns:p14="http://schemas.microsoft.com/office/powerpoint/2010/main" val="197967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04454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endParaRPr lang="en-GB" sz="3600" b="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spcAft>
                <a:spcPts val="600"/>
              </a:spcAft>
              <a:buNone/>
            </a:pPr>
            <a:r>
              <a:rPr lang="en-GB" sz="2400" dirty="0">
                <a:effectLst/>
                <a:latin typeface="+mn-lt"/>
                <a:ea typeface="Calibri" panose="020F0502020204030204" pitchFamily="34" charset="0"/>
                <a:cs typeface="Times New Roman" panose="02020603050405020304" pitchFamily="18" charset="0"/>
              </a:rPr>
              <a:t>Curve your enthusiasm.  </a:t>
            </a:r>
            <a:br>
              <a:rPr lang="en-GB" sz="2400" dirty="0">
                <a:effectLst/>
                <a:latin typeface="+mn-lt"/>
                <a:ea typeface="Calibri" panose="020F0502020204030204" pitchFamily="34" charset="0"/>
                <a:cs typeface="Times New Roman" panose="02020603050405020304" pitchFamily="18" charset="0"/>
              </a:rPr>
            </a:br>
            <a:r>
              <a:rPr lang="en-GB" sz="2400" dirty="0">
                <a:effectLst/>
                <a:latin typeface="+mn-lt"/>
                <a:ea typeface="Calibri" panose="020F0502020204030204" pitchFamily="34" charset="0"/>
                <a:cs typeface="Times New Roman" panose="02020603050405020304" pitchFamily="18" charset="0"/>
              </a:rPr>
              <a:t>Don’t give them free range.</a:t>
            </a:r>
            <a:br>
              <a:rPr lang="en-GB" sz="2400" dirty="0">
                <a:effectLst/>
                <a:latin typeface="+mn-lt"/>
                <a:ea typeface="Calibri" panose="020F0502020204030204" pitchFamily="34" charset="0"/>
                <a:cs typeface="Times New Roman" panose="02020603050405020304" pitchFamily="18" charset="0"/>
              </a:rPr>
            </a:br>
            <a:r>
              <a:rPr lang="en-GB" sz="2400" dirty="0">
                <a:effectLst/>
                <a:latin typeface="+mn-lt"/>
                <a:ea typeface="Calibri" panose="020F0502020204030204" pitchFamily="34" charset="0"/>
                <a:cs typeface="Times New Roman" panose="02020603050405020304" pitchFamily="18" charset="0"/>
              </a:rPr>
              <a:t>The chickens will come home to roast.</a:t>
            </a:r>
          </a:p>
          <a:p>
            <a:pPr>
              <a:spcBef>
                <a:spcPts val="0"/>
              </a:spcBef>
              <a:spcAft>
                <a:spcPts val="600"/>
              </a:spcAft>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spcAft>
                <a:spcPts val="600"/>
              </a:spcAft>
              <a:buNone/>
            </a:pPr>
            <a:r>
              <a:rPr lang="en-GB" sz="2400" dirty="0">
                <a:effectLst/>
                <a:latin typeface="+mn-lt"/>
                <a:ea typeface="Times New Roman" panose="02020603050405020304" pitchFamily="18" charset="0"/>
              </a:rPr>
              <a:t>Now you are in high dungeon.</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You think me a damp squid:</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on your phrases I shouldn’t impose.</a:t>
            </a:r>
          </a:p>
          <a:p>
            <a:pPr>
              <a:spcBef>
                <a:spcPts val="0"/>
              </a:spcBef>
              <a:spcAft>
                <a:spcPts val="600"/>
              </a:spcAft>
              <a:buNone/>
            </a:pP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But they spread like wildflowers</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in a doggy-dog world,</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and your spear of influence grows.</a:t>
            </a:r>
          </a:p>
          <a:p>
            <a:pPr>
              <a:buNone/>
            </a:pPr>
            <a:endParaRPr lang="en-GB" sz="2400" dirty="0">
              <a:effectLst/>
              <a:latin typeface="+mn-lt"/>
            </a:endParaRPr>
          </a:p>
          <a:p>
            <a:pPr>
              <a:buNone/>
            </a:pPr>
            <a:r>
              <a:rPr lang="en-GB" sz="2400" i="1" dirty="0">
                <a:effectLst/>
                <a:latin typeface="+mn-lt"/>
                <a:ea typeface="Times New Roman" panose="02020603050405020304" pitchFamily="18" charset="0"/>
              </a:rPr>
              <a:t>Brian Bilston	April 2018</a:t>
            </a:r>
          </a:p>
        </p:txBody>
      </p:sp>
    </p:spTree>
    <p:extLst>
      <p:ext uri="{BB962C8B-B14F-4D97-AF65-F5344CB8AC3E}">
        <p14:creationId xmlns:p14="http://schemas.microsoft.com/office/powerpoint/2010/main" val="308405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485036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Consonants</a:t>
            </a:r>
            <a:endParaRPr lang="en-GB" sz="2800" b="1" dirty="0">
              <a:solidFill>
                <a:schemeClr val="accent2">
                  <a:lumMod val="50000"/>
                </a:schemeClr>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Consonants are much more readily misheard and confused than vowels.</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p, b		t, d		k, g		f, v, </a:t>
            </a:r>
            <a:r>
              <a:rPr lang="en-GB" sz="2400" dirty="0" err="1">
                <a:solidFill>
                  <a:srgbClr val="202122"/>
                </a:solidFill>
                <a:latin typeface="+mn-lt"/>
              </a:rPr>
              <a:t>th</a:t>
            </a:r>
            <a:r>
              <a:rPr lang="en-GB" sz="2400" dirty="0">
                <a:solidFill>
                  <a:srgbClr val="202122"/>
                </a:solidFill>
                <a:latin typeface="+mn-lt"/>
              </a:rPr>
              <a:t>	</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Plosive and fricative consonants are particularly prone to being misheard.  </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They involves high-frequency </a:t>
            </a:r>
          </a:p>
          <a:p>
            <a:pPr marL="0" algn="l" rtl="0" eaLnBrk="1" fontAlgn="ctr" latinLnBrk="0" hangingPunct="1">
              <a:spcBef>
                <a:spcPts val="0"/>
              </a:spcBef>
              <a:spcAft>
                <a:spcPts val="0"/>
              </a:spcAft>
              <a:buNone/>
            </a:pPr>
            <a:r>
              <a:rPr lang="en-GB" sz="2400" dirty="0">
                <a:solidFill>
                  <a:srgbClr val="202122"/>
                </a:solidFill>
                <a:latin typeface="+mn-lt"/>
              </a:rPr>
              <a:t>sound waves to which our </a:t>
            </a:r>
          </a:p>
          <a:p>
            <a:pPr marL="0" algn="l" rtl="0" eaLnBrk="1" fontAlgn="ctr" latinLnBrk="0" hangingPunct="1">
              <a:spcBef>
                <a:spcPts val="0"/>
              </a:spcBef>
              <a:spcAft>
                <a:spcPts val="0"/>
              </a:spcAft>
              <a:buNone/>
            </a:pPr>
            <a:r>
              <a:rPr lang="en-GB" sz="2400" dirty="0">
                <a:solidFill>
                  <a:srgbClr val="202122"/>
                </a:solidFill>
                <a:latin typeface="+mn-lt"/>
              </a:rPr>
              <a:t>ears are less sensitive. </a:t>
            </a:r>
          </a:p>
        </p:txBody>
      </p:sp>
      <p:pic>
        <p:nvPicPr>
          <p:cNvPr id="2" name="Picture 1">
            <a:extLst>
              <a:ext uri="{FF2B5EF4-FFF2-40B4-BE49-F238E27FC236}">
                <a16:creationId xmlns:a16="http://schemas.microsoft.com/office/drawing/2014/main" id="{3E1EFC15-0718-4F38-4FB7-03C463FE0A45}"/>
              </a:ext>
            </a:extLst>
          </p:cNvPr>
          <p:cNvPicPr>
            <a:picLocks noChangeAspect="1"/>
          </p:cNvPicPr>
          <p:nvPr/>
        </p:nvPicPr>
        <p:blipFill>
          <a:blip r:embed="rId3"/>
          <a:stretch>
            <a:fillRect/>
          </a:stretch>
        </p:blipFill>
        <p:spPr>
          <a:xfrm>
            <a:off x="4800120" y="3573016"/>
            <a:ext cx="4419017" cy="3168352"/>
          </a:xfrm>
          <a:prstGeom prst="rect">
            <a:avLst/>
          </a:prstGeom>
        </p:spPr>
      </p:pic>
    </p:spTree>
    <p:extLst>
      <p:ext uri="{BB962C8B-B14F-4D97-AF65-F5344CB8AC3E}">
        <p14:creationId xmlns:p14="http://schemas.microsoft.com/office/powerpoint/2010/main" val="34125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485036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C</a:t>
            </a: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onsonants</a:t>
            </a:r>
            <a:endParaRPr lang="en-GB" sz="2800" b="1" dirty="0">
              <a:solidFill>
                <a:schemeClr val="accent2">
                  <a:lumMod val="50000"/>
                </a:schemeClr>
              </a:solidFill>
              <a:latin typeface="+mn-lt"/>
            </a:endParaRPr>
          </a:p>
          <a:p>
            <a:pPr marL="0" algn="l" rtl="0" eaLnBrk="1" fontAlgn="ctr" latinLnBrk="0" hangingPunct="1">
              <a:spcBef>
                <a:spcPts val="0"/>
              </a:spcBef>
              <a:spcAft>
                <a:spcPts val="0"/>
              </a:spcAft>
              <a:buNone/>
            </a:pPr>
            <a:r>
              <a:rPr lang="en-GB" sz="2400" dirty="0">
                <a:solidFill>
                  <a:schemeClr val="accent2">
                    <a:lumMod val="50000"/>
                  </a:schemeClr>
                </a:solidFill>
                <a:latin typeface="+mn-lt"/>
              </a:rPr>
              <a:t>Plosive	p, b	t, d	k, g</a:t>
            </a:r>
          </a:p>
          <a:p>
            <a:pPr marL="0" algn="l" rtl="0" eaLnBrk="1" fontAlgn="ctr" latinLnBrk="0" hangingPunct="1">
              <a:spcBef>
                <a:spcPts val="0"/>
              </a:spcBef>
              <a:spcAft>
                <a:spcPts val="0"/>
              </a:spcAft>
              <a:buNone/>
            </a:pPr>
            <a:r>
              <a:rPr lang="en-GB" sz="2400" dirty="0">
                <a:solidFill>
                  <a:srgbClr val="202122"/>
                </a:solidFill>
                <a:latin typeface="+mn-lt"/>
              </a:rPr>
              <a:t>Obstruction of airflow builds up pressure in the mouth, followed by sudden release through the mouth</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chemeClr val="accent2">
                    <a:lumMod val="50000"/>
                  </a:schemeClr>
                </a:solidFill>
                <a:latin typeface="+mn-lt"/>
              </a:rPr>
              <a:t>Nasal		n, m, ng	</a:t>
            </a:r>
          </a:p>
          <a:p>
            <a:pPr marL="0" algn="l" rtl="0" eaLnBrk="1" fontAlgn="ctr" latinLnBrk="0" hangingPunct="1">
              <a:spcBef>
                <a:spcPts val="0"/>
              </a:spcBef>
              <a:spcAft>
                <a:spcPts val="0"/>
              </a:spcAft>
              <a:buNone/>
            </a:pPr>
            <a:r>
              <a:rPr lang="en-GB" sz="2400" dirty="0">
                <a:solidFill>
                  <a:srgbClr val="202122"/>
                </a:solidFill>
                <a:latin typeface="+mn-lt"/>
              </a:rPr>
              <a:t>Obstruction of airflow in the mouth but air is allowed to escape through the nose</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chemeClr val="accent2">
                    <a:lumMod val="50000"/>
                  </a:schemeClr>
                </a:solidFill>
                <a:latin typeface="+mn-lt"/>
              </a:rPr>
              <a:t>Fricative	f, v	</a:t>
            </a:r>
            <a:r>
              <a:rPr lang="en-GB" sz="2400" dirty="0" err="1">
                <a:solidFill>
                  <a:schemeClr val="accent2">
                    <a:lumMod val="50000"/>
                  </a:schemeClr>
                </a:solidFill>
                <a:latin typeface="+mn-lt"/>
              </a:rPr>
              <a:t>th</a:t>
            </a:r>
            <a:r>
              <a:rPr lang="en-GB" sz="2400" dirty="0">
                <a:solidFill>
                  <a:schemeClr val="accent2">
                    <a:lumMod val="50000"/>
                  </a:schemeClr>
                </a:solidFill>
                <a:latin typeface="+mn-lt"/>
              </a:rPr>
              <a:t>, </a:t>
            </a:r>
            <a:r>
              <a:rPr lang="en-GB" sz="2400" u="sng" dirty="0" err="1">
                <a:solidFill>
                  <a:schemeClr val="accent2">
                    <a:lumMod val="50000"/>
                  </a:schemeClr>
                </a:solidFill>
                <a:latin typeface="+mn-lt"/>
              </a:rPr>
              <a:t>th</a:t>
            </a:r>
            <a:r>
              <a:rPr lang="en-GB" sz="2400" dirty="0">
                <a:solidFill>
                  <a:schemeClr val="accent2">
                    <a:lumMod val="50000"/>
                  </a:schemeClr>
                </a:solidFill>
                <a:latin typeface="+mn-lt"/>
              </a:rPr>
              <a:t>	    s, z		</a:t>
            </a:r>
            <a:r>
              <a:rPr lang="en-GB" sz="2400" dirty="0" err="1">
                <a:solidFill>
                  <a:schemeClr val="accent2">
                    <a:lumMod val="50000"/>
                  </a:schemeClr>
                </a:solidFill>
                <a:latin typeface="+mn-lt"/>
              </a:rPr>
              <a:t>sh</a:t>
            </a:r>
            <a:r>
              <a:rPr lang="en-GB" sz="2400" dirty="0">
                <a:solidFill>
                  <a:schemeClr val="accent2">
                    <a:lumMod val="50000"/>
                  </a:schemeClr>
                </a:solidFill>
                <a:latin typeface="+mn-lt"/>
              </a:rPr>
              <a:t>, </a:t>
            </a:r>
            <a:r>
              <a:rPr lang="en-GB" sz="2400" dirty="0" err="1">
                <a:solidFill>
                  <a:schemeClr val="accent2">
                    <a:lumMod val="50000"/>
                  </a:schemeClr>
                </a:solidFill>
                <a:latin typeface="+mn-lt"/>
              </a:rPr>
              <a:t>zh</a:t>
            </a:r>
            <a:r>
              <a:rPr lang="en-GB" sz="2400" dirty="0">
                <a:solidFill>
                  <a:schemeClr val="accent2">
                    <a:lumMod val="50000"/>
                  </a:schemeClr>
                </a:solidFill>
                <a:latin typeface="+mn-lt"/>
              </a:rPr>
              <a:t>	     h</a:t>
            </a:r>
          </a:p>
          <a:p>
            <a:pPr marL="0" algn="l" rtl="0" eaLnBrk="1" fontAlgn="ctr" latinLnBrk="0" hangingPunct="1">
              <a:spcBef>
                <a:spcPts val="0"/>
              </a:spcBef>
              <a:spcAft>
                <a:spcPts val="0"/>
              </a:spcAft>
              <a:buNone/>
            </a:pPr>
            <a:r>
              <a:rPr lang="en-GB" sz="2400" dirty="0">
                <a:solidFill>
                  <a:srgbClr val="202122"/>
                </a:solidFill>
                <a:latin typeface="+mn-lt"/>
              </a:rPr>
              <a:t>Air forced through a narrow gap between two </a:t>
            </a:r>
            <a:r>
              <a:rPr lang="en-GB" sz="2400" dirty="0">
                <a:solidFill>
                  <a:schemeClr val="accent2">
                    <a:lumMod val="50000"/>
                  </a:schemeClr>
                </a:solidFill>
                <a:latin typeface="+mn-lt"/>
              </a:rPr>
              <a:t>articulators</a:t>
            </a:r>
            <a:r>
              <a:rPr lang="en-GB" sz="2400" dirty="0">
                <a:solidFill>
                  <a:srgbClr val="202122"/>
                </a:solidFill>
                <a:latin typeface="+mn-lt"/>
              </a:rPr>
              <a:t> (</a:t>
            </a:r>
            <a:r>
              <a:rPr lang="en-GB" sz="2400" dirty="0" err="1">
                <a:solidFill>
                  <a:srgbClr val="202122"/>
                </a:solidFill>
                <a:latin typeface="+mn-lt"/>
              </a:rPr>
              <a:t>eg</a:t>
            </a:r>
            <a:r>
              <a:rPr lang="en-GB" sz="2400" dirty="0">
                <a:solidFill>
                  <a:srgbClr val="202122"/>
                </a:solidFill>
                <a:latin typeface="+mn-lt"/>
              </a:rPr>
              <a:t> tongue and palate) that creates friction</a:t>
            </a:r>
          </a:p>
        </p:txBody>
      </p:sp>
    </p:spTree>
    <p:extLst>
      <p:ext uri="{BB962C8B-B14F-4D97-AF65-F5344CB8AC3E}">
        <p14:creationId xmlns:p14="http://schemas.microsoft.com/office/powerpoint/2010/main" val="219785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448103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C</a:t>
            </a: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onsonants</a:t>
            </a:r>
            <a:endParaRPr lang="en-GB" sz="2800" b="1" dirty="0">
              <a:solidFill>
                <a:schemeClr val="accent2">
                  <a:lumMod val="50000"/>
                </a:schemeClr>
              </a:solidFill>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chemeClr val="accent2">
                    <a:lumMod val="50000"/>
                  </a:schemeClr>
                </a:solidFill>
                <a:latin typeface="+mn-lt"/>
              </a:rPr>
              <a:t>Affricates		</a:t>
            </a:r>
            <a:r>
              <a:rPr lang="en-GB" sz="2400" dirty="0" err="1">
                <a:solidFill>
                  <a:schemeClr val="accent2">
                    <a:lumMod val="50000"/>
                  </a:schemeClr>
                </a:solidFill>
                <a:latin typeface="+mn-lt"/>
              </a:rPr>
              <a:t>ch</a:t>
            </a:r>
            <a:r>
              <a:rPr lang="en-GB" sz="2400" dirty="0">
                <a:solidFill>
                  <a:schemeClr val="accent2">
                    <a:lumMod val="50000"/>
                  </a:schemeClr>
                </a:solidFill>
                <a:latin typeface="+mn-lt"/>
              </a:rPr>
              <a:t>, j</a:t>
            </a:r>
          </a:p>
          <a:p>
            <a:pPr marL="0" algn="l" rtl="0" eaLnBrk="1" fontAlgn="ctr" latinLnBrk="0" hangingPunct="1">
              <a:spcBef>
                <a:spcPts val="0"/>
              </a:spcBef>
              <a:spcAft>
                <a:spcPts val="0"/>
              </a:spcAft>
              <a:buNone/>
            </a:pPr>
            <a:r>
              <a:rPr lang="en-GB" sz="2400" dirty="0">
                <a:solidFill>
                  <a:srgbClr val="202122"/>
                </a:solidFill>
                <a:latin typeface="+mn-lt"/>
              </a:rPr>
              <a:t>Begin with complete obstruction, then air is released as the tongue moves backwards through the mouth </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chemeClr val="accent2">
                    <a:lumMod val="50000"/>
                  </a:schemeClr>
                </a:solidFill>
                <a:latin typeface="+mn-lt"/>
              </a:rPr>
              <a:t>Approximants	w	r, l	y</a:t>
            </a:r>
          </a:p>
          <a:p>
            <a:pPr marL="0" algn="l" rtl="0" eaLnBrk="1" fontAlgn="ctr" latinLnBrk="0" hangingPunct="1">
              <a:spcBef>
                <a:spcPts val="0"/>
              </a:spcBef>
              <a:spcAft>
                <a:spcPts val="0"/>
              </a:spcAft>
              <a:buNone/>
            </a:pPr>
            <a:r>
              <a:rPr lang="en-GB" sz="2400" dirty="0">
                <a:solidFill>
                  <a:srgbClr val="202122"/>
                </a:solidFill>
                <a:latin typeface="+mn-lt"/>
              </a:rPr>
              <a:t>Produced without complete or near closure, with two </a:t>
            </a:r>
            <a:r>
              <a:rPr lang="en-GB" sz="2400" dirty="0">
                <a:latin typeface="+mn-lt"/>
              </a:rPr>
              <a:t>articulators</a:t>
            </a:r>
            <a:r>
              <a:rPr lang="en-GB" sz="2400" dirty="0">
                <a:solidFill>
                  <a:srgbClr val="202122"/>
                </a:solidFill>
                <a:latin typeface="+mn-lt"/>
              </a:rPr>
              <a:t> moderating the air flow</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www.sltinfo.com</a:t>
            </a:r>
            <a:r>
              <a:rPr lang="en-GB" sz="2000" i="1" dirty="0">
                <a:solidFill>
                  <a:schemeClr val="accent2">
                    <a:lumMod val="50000"/>
                  </a:schemeClr>
                </a:solidFill>
                <a:effectLst/>
                <a:latin typeface="+mn-lt"/>
                <a:ea typeface="Times New Roman" panose="02020603050405020304" pitchFamily="18" charset="0"/>
              </a:rPr>
              <a:t>/consonants</a:t>
            </a:r>
            <a:r>
              <a:rPr lang="en-GB" sz="2000" i="1" dirty="0">
                <a:solidFill>
                  <a:schemeClr val="accent2">
                    <a:lumMod val="50000"/>
                  </a:schemeClr>
                </a:solidFill>
                <a:effectLst/>
                <a:latin typeface="+mn-lt"/>
              </a:rPr>
              <a:t> </a:t>
            </a:r>
            <a:endParaRPr lang="en-GB" sz="2000" i="1" dirty="0">
              <a:solidFill>
                <a:schemeClr val="accent2">
                  <a:lumMod val="50000"/>
                </a:schemeClr>
              </a:solidFill>
              <a:latin typeface="+mn-lt"/>
            </a:endParaRPr>
          </a:p>
        </p:txBody>
      </p:sp>
    </p:spTree>
    <p:extLst>
      <p:ext uri="{BB962C8B-B14F-4D97-AF65-F5344CB8AC3E}">
        <p14:creationId xmlns:p14="http://schemas.microsoft.com/office/powerpoint/2010/main" val="3233797918"/>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9328</TotalTime>
  <Words>1590</Words>
  <Application>Microsoft Macintosh PowerPoint</Application>
  <PresentationFormat>On-screen Show (4:3)</PresentationFormat>
  <Paragraphs>206</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Segoe UI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894</cp:revision>
  <dcterms:created xsi:type="dcterms:W3CDTF">2006-01-25T16:10:04Z</dcterms:created>
  <dcterms:modified xsi:type="dcterms:W3CDTF">2025-03-14T10:27:02Z</dcterms:modified>
</cp:coreProperties>
</file>