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20"/>
  </p:notesMasterIdLst>
  <p:handoutMasterIdLst>
    <p:handoutMasterId r:id="rId21"/>
  </p:handoutMasterIdLst>
  <p:sldIdLst>
    <p:sldId id="464" r:id="rId2"/>
    <p:sldId id="1140" r:id="rId3"/>
    <p:sldId id="1142" r:id="rId4"/>
    <p:sldId id="1141" r:id="rId5"/>
    <p:sldId id="1110" r:id="rId6"/>
    <p:sldId id="987" r:id="rId7"/>
    <p:sldId id="264" r:id="rId8"/>
    <p:sldId id="257" r:id="rId9"/>
    <p:sldId id="258" r:id="rId10"/>
    <p:sldId id="265" r:id="rId11"/>
    <p:sldId id="256" r:id="rId12"/>
    <p:sldId id="261" r:id="rId13"/>
    <p:sldId id="259" r:id="rId14"/>
    <p:sldId id="260" r:id="rId15"/>
    <p:sldId id="267" r:id="rId16"/>
    <p:sldId id="266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notesViewPr>
    <p:cSldViewPr>
      <p:cViewPr>
        <p:scale>
          <a:sx n="100" d="100"/>
          <a:sy n="100" d="100"/>
        </p:scale>
        <p:origin x="-1014" y="15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6CD23BF-7E08-8C8E-5E4C-0EDC7B08A2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8F53BB2-A436-6872-640C-FB04FBB016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6F91F294-E315-8CD4-C779-3C3A66B93D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5AE4C8A1-0A8D-D0EB-E690-BB8658AF8F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E70A18-5C80-AD4F-BB34-DEFF7543D0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29E3B68-529F-AF6A-45BE-8F36B36C1A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9B6FF99-CED8-EBCC-7694-F9084FC190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66EB810-0E62-CDCF-000F-B70A79F08C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214F6CC0-8F89-B0E2-DE30-9388A1F36D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827ED546-A2B9-92A3-44FF-E6754CDD51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92FBBC99-385E-CDA1-1160-ED5682CD2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6993E5-F0DA-5C43-9727-8F5F23B8A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64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68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16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28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82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AE8C-25BF-43AB-954A-EE02C3906D0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3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4871A-688E-C71E-EF2C-E98172396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3F9155-6F7B-F7AC-4892-B845C4963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1E195A-41A7-B540-C2D4-D4B3ACCF6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D61D-4B29-2848-AB06-B10C36830E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49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F3CBAA-1E41-9F57-7337-DBB82E2C7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5D0E5F-9235-75C2-654D-37F5BBE65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91B15-423C-4CF4-D8B0-CF404962E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77FEB-E056-E446-9BAD-BE8E9E1756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614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56B188-29F2-84EC-1E9B-0DA114720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F94805-70D6-CA64-8E3A-42B9A75DA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FFD26D-2D5B-6854-E6F1-C3D4AB3B5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F3B1-56CF-7B4E-98A7-C979FB7076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95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396445-0C4F-B337-CF0A-3278C52D3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D22D70-3C8C-D8AC-A264-8C88DC7BE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B44B39-12D7-FED7-9370-A1149C334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C216-236B-D24C-8377-57EC26AF58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316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B2D3DB-C504-4A18-281A-41DC947EB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F0470D-E970-619C-321B-F04A7461D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563D01-8342-E540-801E-A0D1C7150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393A-1A7E-5545-B7E7-9EDB5A3793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369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0EBB7-6253-D9DE-D998-B3EC66585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5DDB8-B4EE-E8AF-3B72-62B836CE8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B0BC5-3720-542D-4A0E-B97D65462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3351-1D15-DE4B-BE3E-F7B92FF8A2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737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6043A9-9869-E9DE-76B2-7F49071B6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1187C6-9EA5-6689-8570-59A60C1D0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74D5DB-675C-F430-AF9B-CDDD058FD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76B3-BB4F-4842-8263-02A914AA14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8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CF46E7-5B85-ADF2-50EF-614F8E5E5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2FB071-647E-FDB6-8566-478C8569C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C8A471-0E80-2A40-3120-CB7EDC3B1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E420-3FBA-6145-906D-282F5958D6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37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E2A157-CD69-26D0-CFFD-DDB6EEE72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59D765-F1A2-742F-956B-0212A27F6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9766B3-CC67-BC0A-4F9A-42A12278A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2F2E-F022-804A-9820-2E9E9A1052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025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68D1B-2276-E783-CCE6-2277BE1E2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27C22-A658-6D69-8E46-9D25A5ADC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7FEFD-6E52-AE68-B216-ED02C9114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0DE2-7491-F249-9C6A-D930C49E5F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11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EB90E-648F-F222-7196-EF4C0840E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817B5-FA39-1370-4D56-A486D004C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60B4C-36AA-C425-5899-AEBB0DF91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2905-2742-BF44-B4E1-0AF7937271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60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C70A6A-383A-F65A-4F03-30FF57040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BFE3C4-FAAB-4B67-687D-321C409CC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49927225-B7A3-BD99-E1D9-0ECF2CADD6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4C90F895-3550-6C57-F06A-8F481D178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8F05D01B-A5AA-F5E2-E4E4-37677AA085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4BE0350-7EB4-3B47-9334-48205478DF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time-traveler/19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>
            <a:extLst>
              <a:ext uri="{FF2B5EF4-FFF2-40B4-BE49-F238E27FC236}">
                <a16:creationId xmlns:a16="http://schemas.microsoft.com/office/drawing/2014/main" id="{019AF07F-D4AA-6165-5F4F-9E7891C3A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14" y="549275"/>
            <a:ext cx="4909036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00E5"/>
                </a:solidFill>
              </a:rPr>
              <a:t>u3a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4400" b="1" dirty="0">
              <a:solidFill>
                <a:srgbClr val="0000E5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E5"/>
                </a:solidFill>
              </a:rPr>
              <a:t>10th April 2025</a:t>
            </a:r>
            <a:endParaRPr lang="en-GB" altLang="en-US" b="1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E5"/>
                </a:solidFill>
              </a:rPr>
              <a:t>Words from c. 1950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E5"/>
                </a:solidFill>
              </a:rPr>
              <a:t>Liz Swinbank et 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rgbClr val="AF67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g&#10;&#10;AI-generated content may be incorrect.">
            <a:extLst>
              <a:ext uri="{FF2B5EF4-FFF2-40B4-BE49-F238E27FC236}">
                <a16:creationId xmlns:a16="http://schemas.microsoft.com/office/drawing/2014/main" id="{80CF13C0-6281-1B0F-5B22-6BC8D296E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3" y="1319467"/>
            <a:ext cx="2064544" cy="1250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FFD18C-1D38-25AD-B5FF-4B216DB4D598}"/>
              </a:ext>
            </a:extLst>
          </p:cNvPr>
          <p:cNvSpPr txBox="1"/>
          <p:nvPr/>
        </p:nvSpPr>
        <p:spPr>
          <a:xfrm>
            <a:off x="3348317" y="1534981"/>
            <a:ext cx="4897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Pappatacio</a:t>
            </a:r>
            <a:r>
              <a:rPr lang="en-US" sz="3000" dirty="0"/>
              <a:t> - Sandfly</a:t>
            </a:r>
            <a:endParaRPr lang="en-GB" sz="3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FB861E-3A45-26C4-5D37-C2EA5A383E33}"/>
              </a:ext>
            </a:extLst>
          </p:cNvPr>
          <p:cNvGrpSpPr/>
          <p:nvPr/>
        </p:nvGrpSpPr>
        <p:grpSpPr>
          <a:xfrm>
            <a:off x="816135" y="2701406"/>
            <a:ext cx="8075060" cy="1586972"/>
            <a:chOff x="1088179" y="2458875"/>
            <a:chExt cx="10766747" cy="21159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BDD6F3-FE66-442A-542B-D8E63B239137}"/>
                </a:ext>
              </a:extLst>
            </p:cNvPr>
            <p:cNvSpPr txBox="1"/>
            <p:nvPr/>
          </p:nvSpPr>
          <p:spPr>
            <a:xfrm>
              <a:off x="3399415" y="2458875"/>
              <a:ext cx="845551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000" dirty="0"/>
                <a:t>George Gissing  </a:t>
              </a:r>
              <a:r>
                <a:rPr lang="it-IT" sz="3000" i="1" dirty="0"/>
                <a:t>By the Ionian Sea</a:t>
              </a:r>
              <a:r>
                <a:rPr lang="it-IT" sz="3000" dirty="0"/>
                <a:t> (1901):  Coriolano Paparazzo</a:t>
              </a:r>
              <a:r>
                <a:rPr lang="it-IT" dirty="0"/>
                <a:t>. </a:t>
              </a:r>
              <a:endParaRPr lang="en-GB" dirty="0"/>
            </a:p>
          </p:txBody>
        </p:sp>
        <p:pic>
          <p:nvPicPr>
            <p:cNvPr id="8" name="Picture 7" descr="A person with a mustache&#10;&#10;AI-generated content may be incorrect.">
              <a:extLst>
                <a:ext uri="{FF2B5EF4-FFF2-40B4-BE49-F238E27FC236}">
                  <a16:creationId xmlns:a16="http://schemas.microsoft.com/office/drawing/2014/main" id="{D024D7C6-C941-D781-ED2D-E11C899D0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179" y="2458875"/>
              <a:ext cx="1536687" cy="211596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0936B38-60B2-CCA2-BC84-DF3DD3F1E6EB}"/>
              </a:ext>
            </a:extLst>
          </p:cNvPr>
          <p:cNvSpPr txBox="1"/>
          <p:nvPr/>
        </p:nvSpPr>
        <p:spPr>
          <a:xfrm>
            <a:off x="3348317" y="4474721"/>
            <a:ext cx="4760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Fellini</a:t>
            </a:r>
            <a:r>
              <a:rPr lang="it-IT" sz="3000" i="1" dirty="0"/>
              <a:t> La dolce vita</a:t>
            </a:r>
            <a:r>
              <a:rPr lang="it-IT" sz="3000" dirty="0"/>
              <a:t> (1960): </a:t>
            </a:r>
            <a:r>
              <a:rPr lang="it-IT" sz="3000" b="1" dirty="0"/>
              <a:t>Paparazzo</a:t>
            </a:r>
            <a:endParaRPr lang="en-GB" sz="3000" dirty="0"/>
          </a:p>
        </p:txBody>
      </p:sp>
      <p:pic>
        <p:nvPicPr>
          <p:cNvPr id="11" name="Picture 10" descr="A group of people in a car&#10;&#10;AI-generated content may be incorrect.">
            <a:extLst>
              <a:ext uri="{FF2B5EF4-FFF2-40B4-BE49-F238E27FC236}">
                <a16:creationId xmlns:a16="http://schemas.microsoft.com/office/drawing/2014/main" id="{A1389526-9D31-9B86-0B9D-EBE47A938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7" y="4635285"/>
            <a:ext cx="2164556" cy="11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light up camera&#10;&#10;AI-generated content may be incorrect.">
            <a:extLst>
              <a:ext uri="{FF2B5EF4-FFF2-40B4-BE49-F238E27FC236}">
                <a16:creationId xmlns:a16="http://schemas.microsoft.com/office/drawing/2014/main" id="{B2CE734B-249C-9293-8263-3A515E45F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2" y="3164765"/>
            <a:ext cx="1620926" cy="2444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8BDFE-D2E3-48BE-34D7-2B4C6ED7DEBB}"/>
              </a:ext>
            </a:extLst>
          </p:cNvPr>
          <p:cNvSpPr txBox="1"/>
          <p:nvPr/>
        </p:nvSpPr>
        <p:spPr>
          <a:xfrm>
            <a:off x="3566160" y="3874770"/>
            <a:ext cx="4647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Lucciola – cinema usher</a:t>
            </a:r>
            <a:endParaRPr lang="en-GB" sz="3000" dirty="0"/>
          </a:p>
        </p:txBody>
      </p:sp>
      <p:pic>
        <p:nvPicPr>
          <p:cNvPr id="4" name="Picture 3" descr="A bee flying over a yellow powder&#10;&#10;AI-generated content may be incorrect.">
            <a:extLst>
              <a:ext uri="{FF2B5EF4-FFF2-40B4-BE49-F238E27FC236}">
                <a16:creationId xmlns:a16="http://schemas.microsoft.com/office/drawing/2014/main" id="{45D835EC-76D7-ED9B-B329-D3014D60D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2" y="1336301"/>
            <a:ext cx="2143125" cy="1200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2F41A-E5E6-1D3E-A4A2-8E58A207E6E6}"/>
              </a:ext>
            </a:extLst>
          </p:cNvPr>
          <p:cNvSpPr txBox="1"/>
          <p:nvPr/>
        </p:nvSpPr>
        <p:spPr>
          <a:xfrm>
            <a:off x="3566160" y="1738033"/>
            <a:ext cx="4647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Lucciola – firefly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6688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icrophone stand with a white background&#10;&#10;AI-generated content may be incorrect.">
            <a:extLst>
              <a:ext uri="{FF2B5EF4-FFF2-40B4-BE49-F238E27FC236}">
                <a16:creationId xmlns:a16="http://schemas.microsoft.com/office/drawing/2014/main" id="{5E81E88A-5555-911C-80C3-9FBA0EF7E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3" y="3351469"/>
            <a:ext cx="1607344" cy="1607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F7608-FBEF-70E5-0E9F-CE8AED5A96B6}"/>
              </a:ext>
            </a:extLst>
          </p:cNvPr>
          <p:cNvSpPr txBox="1"/>
          <p:nvPr/>
        </p:nvSpPr>
        <p:spPr>
          <a:xfrm>
            <a:off x="3033657" y="3818292"/>
            <a:ext cx="578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err="1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Giraffa</a:t>
            </a:r>
            <a:r>
              <a:rPr lang="fr-FR" sz="30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– crane-type microphone stand</a:t>
            </a:r>
            <a:endParaRPr lang="en-GB" sz="3000" dirty="0"/>
          </a:p>
        </p:txBody>
      </p:sp>
      <p:pic>
        <p:nvPicPr>
          <p:cNvPr id="5" name="Picture 4" descr="A giraffe walking in a field&#10;&#10;AI-generated content may be incorrect.">
            <a:extLst>
              <a:ext uri="{FF2B5EF4-FFF2-40B4-BE49-F238E27FC236}">
                <a16:creationId xmlns:a16="http://schemas.microsoft.com/office/drawing/2014/main" id="{618B90F9-78AF-6614-41BD-8182E60EF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480" y="1531663"/>
            <a:ext cx="2227589" cy="1164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C9457-3091-819B-E5FE-F26E49CA06A0}"/>
              </a:ext>
            </a:extLst>
          </p:cNvPr>
          <p:cNvSpPr txBox="1"/>
          <p:nvPr/>
        </p:nvSpPr>
        <p:spPr>
          <a:xfrm>
            <a:off x="3033657" y="1703514"/>
            <a:ext cx="57849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err="1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Giraffa</a:t>
            </a:r>
            <a:r>
              <a:rPr lang="fr-FR" sz="30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– </a:t>
            </a:r>
            <a:r>
              <a:rPr lang="fr-FR" sz="3000" dirty="0" err="1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giraffe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2190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A53878-08F3-348C-7325-5040818BE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7" y="3575152"/>
            <a:ext cx="1850231" cy="1385888"/>
          </a:xfrm>
          <a:prstGeom prst="rect">
            <a:avLst/>
          </a:prstGeom>
        </p:spPr>
      </p:pic>
      <p:pic>
        <p:nvPicPr>
          <p:cNvPr id="5" name="Picture 4" descr="A close up of a bee&#10;&#10;AI-generated content may be incorrect.">
            <a:extLst>
              <a:ext uri="{FF2B5EF4-FFF2-40B4-BE49-F238E27FC236}">
                <a16:creationId xmlns:a16="http://schemas.microsoft.com/office/drawing/2014/main" id="{C412E0AA-AE3A-D3DB-60D3-706D4A155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7" y="1429002"/>
            <a:ext cx="1850231" cy="1385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0B7753-BBBE-16D2-73E0-3DA7A825CAD1}"/>
              </a:ext>
            </a:extLst>
          </p:cNvPr>
          <p:cNvSpPr txBox="1"/>
          <p:nvPr/>
        </p:nvSpPr>
        <p:spPr>
          <a:xfrm>
            <a:off x="3751730" y="1833506"/>
            <a:ext cx="4332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Ape- bee</a:t>
            </a:r>
            <a:endParaRPr lang="en-GB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35603-DFD6-5217-E85A-4EDBB8BA66F2}"/>
              </a:ext>
            </a:extLst>
          </p:cNvPr>
          <p:cNvSpPr txBox="1"/>
          <p:nvPr/>
        </p:nvSpPr>
        <p:spPr>
          <a:xfrm>
            <a:off x="3648188" y="3856189"/>
            <a:ext cx="4332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Ape- make of 3-wheel light van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2924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F58784-D3A2-0AAF-71CF-DF10D20BF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8" y="3517624"/>
            <a:ext cx="2476598" cy="1648064"/>
          </a:xfrm>
          <a:prstGeom prst="rect">
            <a:avLst/>
          </a:prstGeom>
        </p:spPr>
      </p:pic>
      <p:pic>
        <p:nvPicPr>
          <p:cNvPr id="5" name="Picture 4" descr="A close up of a bee&#10;&#10;AI-generated content may be incorrect.">
            <a:extLst>
              <a:ext uri="{FF2B5EF4-FFF2-40B4-BE49-F238E27FC236}">
                <a16:creationId xmlns:a16="http://schemas.microsoft.com/office/drawing/2014/main" id="{275EF517-8C8C-D497-2311-2D2B109EF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8" y="1513130"/>
            <a:ext cx="2476598" cy="165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D832CF-47E3-C492-28AB-2116E7620F51}"/>
              </a:ext>
            </a:extLst>
          </p:cNvPr>
          <p:cNvSpPr txBox="1"/>
          <p:nvPr/>
        </p:nvSpPr>
        <p:spPr>
          <a:xfrm>
            <a:off x="3582296" y="1865779"/>
            <a:ext cx="4897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Vespa - wasp</a:t>
            </a:r>
            <a:endParaRPr lang="en-GB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89425-ADA4-8162-AC0D-38FD613CA51D}"/>
              </a:ext>
            </a:extLst>
          </p:cNvPr>
          <p:cNvSpPr txBox="1"/>
          <p:nvPr/>
        </p:nvSpPr>
        <p:spPr>
          <a:xfrm>
            <a:off x="3519095" y="4076199"/>
            <a:ext cx="4897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Vespa –make of scooter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47241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DFE65-E47D-EA48-5303-EBA806AE3142}"/>
              </a:ext>
            </a:extLst>
          </p:cNvPr>
          <p:cNvSpPr txBox="1"/>
          <p:nvPr/>
        </p:nvSpPr>
        <p:spPr>
          <a:xfrm>
            <a:off x="919779" y="1381685"/>
            <a:ext cx="8224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My 1950 English word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95931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0F9B9-849D-526D-134B-C1014C1E632D}"/>
              </a:ext>
            </a:extLst>
          </p:cNvPr>
          <p:cNvSpPr txBox="1"/>
          <p:nvPr/>
        </p:nvSpPr>
        <p:spPr>
          <a:xfrm>
            <a:off x="758414" y="1154295"/>
            <a:ext cx="2872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Nerd</a:t>
            </a:r>
            <a:endParaRPr lang="en-GB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3D364-4E87-013C-C2CC-EF8B426F0925}"/>
              </a:ext>
            </a:extLst>
          </p:cNvPr>
          <p:cNvSpPr txBox="1"/>
          <p:nvPr/>
        </p:nvSpPr>
        <p:spPr>
          <a:xfrm>
            <a:off x="758414" y="1778548"/>
            <a:ext cx="7196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It may have evolved from the word </a:t>
            </a:r>
            <a:r>
              <a:rPr lang="en-US" sz="3000" b="1" dirty="0"/>
              <a:t>"</a:t>
            </a:r>
            <a:r>
              <a:rPr lang="en-US" sz="3000" b="1" dirty="0" err="1"/>
              <a:t>nert</a:t>
            </a:r>
            <a:r>
              <a:rPr lang="en-US" sz="3000" b="1" dirty="0"/>
              <a:t>"</a:t>
            </a:r>
            <a:r>
              <a:rPr lang="en-US" sz="3000" dirty="0"/>
              <a:t>, a 1920s slang term for a dim-witted or crazy person (a play on "nut").</a:t>
            </a:r>
            <a:endParaRPr lang="en-GB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6F26BE-3F86-C8D2-6C82-B5C5262C0A48}"/>
              </a:ext>
            </a:extLst>
          </p:cNvPr>
          <p:cNvSpPr txBox="1"/>
          <p:nvPr/>
        </p:nvSpPr>
        <p:spPr>
          <a:xfrm>
            <a:off x="758414" y="3326131"/>
            <a:ext cx="696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It could be a variation of </a:t>
            </a:r>
            <a:r>
              <a:rPr lang="en-US" sz="3000" b="1" dirty="0"/>
              <a:t>"</a:t>
            </a:r>
            <a:r>
              <a:rPr lang="en-US" sz="3000" b="1" dirty="0" err="1"/>
              <a:t>knurd</a:t>
            </a:r>
            <a:r>
              <a:rPr lang="en-US" sz="3000" b="1" dirty="0"/>
              <a:t>"</a:t>
            </a:r>
            <a:r>
              <a:rPr lang="en-US" sz="3000" dirty="0"/>
              <a:t> (spelled </a:t>
            </a:r>
            <a:r>
              <a:rPr lang="en-US" sz="3000" i="1" dirty="0"/>
              <a:t>drunk</a:t>
            </a:r>
            <a:r>
              <a:rPr lang="en-US" sz="3000" dirty="0"/>
              <a:t> backward), reportedly used at Rensselaer Polytechnic Institute (RPI) to describe students who studied instead of partying.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364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toy&#10;&#10;AI-generated content may be incorrect.">
            <a:extLst>
              <a:ext uri="{FF2B5EF4-FFF2-40B4-BE49-F238E27FC236}">
                <a16:creationId xmlns:a16="http://schemas.microsoft.com/office/drawing/2014/main" id="{C1E33502-8E93-3154-B062-FEA5C8D79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1" y="1662485"/>
            <a:ext cx="1666424" cy="1666424"/>
          </a:xfrm>
          <a:prstGeom prst="rect">
            <a:avLst/>
          </a:prstGeom>
        </p:spPr>
      </p:pic>
      <p:pic>
        <p:nvPicPr>
          <p:cNvPr id="5" name="Picture 4" descr="A red cover with a cartoon of a dog&#10;&#10;AI-generated content may be incorrect.">
            <a:extLst>
              <a:ext uri="{FF2B5EF4-FFF2-40B4-BE49-F238E27FC236}">
                <a16:creationId xmlns:a16="http://schemas.microsoft.com/office/drawing/2014/main" id="{C133E198-BE45-21B0-1384-27AE43E6E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" y="3429000"/>
            <a:ext cx="1802048" cy="2455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70B9BC-B3B1-15C8-1424-923DEAD73CC3}"/>
              </a:ext>
            </a:extLst>
          </p:cNvPr>
          <p:cNvSpPr txBox="1"/>
          <p:nvPr/>
        </p:nvSpPr>
        <p:spPr>
          <a:xfrm>
            <a:off x="774550" y="1131570"/>
            <a:ext cx="2476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1950</a:t>
            </a:r>
            <a:endParaRPr lang="en-GB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9A4B5-64FA-71E5-15CF-DD21F05DC8B1}"/>
              </a:ext>
            </a:extLst>
          </p:cNvPr>
          <p:cNvSpPr txBox="1"/>
          <p:nvPr/>
        </p:nvSpPr>
        <p:spPr>
          <a:xfrm>
            <a:off x="3041725" y="1749370"/>
            <a:ext cx="46876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Theodor Geisel</a:t>
            </a:r>
            <a:endParaRPr lang="en-GB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7FD6C-AB7D-799D-F820-2C5A9EE507C7}"/>
              </a:ext>
            </a:extLst>
          </p:cNvPr>
          <p:cNvSpPr txBox="1"/>
          <p:nvPr/>
        </p:nvSpPr>
        <p:spPr>
          <a:xfrm>
            <a:off x="3130476" y="2495696"/>
            <a:ext cx="4034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Doctor Seuss</a:t>
            </a:r>
            <a:endParaRPr lang="en-GB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FF681-B7A9-A571-D96D-9F4B6A10FD7E}"/>
              </a:ext>
            </a:extLst>
          </p:cNvPr>
          <p:cNvSpPr txBox="1"/>
          <p:nvPr/>
        </p:nvSpPr>
        <p:spPr>
          <a:xfrm>
            <a:off x="2896497" y="3506531"/>
            <a:ext cx="57929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And then, just to show them, I’ll sail to Ka-</a:t>
            </a:r>
            <a:r>
              <a:rPr lang="en-US" sz="3000" dirty="0" err="1"/>
              <a:t>Troo</a:t>
            </a:r>
            <a:r>
              <a:rPr lang="en-US" sz="3000" dirty="0"/>
              <a:t>, And bring back an It-Kutch a </a:t>
            </a:r>
            <a:r>
              <a:rPr lang="en-US" sz="3000" dirty="0" err="1"/>
              <a:t>Preep</a:t>
            </a:r>
            <a:r>
              <a:rPr lang="en-US" sz="3000" dirty="0"/>
              <a:t> and a Proo, A </a:t>
            </a:r>
            <a:r>
              <a:rPr lang="en-US" sz="3000" dirty="0" err="1"/>
              <a:t>Nerkle</a:t>
            </a:r>
            <a:r>
              <a:rPr lang="en-US" sz="3000" dirty="0"/>
              <a:t>, a Nerd and a Seersucker too!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1706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FCA42A-10B7-BD26-24CF-69AEC6130734}"/>
              </a:ext>
            </a:extLst>
          </p:cNvPr>
          <p:cNvSpPr txBox="1"/>
          <p:nvPr/>
        </p:nvSpPr>
        <p:spPr>
          <a:xfrm>
            <a:off x="806824" y="1914189"/>
            <a:ext cx="7309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But why do we use it to mean ‘studious person’?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38141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620688"/>
            <a:ext cx="7920038" cy="58968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Words from c. 1950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8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800" b="1" dirty="0">
              <a:solidFill>
                <a:schemeClr val="accent2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8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800" b="1" dirty="0">
              <a:solidFill>
                <a:schemeClr val="accent2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8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800" b="1" dirty="0">
              <a:solidFill>
                <a:schemeClr val="accent2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8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GB" sz="2800" b="1" dirty="0">
              <a:solidFill>
                <a:schemeClr val="accent2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rgbClr val="0000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Time Traveler by Merriam-Webster: Words from 1950</a:t>
            </a:r>
            <a:r>
              <a:rPr lang="en-GB" sz="1600" dirty="0">
                <a:effectLst/>
              </a:rPr>
              <a:t> </a:t>
            </a:r>
            <a:endParaRPr lang="en-GB" sz="28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4ED50-967A-199A-1C1F-ED704FB26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9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F1B40-46A9-0CC4-A409-8169E014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7" y="404665"/>
            <a:ext cx="898513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5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0362A-4583-5EA2-DDC6-AA92E4F63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57" y="260648"/>
            <a:ext cx="886772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1BA44-6A31-393E-3775-393E169B2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8" y="764704"/>
            <a:ext cx="902218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5151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Some of our chosen words </a:t>
            </a:r>
          </a:p>
          <a:p>
            <a:pPr>
              <a:buNone/>
            </a:pPr>
            <a:r>
              <a:rPr lang="en-GB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ultimedia		channel hopping</a:t>
            </a:r>
          </a:p>
          <a:p>
            <a:pPr>
              <a:buNone/>
            </a:pPr>
            <a:r>
              <a:rPr lang="en-GB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space shuttle		sonogram</a:t>
            </a:r>
            <a:endParaRPr lang="en-GB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dirty="0">
                <a:latin typeface="+mn-lt"/>
                <a:ea typeface="Times New Roman" panose="02020603050405020304" pitchFamily="18" charset="0"/>
              </a:rPr>
              <a:t>global warming		Orwellian</a:t>
            </a:r>
          </a:p>
          <a:p>
            <a:pPr>
              <a:buNone/>
            </a:pPr>
            <a:r>
              <a:rPr lang="en-GB" dirty="0">
                <a:latin typeface="+mn-lt"/>
                <a:ea typeface="Times New Roman" panose="02020603050405020304" pitchFamily="18" charset="0"/>
              </a:rPr>
              <a:t>h</a:t>
            </a:r>
            <a:r>
              <a:rPr lang="en-GB" dirty="0">
                <a:effectLst/>
                <a:latin typeface="+mn-lt"/>
                <a:ea typeface="Times New Roman" panose="02020603050405020304" pitchFamily="18" charset="0"/>
              </a:rPr>
              <a:t>ot potato			carport</a:t>
            </a:r>
          </a:p>
          <a:p>
            <a:pPr>
              <a:buNone/>
            </a:pPr>
            <a:r>
              <a:rPr lang="en-GB" dirty="0">
                <a:latin typeface="+mn-lt"/>
                <a:ea typeface="Times New Roman" panose="02020603050405020304" pitchFamily="18" charset="0"/>
              </a:rPr>
              <a:t>battle dress		</a:t>
            </a:r>
            <a:r>
              <a:rPr lang="en-GB" dirty="0">
                <a:effectLst/>
                <a:latin typeface="+mn-lt"/>
                <a:ea typeface="Times New Roman" panose="02020603050405020304" pitchFamily="18" charset="0"/>
              </a:rPr>
              <a:t>flame out</a:t>
            </a:r>
          </a:p>
          <a:p>
            <a:pPr>
              <a:buNone/>
            </a:pPr>
            <a:r>
              <a:rPr lang="en-GB" dirty="0">
                <a:latin typeface="+mn-lt"/>
                <a:ea typeface="Times New Roman" panose="02020603050405020304" pitchFamily="18" charset="0"/>
              </a:rPr>
              <a:t>bug out			nerd</a:t>
            </a:r>
            <a:endParaRPr lang="en-GB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GB" dirty="0" err="1">
                <a:latin typeface="+mn-lt"/>
                <a:ea typeface="Times New Roman" panose="02020603050405020304" pitchFamily="18" charset="0"/>
              </a:rPr>
              <a:t>paralympics</a:t>
            </a:r>
            <a:r>
              <a:rPr lang="en-GB" dirty="0">
                <a:latin typeface="+mn-lt"/>
                <a:ea typeface="Times New Roman" panose="02020603050405020304" pitchFamily="18" charset="0"/>
              </a:rPr>
              <a:t>		peloton</a:t>
            </a:r>
          </a:p>
          <a:p>
            <a:pPr>
              <a:buNone/>
            </a:pPr>
            <a:r>
              <a:rPr lang="en-GB" dirty="0">
                <a:latin typeface="+mn-lt"/>
                <a:ea typeface="Times New Roman" panose="02020603050405020304" pitchFamily="18" charset="0"/>
              </a:rPr>
              <a:t>jackalope			coydog</a:t>
            </a:r>
            <a:endParaRPr lang="en-GB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6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3C09AC-25B4-445B-33D4-37CB5DC05651}"/>
              </a:ext>
            </a:extLst>
          </p:cNvPr>
          <p:cNvSpPr txBox="1"/>
          <p:nvPr/>
        </p:nvSpPr>
        <p:spPr>
          <a:xfrm>
            <a:off x="782619" y="1103464"/>
            <a:ext cx="7398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New uses for animal words in Italian, from the late 1940s and early 1950s - 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44016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ushing shopping carts&#10;&#10;AI-generated content may be incorrect.">
            <a:extLst>
              <a:ext uri="{FF2B5EF4-FFF2-40B4-BE49-F238E27FC236}">
                <a16:creationId xmlns:a16="http://schemas.microsoft.com/office/drawing/2014/main" id="{E7341F8F-84F3-0421-FC1C-261B3969B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0" y="3429001"/>
            <a:ext cx="3667910" cy="1959404"/>
          </a:xfrm>
          <a:prstGeom prst="rect">
            <a:avLst/>
          </a:prstGeom>
        </p:spPr>
      </p:pic>
      <p:pic>
        <p:nvPicPr>
          <p:cNvPr id="5" name="Picture 4" descr="A black and brown animal&#10;&#10;AI-generated content may be incorrect.">
            <a:extLst>
              <a:ext uri="{FF2B5EF4-FFF2-40B4-BE49-F238E27FC236}">
                <a16:creationId xmlns:a16="http://schemas.microsoft.com/office/drawing/2014/main" id="{5F70C204-EF25-4F7C-A3FB-967548D46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0" y="1557043"/>
            <a:ext cx="1964531" cy="1307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D4C5A-EE88-EE21-F4C9-7EDE6D83614C}"/>
              </a:ext>
            </a:extLst>
          </p:cNvPr>
          <p:cNvSpPr txBox="1"/>
          <p:nvPr/>
        </p:nvSpPr>
        <p:spPr>
          <a:xfrm>
            <a:off x="3477410" y="1557043"/>
            <a:ext cx="440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Sciacallo</a:t>
            </a:r>
            <a:r>
              <a:rPr lang="en-US" sz="3600" dirty="0"/>
              <a:t>  - Jackal</a:t>
            </a:r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67C82-B11E-7F63-A7C3-25DAD23A6A15}"/>
              </a:ext>
            </a:extLst>
          </p:cNvPr>
          <p:cNvSpPr txBox="1"/>
          <p:nvPr/>
        </p:nvSpPr>
        <p:spPr>
          <a:xfrm>
            <a:off x="4702173" y="4097078"/>
            <a:ext cx="393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Sciacallo</a:t>
            </a:r>
            <a:r>
              <a:rPr lang="en-US" sz="3600" dirty="0"/>
              <a:t>  - Looter</a:t>
            </a:r>
            <a:endParaRPr lang="en-GB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D01E2-7937-BA76-043A-83ABF9079B3E}"/>
              </a:ext>
            </a:extLst>
          </p:cNvPr>
          <p:cNvSpPr txBox="1"/>
          <p:nvPr/>
        </p:nvSpPr>
        <p:spPr>
          <a:xfrm>
            <a:off x="4702173" y="4720326"/>
            <a:ext cx="379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...and generally nasty person who takes advantage of very vulnerable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3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down the street&#10;&#10;AI-generated content may be incorrect.">
            <a:extLst>
              <a:ext uri="{FF2B5EF4-FFF2-40B4-BE49-F238E27FC236}">
                <a16:creationId xmlns:a16="http://schemas.microsoft.com/office/drawing/2014/main" id="{A7120B32-228C-9D06-D66A-9DBFA65BE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8" y="2712692"/>
            <a:ext cx="2367038" cy="1578026"/>
          </a:xfrm>
          <a:prstGeom prst="rect">
            <a:avLst/>
          </a:prstGeom>
        </p:spPr>
      </p:pic>
      <p:pic>
        <p:nvPicPr>
          <p:cNvPr id="9" name="Picture 8" descr="A colorful parrot with a white beak&#10;&#10;AI-generated content may be incorrect.">
            <a:extLst>
              <a:ext uri="{FF2B5EF4-FFF2-40B4-BE49-F238E27FC236}">
                <a16:creationId xmlns:a16="http://schemas.microsoft.com/office/drawing/2014/main" id="{B5FBD0EB-FEA1-829F-699B-6449127FC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2" y="1130132"/>
            <a:ext cx="2234224" cy="1486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AC37ED-6135-28A9-B9F9-CF70F1A74656}"/>
              </a:ext>
            </a:extLst>
          </p:cNvPr>
          <p:cNvSpPr txBox="1"/>
          <p:nvPr/>
        </p:nvSpPr>
        <p:spPr>
          <a:xfrm>
            <a:off x="3833078" y="1389754"/>
            <a:ext cx="5179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Pappagallo - Parrot</a:t>
            </a:r>
            <a:endParaRPr lang="en-GB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7CCD1-90ED-4441-8966-EE6E4B63CC35}"/>
              </a:ext>
            </a:extLst>
          </p:cNvPr>
          <p:cNvSpPr txBox="1"/>
          <p:nvPr/>
        </p:nvSpPr>
        <p:spPr>
          <a:xfrm>
            <a:off x="3833077" y="3163543"/>
            <a:ext cx="5179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Pappagallo – Man who pesters women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1583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9359</TotalTime>
  <Words>291</Words>
  <Application>Microsoft Macintosh PowerPoint</Application>
  <PresentationFormat>On-screen Show (4:3)</PresentationFormat>
  <Paragraphs>59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Helvetica</vt:lpstr>
      <vt:lpstr>Palatino Linotype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RugbySchool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Perspectives on Science</dc:title>
  <dc:creator>jlt</dc:creator>
  <cp:lastModifiedBy>elizabeth.swinbank@cantab.net</cp:lastModifiedBy>
  <cp:revision>898</cp:revision>
  <dcterms:created xsi:type="dcterms:W3CDTF">2006-01-25T16:10:04Z</dcterms:created>
  <dcterms:modified xsi:type="dcterms:W3CDTF">2025-04-10T10:27:03Z</dcterms:modified>
</cp:coreProperties>
</file>