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5"/>
  </p:notesMasterIdLst>
  <p:handoutMasterIdLst>
    <p:handoutMasterId r:id="rId36"/>
  </p:handoutMasterIdLst>
  <p:sldIdLst>
    <p:sldId id="464" r:id="rId2"/>
    <p:sldId id="915" r:id="rId3"/>
    <p:sldId id="947" r:id="rId4"/>
    <p:sldId id="954" r:id="rId5"/>
    <p:sldId id="955" r:id="rId6"/>
    <p:sldId id="933" r:id="rId7"/>
    <p:sldId id="936" r:id="rId8"/>
    <p:sldId id="957" r:id="rId9"/>
    <p:sldId id="981" r:id="rId10"/>
    <p:sldId id="980" r:id="rId11"/>
    <p:sldId id="958" r:id="rId12"/>
    <p:sldId id="982" r:id="rId13"/>
    <p:sldId id="962" r:id="rId14"/>
    <p:sldId id="963" r:id="rId15"/>
    <p:sldId id="965" r:id="rId16"/>
    <p:sldId id="966" r:id="rId17"/>
    <p:sldId id="979" r:id="rId18"/>
    <p:sldId id="959" r:id="rId19"/>
    <p:sldId id="968" r:id="rId20"/>
    <p:sldId id="967" r:id="rId21"/>
    <p:sldId id="960" r:id="rId22"/>
    <p:sldId id="961" r:id="rId23"/>
    <p:sldId id="970" r:id="rId24"/>
    <p:sldId id="971" r:id="rId25"/>
    <p:sldId id="972" r:id="rId26"/>
    <p:sldId id="973" r:id="rId27"/>
    <p:sldId id="977" r:id="rId28"/>
    <p:sldId id="974" r:id="rId29"/>
    <p:sldId id="956" r:id="rId30"/>
    <p:sldId id="975" r:id="rId31"/>
    <p:sldId id="976" r:id="rId32"/>
    <p:sldId id="938" r:id="rId33"/>
    <p:sldId id="950"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209791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377575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169245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268038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418313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84307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316334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399875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220554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152771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324483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408245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350636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91998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388229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1081469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15754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285519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1916486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28</a:t>
            </a:fld>
            <a:endParaRPr lang="en-US" altLang="en-US"/>
          </a:p>
        </p:txBody>
      </p:sp>
    </p:spTree>
    <p:extLst>
      <p:ext uri="{BB962C8B-B14F-4D97-AF65-F5344CB8AC3E}">
        <p14:creationId xmlns:p14="http://schemas.microsoft.com/office/powerpoint/2010/main" val="209800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29</a:t>
            </a:fld>
            <a:endParaRPr lang="en-US" altLang="en-US"/>
          </a:p>
        </p:txBody>
      </p:sp>
    </p:spTree>
    <p:extLst>
      <p:ext uri="{BB962C8B-B14F-4D97-AF65-F5344CB8AC3E}">
        <p14:creationId xmlns:p14="http://schemas.microsoft.com/office/powerpoint/2010/main" val="1913496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30</a:t>
            </a:fld>
            <a:endParaRPr lang="en-US" altLang="en-US"/>
          </a:p>
        </p:txBody>
      </p:sp>
    </p:spTree>
    <p:extLst>
      <p:ext uri="{BB962C8B-B14F-4D97-AF65-F5344CB8AC3E}">
        <p14:creationId xmlns:p14="http://schemas.microsoft.com/office/powerpoint/2010/main" val="416403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296865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31</a:t>
            </a:fld>
            <a:endParaRPr lang="en-US" altLang="en-US"/>
          </a:p>
        </p:txBody>
      </p:sp>
    </p:spTree>
    <p:extLst>
      <p:ext uri="{BB962C8B-B14F-4D97-AF65-F5344CB8AC3E}">
        <p14:creationId xmlns:p14="http://schemas.microsoft.com/office/powerpoint/2010/main" val="1724609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32</a:t>
            </a:fld>
            <a:endParaRPr lang="en-US" altLang="en-US"/>
          </a:p>
        </p:txBody>
      </p:sp>
    </p:spTree>
    <p:extLst>
      <p:ext uri="{BB962C8B-B14F-4D97-AF65-F5344CB8AC3E}">
        <p14:creationId xmlns:p14="http://schemas.microsoft.com/office/powerpoint/2010/main" val="247902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33</a:t>
            </a:fld>
            <a:endParaRPr lang="en-US" altLang="en-US"/>
          </a:p>
        </p:txBody>
      </p:sp>
    </p:spTree>
    <p:extLst>
      <p:ext uri="{BB962C8B-B14F-4D97-AF65-F5344CB8AC3E}">
        <p14:creationId xmlns:p14="http://schemas.microsoft.com/office/powerpoint/2010/main" val="162040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413923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356627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13688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395272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266308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20731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gaNqDaBUw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eSrXqOI998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3303437" y="549275"/>
            <a:ext cx="2464136"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11 January 2024</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Swearing</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endParaRPr lang="en-GB" altLang="en-US" sz="2000" dirty="0">
              <a:solidFill>
                <a:srgbClr val="0000E5"/>
              </a:solidFill>
            </a:endParaRPr>
          </a:p>
          <a:p>
            <a:pPr algn="ctr" eaLnBrk="1" hangingPunct="1">
              <a:spcBef>
                <a:spcPct val="0"/>
              </a:spcBef>
              <a:buFontTx/>
              <a:buNone/>
            </a:pPr>
            <a:r>
              <a:rPr lang="en-GB" altLang="en-US" sz="2000" dirty="0">
                <a:solidFill>
                  <a:srgbClr val="0000E5"/>
                </a:solidFill>
              </a:rPr>
              <a:t>Liz Swinbank</a:t>
            </a:r>
            <a:endParaRPr lang="en-GB" altLang="en-US" sz="2800" b="1" dirty="0">
              <a:solidFill>
                <a:srgbClr val="3333CC"/>
              </a:solidFill>
            </a:endParaRP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1025253"/>
            <a:ext cx="7920038" cy="578004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r>
              <a:rPr lang="en-GB" sz="2400" dirty="0">
                <a:latin typeface="+mn-lt"/>
                <a:ea typeface="Calibri" panose="020F0502020204030204" pitchFamily="34" charset="0"/>
                <a:cs typeface="Times New Roman" panose="02020603050405020304" pitchFamily="18" charset="0"/>
              </a:rPr>
              <a:t>From </a:t>
            </a:r>
            <a:r>
              <a:rPr lang="en-GB" sz="2400" i="1" dirty="0">
                <a:latin typeface="+mn-lt"/>
                <a:ea typeface="Calibri" panose="020F0502020204030204" pitchFamily="34" charset="0"/>
                <a:cs typeface="Times New Roman" panose="02020603050405020304" pitchFamily="18" charset="0"/>
              </a:rPr>
              <a:t>Albert and the ‘</a:t>
            </a:r>
            <a:r>
              <a:rPr lang="en-GB" sz="2400" i="1" dirty="0" err="1">
                <a:latin typeface="+mn-lt"/>
                <a:ea typeface="Calibri" panose="020F0502020204030204" pitchFamily="34" charset="0"/>
                <a:cs typeface="Times New Roman" panose="02020603050405020304" pitchFamily="18" charset="0"/>
              </a:rPr>
              <a:t>eadsman</a:t>
            </a:r>
            <a:r>
              <a:rPr lang="en-GB" sz="2400" dirty="0">
                <a:latin typeface="+mn-lt"/>
                <a:ea typeface="Calibri" panose="020F0502020204030204" pitchFamily="34" charset="0"/>
                <a:cs typeface="Times New Roman" panose="02020603050405020304" pitchFamily="18" charset="0"/>
              </a:rPr>
              <a:t>  </a:t>
            </a:r>
          </a:p>
          <a:p>
            <a:pPr>
              <a:buSzPts val="1000"/>
              <a:buNone/>
              <a:tabLst>
                <a:tab pos="457200" algn="l"/>
              </a:tabLst>
            </a:pPr>
            <a:r>
              <a:rPr lang="en-GB" sz="2400" dirty="0">
                <a:latin typeface="+mn-lt"/>
                <a:ea typeface="Calibri" panose="020F0502020204030204" pitchFamily="34" charset="0"/>
                <a:cs typeface="Times New Roman" panose="02020603050405020304" pitchFamily="18" charset="0"/>
              </a:rPr>
              <a:t>Marriott Edgar (1880-1951)</a:t>
            </a: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p:txBody>
      </p:sp>
      <p:pic>
        <p:nvPicPr>
          <p:cNvPr id="1025" name="Picture 1" descr="page1image40478048">
            <a:extLst>
              <a:ext uri="{FF2B5EF4-FFF2-40B4-BE49-F238E27FC236}">
                <a16:creationId xmlns:a16="http://schemas.microsoft.com/office/drawing/2014/main" id="{D4F0E62D-89B8-11BD-C8AD-BDEC47B4D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33" y="548680"/>
            <a:ext cx="436131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40481376">
            <a:extLst>
              <a:ext uri="{FF2B5EF4-FFF2-40B4-BE49-F238E27FC236}">
                <a16:creationId xmlns:a16="http://schemas.microsoft.com/office/drawing/2014/main" id="{1960E72D-EF2B-1168-8F9E-4E107C23C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21" y="1268760"/>
            <a:ext cx="417513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4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62232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buNone/>
            </a:pPr>
            <a:endParaRPr lang="en-GB" sz="2400" dirty="0">
              <a:effectLst/>
              <a:latin typeface="+mn-lt"/>
              <a:ea typeface="Times New Roman" panose="02020603050405020304" pitchFamily="18" charset="0"/>
            </a:endParaRPr>
          </a:p>
          <a:p>
            <a:pPr>
              <a:buNone/>
            </a:pPr>
            <a:r>
              <a:rPr lang="en-GB" sz="2400" b="1" dirty="0">
                <a:solidFill>
                  <a:srgbClr val="000000"/>
                </a:solidFill>
                <a:effectLst/>
                <a:latin typeface="+mn-lt"/>
                <a:ea typeface="Times New Roman" panose="02020603050405020304" pitchFamily="18" charset="0"/>
              </a:rPr>
              <a:t>Bloody Orkney</a:t>
            </a:r>
            <a:endParaRPr lang="en-GB" sz="2400" b="1"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This bloody town’s a bloody cuss</a:t>
            </a:r>
          </a:p>
          <a:p>
            <a:pPr>
              <a:buNone/>
            </a:pPr>
            <a:r>
              <a:rPr lang="en-GB" sz="2400" dirty="0">
                <a:solidFill>
                  <a:srgbClr val="000000"/>
                </a:solidFill>
                <a:latin typeface="+mn-lt"/>
                <a:ea typeface="Times New Roman" panose="02020603050405020304" pitchFamily="18" charset="0"/>
              </a:rPr>
              <a:t>No bloody trains, no bloody bus, </a:t>
            </a:r>
          </a:p>
          <a:p>
            <a:pPr>
              <a:buNone/>
            </a:pPr>
            <a:r>
              <a:rPr lang="en-GB" sz="2400" dirty="0">
                <a:solidFill>
                  <a:srgbClr val="000000"/>
                </a:solidFill>
                <a:effectLst/>
                <a:latin typeface="+mn-lt"/>
                <a:ea typeface="Times New Roman" panose="02020603050405020304" pitchFamily="18" charset="0"/>
              </a:rPr>
              <a:t>And no one cares for bloody us</a:t>
            </a:r>
          </a:p>
          <a:p>
            <a:pPr>
              <a:buNone/>
            </a:pPr>
            <a:r>
              <a:rPr lang="en-GB" sz="2400" dirty="0">
                <a:solidFill>
                  <a:srgbClr val="000000"/>
                </a:solidFill>
                <a:effectLst/>
                <a:latin typeface="+mn-lt"/>
                <a:ea typeface="Times New Roman" panose="02020603050405020304" pitchFamily="18" charset="0"/>
              </a:rPr>
              <a:t>In bloody Orkney</a:t>
            </a:r>
          </a:p>
          <a:p>
            <a:pPr>
              <a:buNone/>
            </a:pPr>
            <a:r>
              <a:rPr lang="en-GB" sz="2400" dirty="0">
                <a:solidFill>
                  <a:srgbClr val="000000"/>
                </a:solidFill>
                <a:latin typeface="+mn-lt"/>
                <a:ea typeface="Times New Roman" panose="02020603050405020304" pitchFamily="18" charset="0"/>
              </a:rPr>
              <a:t>…</a:t>
            </a:r>
            <a:endParaRPr lang="en-GB" sz="2400" dirty="0">
              <a:solidFill>
                <a:srgbClr val="000000"/>
              </a:solidFill>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  </a:t>
            </a:r>
            <a:endParaRPr lang="en-GB" sz="2400"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Captain Hamish Blair, stationed in Orkney in WW II</a:t>
            </a:r>
            <a:r>
              <a:rPr lang="en-GB" sz="2400" dirty="0">
                <a:effectLst/>
                <a:latin typeface="+mn-lt"/>
              </a:rPr>
              <a:t> </a:t>
            </a:r>
            <a:r>
              <a:rPr lang="en-GB" sz="2400" dirty="0">
                <a:solidFill>
                  <a:schemeClr val="accent2">
                    <a:lumMod val="50000"/>
                  </a:schemeClr>
                </a:solidFill>
                <a:effectLst/>
                <a:latin typeface="+mn-lt"/>
                <a:ea typeface="Times New Roman" panose="02020603050405020304" pitchFamily="18" charset="0"/>
              </a:rPr>
              <a:t> </a:t>
            </a:r>
          </a:p>
          <a:p>
            <a:pPr>
              <a:buNone/>
            </a:pPr>
            <a:r>
              <a:rPr lang="en-GB" sz="2400" dirty="0">
                <a:solidFill>
                  <a:srgbClr val="000000"/>
                </a:solidFill>
                <a:effectLst/>
                <a:latin typeface="+mn-lt"/>
                <a:ea typeface="Times New Roman" panose="02020603050405020304" pitchFamily="18" charset="0"/>
              </a:rPr>
              <a:t> </a:t>
            </a:r>
          </a:p>
          <a:p>
            <a:pPr>
              <a:buNone/>
            </a:pPr>
            <a:r>
              <a:rPr lang="en-GB" sz="2400" i="1" dirty="0">
                <a:solidFill>
                  <a:srgbClr val="3333CC"/>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GB" sz="2400" i="1" dirty="0" err="1">
                <a:solidFill>
                  <a:srgbClr val="3333CC"/>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www.youtube.com</a:t>
            </a:r>
            <a:r>
              <a:rPr lang="en-GB" sz="2400" i="1" dirty="0">
                <a:solidFill>
                  <a:srgbClr val="3333CC"/>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a:t>
            </a:r>
            <a:r>
              <a:rPr lang="en-GB" sz="2400" i="1" dirty="0" err="1">
                <a:solidFill>
                  <a:srgbClr val="3333CC"/>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watch?v</a:t>
            </a:r>
            <a:r>
              <a:rPr lang="en-GB" sz="2400" i="1" dirty="0">
                <a:solidFill>
                  <a:srgbClr val="3333CC"/>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a:t>
            </a:r>
            <a:r>
              <a:rPr lang="en-GB" sz="2400" i="1" dirty="0" err="1">
                <a:solidFill>
                  <a:schemeClr val="accent2">
                    <a:lumMod val="5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bgaNqDaBUwU</a:t>
            </a:r>
            <a:endParaRPr lang="en-GB" sz="2400" i="1" dirty="0">
              <a:solidFill>
                <a:schemeClr val="accent2">
                  <a:lumMod val="50000"/>
                </a:schemeClr>
              </a:solidFill>
              <a:effectLst/>
              <a:latin typeface="+mn-lt"/>
              <a:ea typeface="Times New Roman" panose="02020603050405020304" pitchFamily="18" charset="0"/>
            </a:endParaRPr>
          </a:p>
          <a:p>
            <a:pPr>
              <a:buNone/>
            </a:pPr>
            <a:endParaRPr lang="en-GB" sz="2400" dirty="0">
              <a:solidFill>
                <a:srgbClr val="000000"/>
              </a:solidFill>
              <a:effectLst/>
              <a:latin typeface="+mn-lt"/>
              <a:ea typeface="Times New Roman" panose="02020603050405020304" pitchFamily="18" charset="0"/>
            </a:endParaRPr>
          </a:p>
        </p:txBody>
      </p:sp>
      <p:pic>
        <p:nvPicPr>
          <p:cNvPr id="3" name="Picture 2">
            <a:extLst>
              <a:ext uri="{FF2B5EF4-FFF2-40B4-BE49-F238E27FC236}">
                <a16:creationId xmlns:a16="http://schemas.microsoft.com/office/drawing/2014/main" id="{017851BC-DD38-4B32-2590-D10A25890B87}"/>
              </a:ext>
            </a:extLst>
          </p:cNvPr>
          <p:cNvPicPr>
            <a:picLocks noChangeAspect="1"/>
          </p:cNvPicPr>
          <p:nvPr/>
        </p:nvPicPr>
        <p:blipFill>
          <a:blip r:embed="rId4"/>
          <a:stretch>
            <a:fillRect/>
          </a:stretch>
        </p:blipFill>
        <p:spPr>
          <a:xfrm>
            <a:off x="5646348" y="44624"/>
            <a:ext cx="2736230" cy="4886125"/>
          </a:xfrm>
          <a:prstGeom prst="rect">
            <a:avLst/>
          </a:prstGeom>
        </p:spPr>
      </p:pic>
    </p:spTree>
    <p:extLst>
      <p:ext uri="{BB962C8B-B14F-4D97-AF65-F5344CB8AC3E}">
        <p14:creationId xmlns:p14="http://schemas.microsoft.com/office/powerpoint/2010/main" val="197105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0783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 words</a:t>
            </a:r>
            <a:endParaRPr lang="en-GB" sz="2400" dirty="0">
              <a:latin typeface="+mn-lt"/>
              <a:ea typeface="Calibri" panose="020F0502020204030204" pitchFamily="34" charset="0"/>
              <a:cs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Some once-taboo words have become acceptable … </a:t>
            </a:r>
          </a:p>
          <a:p>
            <a:pPr fontAlgn="base">
              <a:buNone/>
            </a:pPr>
            <a:endParaRPr lang="en-GB" sz="2400" dirty="0">
              <a:solidFill>
                <a:srgbClr val="000000"/>
              </a:solidFill>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Oh my God!</a:t>
            </a:r>
          </a:p>
          <a:p>
            <a:pPr fontAlgn="base">
              <a:buNone/>
            </a:pPr>
            <a:endParaRPr lang="en-GB" sz="2400" dirty="0">
              <a:solidFill>
                <a:srgbClr val="000000"/>
              </a:solidFill>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Damn		Blast		Bloody </a:t>
            </a:r>
          </a:p>
          <a:p>
            <a:pPr fontAlgn="base">
              <a:buNone/>
            </a:pPr>
            <a:endParaRPr lang="en-GB" sz="2400" dirty="0">
              <a:solidFill>
                <a:srgbClr val="000000"/>
              </a:solidFill>
              <a:latin typeface="+mn-lt"/>
              <a:ea typeface="Times New Roman" panose="02020603050405020304" pitchFamily="18" charset="0"/>
            </a:endParaRPr>
          </a:p>
          <a:p>
            <a:pPr fontAlgn="base">
              <a:buNone/>
            </a:pPr>
            <a:endParaRPr lang="en-GB" sz="2400" dirty="0">
              <a:solidFill>
                <a:schemeClr val="accent2">
                  <a:lumMod val="50000"/>
                </a:schemeClr>
              </a:solidFill>
              <a:effectLst/>
              <a:latin typeface="+mn-lt"/>
              <a:ea typeface="Times New Roman" panose="02020603050405020304" pitchFamily="18" charset="0"/>
            </a:endParaRPr>
          </a:p>
          <a:p>
            <a:pPr fontAlgn="base">
              <a:buNone/>
            </a:pPr>
            <a:endParaRPr lang="en-GB" sz="2400" dirty="0">
              <a:solidFill>
                <a:srgbClr val="000000"/>
              </a:solidFill>
              <a:latin typeface="+mn-lt"/>
              <a:ea typeface="Calibri" panose="020F0502020204030204" pitchFamily="34" charset="0"/>
              <a:cs typeface="Times New Roman" panose="02020603050405020304" pitchFamily="18" charset="0"/>
            </a:endParaRPr>
          </a:p>
          <a:p>
            <a:pPr fontAlgn="base">
              <a:buNone/>
            </a:pPr>
            <a:r>
              <a:rPr lang="en-GB" sz="2400" dirty="0">
                <a:solidFill>
                  <a:srgbClr val="000000"/>
                </a:solidFill>
                <a:latin typeface="+mn-lt"/>
                <a:ea typeface="Calibri" panose="020F0502020204030204" pitchFamily="34" charset="0"/>
                <a:cs typeface="Times New Roman" panose="02020603050405020304" pitchFamily="18" charset="0"/>
              </a:rPr>
              <a:t>… and vice versa</a:t>
            </a:r>
            <a:r>
              <a:rPr lang="en-GB" sz="2400" dirty="0">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1126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367485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A brief history of swearing</a:t>
            </a:r>
            <a:endParaRPr lang="en-GB" sz="2400" dirty="0">
              <a:latin typeface="+mn-lt"/>
              <a:ea typeface="Calibri" panose="020F0502020204030204" pitchFamily="34" charset="0"/>
              <a:cs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latin typeface="+mn-lt"/>
                <a:ea typeface="Times New Roman" panose="02020603050405020304" pitchFamily="18" charset="0"/>
              </a:rPr>
              <a:t>Exodus Ch 20, </a:t>
            </a:r>
            <a:r>
              <a:rPr lang="en-GB" sz="2400" dirty="0" err="1">
                <a:solidFill>
                  <a:srgbClr val="000000"/>
                </a:solidFill>
                <a:latin typeface="+mn-lt"/>
                <a:ea typeface="Times New Roman" panose="02020603050405020304" pitchFamily="18" charset="0"/>
              </a:rPr>
              <a:t>vv</a:t>
            </a:r>
            <a:r>
              <a:rPr lang="en-GB" sz="2400" dirty="0">
                <a:solidFill>
                  <a:srgbClr val="000000"/>
                </a:solidFill>
                <a:latin typeface="+mn-lt"/>
                <a:ea typeface="Times New Roman" panose="02020603050405020304" pitchFamily="18" charset="0"/>
              </a:rPr>
              <a:t> 1-17</a:t>
            </a:r>
          </a:p>
          <a:p>
            <a:pPr fontAlgn="base">
              <a:buNone/>
            </a:pPr>
            <a:r>
              <a:rPr lang="en-GB" sz="2400" dirty="0">
                <a:solidFill>
                  <a:srgbClr val="000000"/>
                </a:solidFill>
                <a:effectLst/>
                <a:latin typeface="+mn-lt"/>
                <a:ea typeface="Times New Roman" panose="02020603050405020304" pitchFamily="18" charset="0"/>
              </a:rPr>
              <a:t>…</a:t>
            </a:r>
          </a:p>
          <a:p>
            <a:pPr fontAlgn="base">
              <a:buNone/>
            </a:pPr>
            <a:r>
              <a:rPr lang="en-GB" sz="2400" dirty="0">
                <a:solidFill>
                  <a:srgbClr val="000000"/>
                </a:solidFill>
                <a:effectLst/>
                <a:latin typeface="+mn-lt"/>
                <a:ea typeface="Times New Roman" panose="02020603050405020304" pitchFamily="18" charset="0"/>
              </a:rPr>
              <a:t>3	Thou shalt not take the name of the Lord thy God in vain</a:t>
            </a:r>
          </a:p>
          <a:p>
            <a:pPr fontAlgn="base">
              <a:buNone/>
            </a:pPr>
            <a:r>
              <a:rPr lang="en-GB" sz="2400" dirty="0">
                <a:latin typeface="+mn-lt"/>
                <a:ea typeface="Calibri" panose="020F0502020204030204" pitchFamily="34" charset="0"/>
                <a:cs typeface="Times New Roman" panose="02020603050405020304" pitchFamily="18" charset="0"/>
              </a:rPr>
              <a:t>…</a:t>
            </a:r>
          </a:p>
          <a:p>
            <a:pPr fontAlgn="base">
              <a:buNone/>
            </a:pPr>
            <a:r>
              <a:rPr lang="en-GB" sz="2400" dirty="0">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522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65693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Holy </a:t>
            </a:r>
            <a:r>
              <a:rPr lang="en-GB" sz="2800" b="1" dirty="0" err="1">
                <a:solidFill>
                  <a:schemeClr val="accent2">
                    <a:lumMod val="50000"/>
                  </a:schemeClr>
                </a:solidFill>
                <a:latin typeface="+mn-lt"/>
                <a:ea typeface="Times New Roman" panose="02020603050405020304" pitchFamily="18" charset="0"/>
                <a:cs typeface="Times New Roman" panose="02020603050405020304" pitchFamily="18" charset="0"/>
              </a:rPr>
              <a:t>Sh</a:t>
            </a: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*t: a Brief History of Swearing</a:t>
            </a:r>
          </a:p>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Melissa Mohr	-	A review</a:t>
            </a:r>
            <a:endParaRPr lang="en-GB" sz="2800" dirty="0">
              <a:latin typeface="+mn-lt"/>
              <a:ea typeface="Calibri" panose="020F0502020204030204" pitchFamily="34" charset="0"/>
              <a:cs typeface="Times New Roman" panose="02020603050405020304" pitchFamily="18" charset="0"/>
            </a:endParaRPr>
          </a:p>
          <a:p>
            <a:pPr fontAlgn="base">
              <a:buNone/>
            </a:pPr>
            <a:endParaRPr lang="en-GB" sz="2000" dirty="0">
              <a:solidFill>
                <a:srgbClr val="000000"/>
              </a:solidFill>
              <a:effectLst/>
              <a:latin typeface="+mn-lt"/>
              <a:ea typeface="Times New Roman" panose="02020603050405020304" pitchFamily="18" charset="0"/>
            </a:endParaRPr>
          </a:p>
          <a:p>
            <a:pPr fontAlgn="base">
              <a:buNone/>
            </a:pPr>
            <a:r>
              <a:rPr lang="en-GB" sz="2000" dirty="0">
                <a:solidFill>
                  <a:srgbClr val="000000"/>
                </a:solidFill>
                <a:latin typeface="+mn-lt"/>
                <a:ea typeface="Times New Roman" panose="02020603050405020304" pitchFamily="18" charset="0"/>
              </a:rPr>
              <a:t>“</a:t>
            </a:r>
            <a:r>
              <a:rPr lang="en-GB" sz="2000" dirty="0">
                <a:solidFill>
                  <a:srgbClr val="121212"/>
                </a:solidFill>
                <a:effectLst/>
                <a:latin typeface="+mn-lt"/>
                <a:ea typeface="Times New Roman" panose="02020603050405020304" pitchFamily="18" charset="0"/>
              </a:rPr>
              <a:t>A helpful and interesting chapter on ancient Roman filth does much to sketch the background, too. How do we know what was obscene in a dead language? By literary genre, essentially: if it was written on the toilet wall but didn't appear in satire, it was likely to be properly rude. …The Romans had a "Big 10”: </a:t>
            </a:r>
            <a:r>
              <a:rPr lang="en-GB" sz="2000" i="1" dirty="0" err="1">
                <a:solidFill>
                  <a:srgbClr val="121212"/>
                </a:solidFill>
                <a:effectLst/>
                <a:latin typeface="+mn-lt"/>
                <a:ea typeface="Times New Roman" panose="02020603050405020304" pitchFamily="18" charset="0"/>
              </a:rPr>
              <a:t>cunnus</a:t>
            </a:r>
            <a:r>
              <a:rPr lang="en-GB" sz="2000" dirty="0">
                <a:solidFill>
                  <a:srgbClr val="121212"/>
                </a:solidFill>
                <a:effectLst/>
                <a:latin typeface="+mn-lt"/>
                <a:ea typeface="Times New Roman" panose="02020603050405020304" pitchFamily="18" charset="0"/>
              </a:rPr>
              <a:t> (cunt), </a:t>
            </a:r>
            <a:r>
              <a:rPr lang="en-GB" sz="2000" i="1" dirty="0" err="1">
                <a:solidFill>
                  <a:srgbClr val="121212"/>
                </a:solidFill>
                <a:effectLst/>
                <a:latin typeface="+mn-lt"/>
                <a:ea typeface="Times New Roman" panose="02020603050405020304" pitchFamily="18" charset="0"/>
              </a:rPr>
              <a:t>futuo</a:t>
            </a:r>
            <a:r>
              <a:rPr lang="en-GB" sz="2000" dirty="0">
                <a:solidFill>
                  <a:srgbClr val="121212"/>
                </a:solidFill>
                <a:effectLst/>
                <a:latin typeface="+mn-lt"/>
                <a:ea typeface="Times New Roman" panose="02020603050405020304" pitchFamily="18" charset="0"/>
              </a:rPr>
              <a:t> (fuck), </a:t>
            </a:r>
            <a:r>
              <a:rPr lang="en-GB" sz="2000" i="1" dirty="0">
                <a:solidFill>
                  <a:srgbClr val="121212"/>
                </a:solidFill>
                <a:effectLst/>
                <a:latin typeface="+mn-lt"/>
                <a:ea typeface="Times New Roman" panose="02020603050405020304" pitchFamily="18" charset="0"/>
              </a:rPr>
              <a:t>mentula</a:t>
            </a:r>
            <a:r>
              <a:rPr lang="en-GB" sz="2000" dirty="0">
                <a:solidFill>
                  <a:srgbClr val="121212"/>
                </a:solidFill>
                <a:effectLst/>
                <a:latin typeface="+mn-lt"/>
                <a:ea typeface="Times New Roman" panose="02020603050405020304" pitchFamily="18" charset="0"/>
              </a:rPr>
              <a:t> (cock), </a:t>
            </a:r>
            <a:r>
              <a:rPr lang="en-GB" sz="2000" i="1" dirty="0" err="1">
                <a:solidFill>
                  <a:srgbClr val="121212"/>
                </a:solidFill>
                <a:effectLst/>
                <a:latin typeface="+mn-lt"/>
                <a:ea typeface="Times New Roman" panose="02020603050405020304" pitchFamily="18" charset="0"/>
              </a:rPr>
              <a:t>verpa</a:t>
            </a:r>
            <a:r>
              <a:rPr lang="en-GB" sz="2000" i="1" dirty="0">
                <a:solidFill>
                  <a:srgbClr val="121212"/>
                </a:solidFill>
                <a:effectLst/>
                <a:latin typeface="+mn-lt"/>
                <a:ea typeface="Times New Roman" panose="02020603050405020304" pitchFamily="18" charset="0"/>
              </a:rPr>
              <a:t> </a:t>
            </a:r>
            <a:r>
              <a:rPr lang="en-GB" sz="2000" dirty="0">
                <a:solidFill>
                  <a:srgbClr val="121212"/>
                </a:solidFill>
                <a:effectLst/>
                <a:latin typeface="+mn-lt"/>
                <a:ea typeface="Times New Roman" panose="02020603050405020304" pitchFamily="18" charset="0"/>
              </a:rPr>
              <a:t>(erect or circumcised cock), </a:t>
            </a:r>
            <a:r>
              <a:rPr lang="en-GB" sz="2000" i="1" dirty="0" err="1">
                <a:solidFill>
                  <a:srgbClr val="121212"/>
                </a:solidFill>
                <a:effectLst/>
                <a:latin typeface="+mn-lt"/>
                <a:ea typeface="Times New Roman" panose="02020603050405020304" pitchFamily="18" charset="0"/>
              </a:rPr>
              <a:t>landica</a:t>
            </a:r>
            <a:r>
              <a:rPr lang="en-GB" sz="2000" dirty="0">
                <a:solidFill>
                  <a:srgbClr val="121212"/>
                </a:solidFill>
                <a:effectLst/>
                <a:latin typeface="+mn-lt"/>
                <a:ea typeface="Times New Roman" panose="02020603050405020304" pitchFamily="18" charset="0"/>
              </a:rPr>
              <a:t> (clitoris) </a:t>
            </a:r>
            <a:r>
              <a:rPr lang="en-GB" sz="2000" i="1" dirty="0" err="1">
                <a:solidFill>
                  <a:srgbClr val="121212"/>
                </a:solidFill>
                <a:effectLst/>
                <a:latin typeface="+mn-lt"/>
                <a:ea typeface="Times New Roman" panose="02020603050405020304" pitchFamily="18" charset="0"/>
              </a:rPr>
              <a:t>culus</a:t>
            </a:r>
            <a:r>
              <a:rPr lang="en-GB" sz="2000" dirty="0">
                <a:solidFill>
                  <a:srgbClr val="121212"/>
                </a:solidFill>
                <a:effectLst/>
                <a:latin typeface="+mn-lt"/>
                <a:ea typeface="Times New Roman" panose="02020603050405020304" pitchFamily="18" charset="0"/>
              </a:rPr>
              <a:t> (arse), </a:t>
            </a:r>
            <a:r>
              <a:rPr lang="en-GB" sz="2000" i="1" dirty="0" err="1">
                <a:solidFill>
                  <a:srgbClr val="121212"/>
                </a:solidFill>
                <a:effectLst/>
                <a:latin typeface="+mn-lt"/>
                <a:ea typeface="Times New Roman" panose="02020603050405020304" pitchFamily="18" charset="0"/>
              </a:rPr>
              <a:t>pedico</a:t>
            </a:r>
            <a:r>
              <a:rPr lang="en-GB" sz="2000" dirty="0">
                <a:solidFill>
                  <a:srgbClr val="121212"/>
                </a:solidFill>
                <a:effectLst/>
                <a:latin typeface="+mn-lt"/>
                <a:ea typeface="Times New Roman" panose="02020603050405020304" pitchFamily="18" charset="0"/>
              </a:rPr>
              <a:t> (bugger), </a:t>
            </a:r>
            <a:r>
              <a:rPr lang="en-GB" sz="2000" i="1" dirty="0" err="1">
                <a:solidFill>
                  <a:srgbClr val="121212"/>
                </a:solidFill>
                <a:effectLst/>
                <a:latin typeface="+mn-lt"/>
                <a:ea typeface="Times New Roman" panose="02020603050405020304" pitchFamily="18" charset="0"/>
              </a:rPr>
              <a:t>caco</a:t>
            </a:r>
            <a:r>
              <a:rPr lang="en-GB" sz="2000" dirty="0">
                <a:solidFill>
                  <a:srgbClr val="121212"/>
                </a:solidFill>
                <a:effectLst/>
                <a:latin typeface="+mn-lt"/>
                <a:ea typeface="Times New Roman" panose="02020603050405020304" pitchFamily="18" charset="0"/>
              </a:rPr>
              <a:t> (shit), </a:t>
            </a:r>
            <a:r>
              <a:rPr lang="en-GB" sz="2000" i="1" dirty="0" err="1">
                <a:solidFill>
                  <a:srgbClr val="121212"/>
                </a:solidFill>
                <a:effectLst/>
                <a:latin typeface="+mn-lt"/>
                <a:ea typeface="Times New Roman" panose="02020603050405020304" pitchFamily="18" charset="0"/>
              </a:rPr>
              <a:t>fello</a:t>
            </a:r>
            <a:r>
              <a:rPr lang="en-GB" sz="2000" dirty="0">
                <a:solidFill>
                  <a:srgbClr val="121212"/>
                </a:solidFill>
                <a:effectLst/>
                <a:latin typeface="+mn-lt"/>
                <a:ea typeface="Times New Roman" panose="02020603050405020304" pitchFamily="18" charset="0"/>
              </a:rPr>
              <a:t> (fellate) and </a:t>
            </a:r>
            <a:r>
              <a:rPr lang="en-GB" sz="2000" i="1" dirty="0" err="1">
                <a:solidFill>
                  <a:srgbClr val="121212"/>
                </a:solidFill>
                <a:effectLst/>
                <a:latin typeface="+mn-lt"/>
                <a:ea typeface="Times New Roman" panose="02020603050405020304" pitchFamily="18" charset="0"/>
              </a:rPr>
              <a:t>irrumo</a:t>
            </a:r>
            <a:r>
              <a:rPr lang="en-GB" sz="2000" dirty="0">
                <a:solidFill>
                  <a:srgbClr val="121212"/>
                </a:solidFill>
                <a:effectLst/>
                <a:latin typeface="+mn-lt"/>
                <a:ea typeface="Times New Roman" panose="02020603050405020304" pitchFamily="18" charset="0"/>
              </a:rPr>
              <a:t> (er, mouth-rape).</a:t>
            </a:r>
            <a:endParaRPr lang="en-GB" sz="2000" dirty="0">
              <a:effectLst/>
              <a:latin typeface="+mn-lt"/>
              <a:ea typeface="Times New Roman" panose="02020603050405020304" pitchFamily="18" charset="0"/>
            </a:endParaRPr>
          </a:p>
          <a:p>
            <a:pPr>
              <a:buNone/>
            </a:pPr>
            <a:r>
              <a:rPr lang="en-GB" sz="2000" dirty="0">
                <a:solidFill>
                  <a:srgbClr val="121212"/>
                </a:solidFill>
                <a:effectLst/>
                <a:latin typeface="+mn-lt"/>
                <a:ea typeface="Times New Roman" panose="02020603050405020304" pitchFamily="18" charset="0"/>
                <a:cs typeface="Times New Roman" panose="02020603050405020304" pitchFamily="18" charset="0"/>
              </a:rPr>
              <a:t>“ … </a:t>
            </a: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the Romans, like us, had a primary relationship between the body and the idea of obscenity</a:t>
            </a:r>
            <a:r>
              <a:rPr lang="en-GB" sz="2000" dirty="0">
                <a:effectLst/>
                <a:latin typeface="+mn-lt"/>
                <a:ea typeface="Times New Roman" panose="02020603050405020304" pitchFamily="18" charset="0"/>
                <a:cs typeface="Times New Roman" panose="02020603050405020304" pitchFamily="18" charset="0"/>
              </a:rPr>
              <a:t>.</a:t>
            </a:r>
            <a:r>
              <a:rPr lang="en-GB" sz="2000" dirty="0">
                <a:latin typeface="+mn-lt"/>
                <a:ea typeface="Times New Roman" panose="02020603050405020304" pitchFamily="18" charset="0"/>
                <a:cs typeface="Times New Roman" panose="02020603050405020304" pitchFamily="18" charset="0"/>
              </a:rPr>
              <a:t>”</a:t>
            </a:r>
            <a:endParaRPr lang="en-GB" sz="2000" dirty="0">
              <a:latin typeface="+mn-lt"/>
              <a:ea typeface="Calibri" panose="020F0502020204030204" pitchFamily="34" charset="0"/>
              <a:cs typeface="Times New Roman" panose="02020603050405020304" pitchFamily="18" charset="0"/>
            </a:endParaRPr>
          </a:p>
          <a:p>
            <a:pPr fontAlgn="base">
              <a:buNone/>
            </a:pPr>
            <a:endParaRPr lang="en-GB" sz="2000" dirty="0">
              <a:solidFill>
                <a:srgbClr val="000000"/>
              </a:solidFill>
              <a:latin typeface="+mn-lt"/>
              <a:ea typeface="Calibri" panose="020F0502020204030204" pitchFamily="34" charset="0"/>
              <a:cs typeface="Times New Roman" panose="02020603050405020304" pitchFamily="18" charset="0"/>
            </a:endParaRPr>
          </a:p>
          <a:p>
            <a:pPr fontAlgn="base">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www.theguardian.com</a:t>
            </a:r>
            <a:r>
              <a:rPr lang="en-GB" sz="2000" i="1" dirty="0">
                <a:solidFill>
                  <a:schemeClr val="accent2">
                    <a:lumMod val="50000"/>
                  </a:schemeClr>
                </a:solidFill>
                <a:effectLst/>
                <a:latin typeface="+mn-lt"/>
                <a:ea typeface="Times New Roman" panose="02020603050405020304" pitchFamily="18" charset="0"/>
              </a:rPr>
              <a:t>/books/2013/may/23/holy-shit-history-swearing-</a:t>
            </a:r>
            <a:r>
              <a:rPr lang="en-GB" sz="2000" i="1" dirty="0" err="1">
                <a:solidFill>
                  <a:schemeClr val="accent2">
                    <a:lumMod val="50000"/>
                  </a:schemeClr>
                </a:solidFill>
                <a:effectLst/>
                <a:latin typeface="+mn-lt"/>
                <a:ea typeface="Times New Roman" panose="02020603050405020304" pitchFamily="18" charset="0"/>
              </a:rPr>
              <a:t>mohr</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3388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59537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Holy </a:t>
            </a:r>
            <a:r>
              <a:rPr lang="en-GB" sz="2800" b="1" dirty="0" err="1">
                <a:solidFill>
                  <a:schemeClr val="accent2">
                    <a:lumMod val="50000"/>
                  </a:schemeClr>
                </a:solidFill>
                <a:latin typeface="+mn-lt"/>
                <a:ea typeface="Times New Roman" panose="02020603050405020304" pitchFamily="18" charset="0"/>
                <a:cs typeface="Times New Roman" panose="02020603050405020304" pitchFamily="18" charset="0"/>
              </a:rPr>
              <a:t>Sh</a:t>
            </a: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*t: a Brief History of Swearing</a:t>
            </a:r>
          </a:p>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Melissa Mohr 	-	A review</a:t>
            </a:r>
            <a:endParaRPr lang="en-GB" sz="2800" dirty="0">
              <a:latin typeface="+mn-lt"/>
              <a:ea typeface="Calibri" panose="020F0502020204030204" pitchFamily="34" charset="0"/>
              <a:cs typeface="Times New Roman" panose="02020603050405020304" pitchFamily="18" charset="0"/>
            </a:endParaRPr>
          </a:p>
          <a:p>
            <a:pPr fontAlgn="base">
              <a:buNone/>
            </a:pPr>
            <a:endParaRPr lang="en-GB" sz="2000" dirty="0">
              <a:solidFill>
                <a:srgbClr val="000000"/>
              </a:solidFill>
              <a:effectLst/>
              <a:latin typeface="+mn-lt"/>
              <a:ea typeface="Times New Roman" panose="02020603050405020304" pitchFamily="18" charset="0"/>
            </a:endParaRPr>
          </a:p>
          <a:p>
            <a:pPr>
              <a:buNone/>
            </a:pPr>
            <a:r>
              <a:rPr lang="en-GB" sz="2000" dirty="0">
                <a:solidFill>
                  <a:srgbClr val="000000"/>
                </a:solidFill>
                <a:latin typeface="+mn-lt"/>
                <a:ea typeface="Times New Roman" panose="02020603050405020304" pitchFamily="18" charset="0"/>
              </a:rPr>
              <a:t>“</a:t>
            </a:r>
            <a:r>
              <a:rPr lang="en-GB" sz="2000" b="1" dirty="0">
                <a:solidFill>
                  <a:schemeClr val="accent2">
                    <a:lumMod val="50000"/>
                  </a:schemeClr>
                </a:solidFill>
                <a:effectLst/>
                <a:latin typeface="+mn-lt"/>
                <a:ea typeface="Times New Roman" panose="02020603050405020304" pitchFamily="18" charset="0"/>
              </a:rPr>
              <a:t>In medieval times, though, the emphasis was all on the holy</a:t>
            </a:r>
            <a:r>
              <a:rPr lang="en-GB" sz="2000" dirty="0">
                <a:solidFill>
                  <a:srgbClr val="121212"/>
                </a:solidFill>
                <a:effectLst/>
                <a:latin typeface="+mn-lt"/>
                <a:ea typeface="Times New Roman" panose="02020603050405020304" pitchFamily="18" charset="0"/>
              </a:rPr>
              <a:t>. Common words for places and things contained </a:t>
            </a:r>
            <a:r>
              <a:rPr lang="en-GB" sz="2000" b="1" dirty="0">
                <a:solidFill>
                  <a:schemeClr val="accent2">
                    <a:lumMod val="50000"/>
                  </a:schemeClr>
                </a:solidFill>
                <a:effectLst/>
                <a:latin typeface="+mn-lt"/>
                <a:ea typeface="Times New Roman" panose="02020603050405020304" pitchFamily="18" charset="0"/>
              </a:rPr>
              <a:t>vulgarities regarded as quite innocuous</a:t>
            </a:r>
            <a:r>
              <a:rPr lang="en-GB" sz="2000" dirty="0">
                <a:solidFill>
                  <a:srgbClr val="121212"/>
                </a:solidFill>
                <a:effectLst/>
                <a:latin typeface="+mn-lt"/>
                <a:ea typeface="Times New Roman" panose="02020603050405020304" pitchFamily="18" charset="0"/>
              </a:rPr>
              <a:t>. London and Oxford both boasted a "</a:t>
            </a:r>
            <a:r>
              <a:rPr lang="en-GB" sz="2000" dirty="0" err="1">
                <a:solidFill>
                  <a:srgbClr val="121212"/>
                </a:solidFill>
                <a:effectLst/>
                <a:latin typeface="+mn-lt"/>
                <a:ea typeface="Times New Roman" panose="02020603050405020304" pitchFamily="18" charset="0"/>
              </a:rPr>
              <a:t>Gropecuntelane</a:t>
            </a:r>
            <a:r>
              <a:rPr lang="en-GB" sz="2000" dirty="0">
                <a:solidFill>
                  <a:srgbClr val="121212"/>
                </a:solidFill>
                <a:effectLst/>
                <a:latin typeface="+mn-lt"/>
                <a:ea typeface="Times New Roman" panose="02020603050405020304" pitchFamily="18" charset="0"/>
              </a:rPr>
              <a:t>", which is where the prostitutes hung out,</a:t>
            </a:r>
            <a:endParaRPr lang="en-GB" sz="2000" dirty="0">
              <a:effectLst/>
              <a:latin typeface="+mn-lt"/>
              <a:ea typeface="Times New Roman" panose="02020603050405020304" pitchFamily="18" charset="0"/>
            </a:endParaRPr>
          </a:p>
          <a:p>
            <a:pPr>
              <a:buNone/>
            </a:pPr>
            <a:r>
              <a:rPr lang="en-GB" sz="2000" dirty="0">
                <a:solidFill>
                  <a:srgbClr val="121212"/>
                </a:solidFill>
                <a:effectLst/>
                <a:latin typeface="+mn-lt"/>
                <a:ea typeface="Times New Roman" panose="02020603050405020304" pitchFamily="18" charset="0"/>
                <a:cs typeface="Times New Roman" panose="02020603050405020304" pitchFamily="18" charset="0"/>
              </a:rPr>
              <a:t>“… it's hard to recapture quite how shocking medieval people would find a vain oath.</a:t>
            </a:r>
            <a:r>
              <a:rPr lang="en-GB" sz="2000" dirty="0">
                <a:effectLst/>
                <a:latin typeface="+mn-lt"/>
              </a:rPr>
              <a:t>  ... To swear an oath was to compel God to pay attention to your promise – and to do so in vain was to dishonour God and risk eternal damnation. Indeed, it was believed that if you swore on God's body – "'</a:t>
            </a:r>
            <a:r>
              <a:rPr lang="en-GB" sz="2000" dirty="0" err="1">
                <a:effectLst/>
                <a:latin typeface="+mn-lt"/>
              </a:rPr>
              <a:t>sblood</a:t>
            </a:r>
            <a:r>
              <a:rPr lang="en-GB" sz="2000" dirty="0">
                <a:effectLst/>
                <a:latin typeface="+mn-lt"/>
              </a:rPr>
              <a:t>!"; "God's bones!"; "by Christ's nails!" – you physically spilled his blood, broke his bones and tore out his nails in heaven.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a:t>
            </a:r>
            <a:endParaRPr lang="en-GB" sz="2000" dirty="0">
              <a:solidFill>
                <a:srgbClr val="000000"/>
              </a:solidFill>
              <a:latin typeface="+mn-lt"/>
              <a:ea typeface="Calibri" panose="020F0502020204030204" pitchFamily="34" charset="0"/>
              <a:cs typeface="Times New Roman" panose="02020603050405020304" pitchFamily="18" charset="0"/>
            </a:endParaRPr>
          </a:p>
          <a:p>
            <a:pPr fontAlgn="base">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www.theguardian.com</a:t>
            </a:r>
            <a:r>
              <a:rPr lang="en-GB" sz="2000" i="1" dirty="0">
                <a:solidFill>
                  <a:schemeClr val="accent2">
                    <a:lumMod val="50000"/>
                  </a:schemeClr>
                </a:solidFill>
                <a:effectLst/>
                <a:latin typeface="+mn-lt"/>
                <a:ea typeface="Times New Roman" panose="02020603050405020304" pitchFamily="18" charset="0"/>
              </a:rPr>
              <a:t>/books/2013/may/23/holy-shit-history-swearing-</a:t>
            </a:r>
            <a:r>
              <a:rPr lang="en-GB" sz="2000" i="1" dirty="0" err="1">
                <a:solidFill>
                  <a:schemeClr val="accent2">
                    <a:lumMod val="50000"/>
                  </a:schemeClr>
                </a:solidFill>
                <a:effectLst/>
                <a:latin typeface="+mn-lt"/>
                <a:ea typeface="Times New Roman" panose="02020603050405020304" pitchFamily="18" charset="0"/>
              </a:rPr>
              <a:t>mohr</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8769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33684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Holy </a:t>
            </a:r>
            <a:r>
              <a:rPr lang="en-GB" sz="2800" b="1" dirty="0" err="1">
                <a:solidFill>
                  <a:schemeClr val="accent2">
                    <a:lumMod val="50000"/>
                  </a:schemeClr>
                </a:solidFill>
                <a:latin typeface="+mn-lt"/>
                <a:ea typeface="Times New Roman" panose="02020603050405020304" pitchFamily="18" charset="0"/>
                <a:cs typeface="Times New Roman" panose="02020603050405020304" pitchFamily="18" charset="0"/>
              </a:rPr>
              <a:t>Sh</a:t>
            </a: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*t: a Brief History of Swearing</a:t>
            </a:r>
          </a:p>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Melissa Mohr	 -	A review</a:t>
            </a:r>
            <a:endParaRPr lang="en-GB" sz="2800" dirty="0">
              <a:latin typeface="+mn-lt"/>
              <a:ea typeface="Calibri" panose="020F0502020204030204" pitchFamily="34" charset="0"/>
              <a:cs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latin typeface="+mn-lt"/>
                <a:ea typeface="Times New Roman" panose="02020603050405020304" pitchFamily="18" charset="0"/>
              </a:rPr>
              <a:t>“</a:t>
            </a:r>
            <a:r>
              <a:rPr lang="en-GB" sz="2400" dirty="0">
                <a:solidFill>
                  <a:srgbClr val="121212"/>
                </a:solidFill>
                <a:effectLst/>
                <a:latin typeface="+mn-lt"/>
                <a:ea typeface="Times New Roman" panose="02020603050405020304" pitchFamily="18" charset="0"/>
                <a:cs typeface="Times New Roman" panose="02020603050405020304" pitchFamily="18" charset="0"/>
              </a:rPr>
              <a:t>One word was regarded in </a:t>
            </a: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the late-18th and 19th centuries </a:t>
            </a:r>
            <a:r>
              <a:rPr lang="en-GB" sz="2400" dirty="0">
                <a:solidFill>
                  <a:srgbClr val="121212"/>
                </a:solidFill>
                <a:effectLst/>
                <a:latin typeface="+mn-lt"/>
                <a:ea typeface="Times New Roman" panose="02020603050405020304" pitchFamily="18" charset="0"/>
                <a:cs typeface="Times New Roman" panose="02020603050405020304" pitchFamily="18" charset="0"/>
              </a:rPr>
              <a:t>as so </a:t>
            </a: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shocking</a:t>
            </a:r>
            <a:r>
              <a:rPr lang="en-GB" sz="2400" dirty="0">
                <a:solidFill>
                  <a:srgbClr val="121212"/>
                </a:solidFill>
                <a:effectLst/>
                <a:latin typeface="+mn-lt"/>
                <a:ea typeface="Times New Roman" panose="02020603050405020304" pitchFamily="18" charset="0"/>
                <a:cs typeface="Times New Roman" panose="02020603050405020304" pitchFamily="18" charset="0"/>
              </a:rPr>
              <a:t> that it was variously rendered "</a:t>
            </a:r>
            <a:r>
              <a:rPr lang="en-GB" sz="2400" i="1" dirty="0" err="1">
                <a:solidFill>
                  <a:srgbClr val="121212"/>
                </a:solidFill>
                <a:effectLst/>
                <a:latin typeface="+mn-lt"/>
                <a:ea typeface="Times New Roman" panose="02020603050405020304" pitchFamily="18" charset="0"/>
              </a:rPr>
              <a:t>inexpressibles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err="1">
                <a:solidFill>
                  <a:srgbClr val="121212"/>
                </a:solidFill>
                <a:effectLst/>
                <a:latin typeface="+mn-lt"/>
                <a:ea typeface="Times New Roman" panose="02020603050405020304" pitchFamily="18" charset="0"/>
              </a:rPr>
              <a:t>indescribables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err="1">
                <a:solidFill>
                  <a:srgbClr val="121212"/>
                </a:solidFill>
                <a:effectLst/>
                <a:latin typeface="+mn-lt"/>
                <a:ea typeface="Times New Roman" panose="02020603050405020304" pitchFamily="18" charset="0"/>
              </a:rPr>
              <a:t>etceteras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a:solidFill>
                  <a:srgbClr val="121212"/>
                </a:solidFill>
                <a:effectLst/>
                <a:latin typeface="+mn-lt"/>
                <a:ea typeface="Times New Roman" panose="02020603050405020304" pitchFamily="18" charset="0"/>
              </a:rPr>
              <a:t>unmentionables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err="1">
                <a:solidFill>
                  <a:srgbClr val="121212"/>
                </a:solidFill>
                <a:effectLst/>
                <a:latin typeface="+mn-lt"/>
                <a:ea typeface="Times New Roman" panose="02020603050405020304" pitchFamily="18" charset="0"/>
              </a:rPr>
              <a:t>ineffables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a:solidFill>
                  <a:srgbClr val="121212"/>
                </a:solidFill>
                <a:effectLst/>
                <a:latin typeface="+mn-lt"/>
                <a:ea typeface="Times New Roman" panose="02020603050405020304" pitchFamily="18" charset="0"/>
              </a:rPr>
              <a:t>indispensables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err="1">
                <a:solidFill>
                  <a:srgbClr val="121212"/>
                </a:solidFill>
                <a:effectLst/>
                <a:latin typeface="+mn-lt"/>
                <a:ea typeface="Times New Roman" panose="02020603050405020304" pitchFamily="18" charset="0"/>
              </a:rPr>
              <a:t>innominables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r>
              <a:rPr lang="en-GB" sz="2400" i="1" dirty="0" err="1">
                <a:solidFill>
                  <a:srgbClr val="121212"/>
                </a:solidFill>
                <a:effectLst/>
                <a:latin typeface="+mn-lt"/>
                <a:ea typeface="Times New Roman" panose="02020603050405020304" pitchFamily="18" charset="0"/>
              </a:rPr>
              <a:t>inexplicables</a:t>
            </a:r>
            <a:r>
              <a:rPr lang="en-GB" sz="2400" dirty="0">
                <a:solidFill>
                  <a:srgbClr val="121212"/>
                </a:solidFill>
                <a:effectLst/>
                <a:latin typeface="+mn-lt"/>
                <a:ea typeface="Times New Roman" panose="02020603050405020304" pitchFamily="18" charset="0"/>
                <a:cs typeface="Times New Roman" panose="02020603050405020304" pitchFamily="18" charset="0"/>
              </a:rPr>
              <a:t>" and "</a:t>
            </a:r>
            <a:r>
              <a:rPr lang="en-GB" sz="2400" i="1" dirty="0">
                <a:solidFill>
                  <a:srgbClr val="121212"/>
                </a:solidFill>
                <a:effectLst/>
                <a:latin typeface="+mn-lt"/>
                <a:ea typeface="Times New Roman" panose="02020603050405020304" pitchFamily="18" charset="0"/>
              </a:rPr>
              <a:t>continuations</a:t>
            </a:r>
            <a:r>
              <a:rPr lang="en-GB" sz="2400" dirty="0">
                <a:solidFill>
                  <a:srgbClr val="121212"/>
                </a:solidFill>
                <a:effectLst/>
                <a:latin typeface="+mn-lt"/>
                <a:ea typeface="Times New Roman" panose="02020603050405020304" pitchFamily="18" charset="0"/>
                <a:cs typeface="Times New Roman" panose="02020603050405020304" pitchFamily="18" charset="0"/>
              </a:rPr>
              <a:t>". </a:t>
            </a:r>
          </a:p>
          <a:p>
            <a:pPr fontAlgn="base">
              <a:buNone/>
            </a:pPr>
            <a:r>
              <a:rPr lang="en-GB" sz="2400" dirty="0">
                <a:solidFill>
                  <a:srgbClr val="121212"/>
                </a:solidFill>
                <a:effectLst/>
                <a:latin typeface="+mn-lt"/>
                <a:ea typeface="Times New Roman" panose="02020603050405020304" pitchFamily="18" charset="0"/>
                <a:cs typeface="Times New Roman" panose="02020603050405020304" pitchFamily="18" charset="0"/>
              </a:rPr>
              <a:t>That word? "</a:t>
            </a: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Trousers</a:t>
            </a:r>
            <a:r>
              <a:rPr lang="en-GB" sz="2400" dirty="0">
                <a:solidFill>
                  <a:srgbClr val="121212"/>
                </a:solidFill>
                <a:effectLst/>
                <a:latin typeface="+mn-lt"/>
                <a:ea typeface="Times New Roman" panose="02020603050405020304" pitchFamily="18" charset="0"/>
                <a:cs typeface="Times New Roman" panose="02020603050405020304" pitchFamily="18" charset="0"/>
              </a:rPr>
              <a:t>."</a:t>
            </a:r>
            <a:r>
              <a:rPr lang="en-GB" sz="2400" dirty="0">
                <a:effectLst/>
                <a:latin typeface="+mn-lt"/>
              </a:rPr>
              <a:t> </a:t>
            </a:r>
          </a:p>
          <a:p>
            <a:pPr fontAlgn="base">
              <a:buNone/>
            </a:pPr>
            <a:endParaRPr lang="en-GB" sz="2400" dirty="0">
              <a:solidFill>
                <a:srgbClr val="000000"/>
              </a:solidFill>
              <a:latin typeface="+mn-lt"/>
              <a:ea typeface="Calibri" panose="020F0502020204030204" pitchFamily="34" charset="0"/>
              <a:cs typeface="Times New Roman" panose="02020603050405020304" pitchFamily="18" charset="0"/>
            </a:endParaRPr>
          </a:p>
          <a:p>
            <a:pPr fontAlgn="base">
              <a:buNone/>
            </a:pPr>
            <a:endParaRPr lang="en-GB" sz="2000" dirty="0">
              <a:solidFill>
                <a:srgbClr val="000000"/>
              </a:solidFill>
              <a:latin typeface="+mn-lt"/>
              <a:ea typeface="Calibri" panose="020F0502020204030204" pitchFamily="34" charset="0"/>
              <a:cs typeface="Times New Roman" panose="02020603050405020304" pitchFamily="18" charset="0"/>
            </a:endParaRPr>
          </a:p>
          <a:p>
            <a:pPr fontAlgn="base">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www.theguardian.com</a:t>
            </a:r>
            <a:r>
              <a:rPr lang="en-GB" sz="2000" i="1" dirty="0">
                <a:solidFill>
                  <a:schemeClr val="accent2">
                    <a:lumMod val="50000"/>
                  </a:schemeClr>
                </a:solidFill>
                <a:effectLst/>
                <a:latin typeface="+mn-lt"/>
                <a:ea typeface="Times New Roman" panose="02020603050405020304" pitchFamily="18" charset="0"/>
              </a:rPr>
              <a:t>/books/2013/may/23/holy-shit-history-swearing-</a:t>
            </a:r>
            <a:r>
              <a:rPr lang="en-GB" sz="2000" i="1" dirty="0" err="1">
                <a:solidFill>
                  <a:schemeClr val="accent2">
                    <a:lumMod val="50000"/>
                  </a:schemeClr>
                </a:solidFill>
                <a:effectLst/>
                <a:latin typeface="+mn-lt"/>
                <a:ea typeface="Times New Roman" panose="02020603050405020304" pitchFamily="18" charset="0"/>
              </a:rPr>
              <a:t>mohr</a:t>
            </a:r>
            <a:r>
              <a:rPr lang="en-GB" sz="2000" i="1" dirty="0">
                <a:solidFill>
                  <a:schemeClr val="accent2">
                    <a:lumMod val="50000"/>
                  </a:schemeClr>
                </a:solidFill>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353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dirty="0">
                <a:solidFill>
                  <a:srgbClr val="000000"/>
                </a:solidFill>
                <a:effectLst/>
                <a:latin typeface="+mn-lt"/>
                <a:ea typeface="Times New Roman" panose="02020603050405020304" pitchFamily="18" charset="0"/>
              </a:rPr>
              <a:t> </a:t>
            </a:r>
          </a:p>
        </p:txBody>
      </p:sp>
      <p:pic>
        <p:nvPicPr>
          <p:cNvPr id="2" name="Picture 1">
            <a:extLst>
              <a:ext uri="{FF2B5EF4-FFF2-40B4-BE49-F238E27FC236}">
                <a16:creationId xmlns:a16="http://schemas.microsoft.com/office/drawing/2014/main" id="{14EC0CF4-BEB4-4502-392F-C8CC2CAA7369}"/>
              </a:ext>
            </a:extLst>
          </p:cNvPr>
          <p:cNvPicPr>
            <a:picLocks noChangeAspect="1"/>
          </p:cNvPicPr>
          <p:nvPr/>
        </p:nvPicPr>
        <p:blipFill>
          <a:blip r:embed="rId3"/>
          <a:stretch>
            <a:fillRect/>
          </a:stretch>
        </p:blipFill>
        <p:spPr>
          <a:xfrm>
            <a:off x="467544" y="139452"/>
            <a:ext cx="5472608" cy="3873869"/>
          </a:xfrm>
          <a:prstGeom prst="rect">
            <a:avLst/>
          </a:prstGeom>
        </p:spPr>
      </p:pic>
      <p:pic>
        <p:nvPicPr>
          <p:cNvPr id="3" name="Picture 2">
            <a:extLst>
              <a:ext uri="{FF2B5EF4-FFF2-40B4-BE49-F238E27FC236}">
                <a16:creationId xmlns:a16="http://schemas.microsoft.com/office/drawing/2014/main" id="{2F2D1A82-75E6-B874-D985-A7816C92C243}"/>
              </a:ext>
            </a:extLst>
          </p:cNvPr>
          <p:cNvPicPr>
            <a:picLocks noChangeAspect="1"/>
          </p:cNvPicPr>
          <p:nvPr/>
        </p:nvPicPr>
        <p:blipFill>
          <a:blip r:embed="rId4"/>
          <a:stretch>
            <a:fillRect/>
          </a:stretch>
        </p:blipFill>
        <p:spPr>
          <a:xfrm>
            <a:off x="6012160" y="3068960"/>
            <a:ext cx="2819400" cy="2882900"/>
          </a:xfrm>
          <a:prstGeom prst="rect">
            <a:avLst/>
          </a:prstGeom>
        </p:spPr>
      </p:pic>
      <p:pic>
        <p:nvPicPr>
          <p:cNvPr id="4" name="Picture 3">
            <a:extLst>
              <a:ext uri="{FF2B5EF4-FFF2-40B4-BE49-F238E27FC236}">
                <a16:creationId xmlns:a16="http://schemas.microsoft.com/office/drawing/2014/main" id="{4D875722-B4CF-489A-7207-A7FC5B1AD07D}"/>
              </a:ext>
            </a:extLst>
          </p:cNvPr>
          <p:cNvPicPr>
            <a:picLocks noChangeAspect="1"/>
          </p:cNvPicPr>
          <p:nvPr/>
        </p:nvPicPr>
        <p:blipFill>
          <a:blip r:embed="rId5"/>
          <a:stretch>
            <a:fillRect/>
          </a:stretch>
        </p:blipFill>
        <p:spPr>
          <a:xfrm>
            <a:off x="2411413" y="4211074"/>
            <a:ext cx="2304256" cy="2304256"/>
          </a:xfrm>
          <a:prstGeom prst="rect">
            <a:avLst/>
          </a:prstGeom>
        </p:spPr>
      </p:pic>
    </p:spTree>
    <p:extLst>
      <p:ext uri="{BB962C8B-B14F-4D97-AF65-F5344CB8AC3E}">
        <p14:creationId xmlns:p14="http://schemas.microsoft.com/office/powerpoint/2010/main" val="6552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31577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Some recent examples</a:t>
            </a:r>
          </a:p>
          <a:p>
            <a:pPr>
              <a:buNone/>
            </a:pPr>
            <a:endParaRPr lang="en-GB" sz="2400" dirty="0">
              <a:effectLst/>
              <a:latin typeface="+mn-lt"/>
              <a:ea typeface="Times New Roman" panose="02020603050405020304" pitchFamily="18" charset="0"/>
            </a:endParaRPr>
          </a:p>
          <a:p>
            <a:pPr>
              <a:buNone/>
            </a:pPr>
            <a:r>
              <a:rPr lang="en-GB" sz="2400" dirty="0">
                <a:solidFill>
                  <a:srgbClr val="121212"/>
                </a:solidFill>
                <a:effectLst/>
                <a:latin typeface="+mn-lt"/>
                <a:ea typeface="Times New Roman" panose="02020603050405020304" pitchFamily="18" charset="0"/>
              </a:rPr>
              <a:t> “Does anyone ever say: ‘You know what, you’ve done a fucking good job, because everyone else has sat on their arse and done nothing?’ No signs of that, no?”</a:t>
            </a:r>
            <a:endParaRPr lang="en-GB" sz="2400" dirty="0">
              <a:effectLst/>
              <a:latin typeface="+mn-lt"/>
              <a:ea typeface="Times New Roman" panose="02020603050405020304" pitchFamily="18" charset="0"/>
            </a:endParaRPr>
          </a:p>
          <a:p>
            <a:pPr>
              <a:buNone/>
            </a:pPr>
            <a:r>
              <a:rPr lang="en-GB" sz="2400" dirty="0">
                <a:solidFill>
                  <a:srgbClr val="121212"/>
                </a:solidFill>
                <a:effectLst/>
                <a:latin typeface="+mn-lt"/>
                <a:ea typeface="Times New Roman" panose="02020603050405020304" pitchFamily="18" charset="0"/>
              </a:rPr>
              <a:t> </a:t>
            </a:r>
            <a:endParaRPr lang="en-GB" sz="2400" dirty="0">
              <a:effectLst/>
              <a:latin typeface="+mn-lt"/>
              <a:ea typeface="Times New Roman" panose="02020603050405020304" pitchFamily="18" charset="0"/>
            </a:endParaRPr>
          </a:p>
          <a:p>
            <a:pPr>
              <a:buNone/>
            </a:pPr>
            <a:r>
              <a:rPr lang="en-GB" sz="2400" i="1" dirty="0">
                <a:solidFill>
                  <a:srgbClr val="121212"/>
                </a:solidFill>
                <a:effectLst/>
                <a:latin typeface="+mn-lt"/>
                <a:ea typeface="Times New Roman" panose="02020603050405020304" pitchFamily="18" charset="0"/>
                <a:cs typeface="Times New Roman" panose="02020603050405020304" pitchFamily="18" charset="0"/>
              </a:rPr>
              <a:t>Gillian Keegan, Education Secretary, September 2023</a:t>
            </a:r>
            <a:r>
              <a:rPr lang="en-GB" sz="2400" i="1" dirty="0">
                <a:effectLst/>
                <a:latin typeface="+mn-lt"/>
              </a:rPr>
              <a:t> </a:t>
            </a:r>
            <a:r>
              <a:rPr lang="en-GB" sz="2400" i="1" dirty="0">
                <a:solidFill>
                  <a:srgbClr val="000000"/>
                </a:solidFill>
                <a:effectLst/>
                <a:latin typeface="+mn-lt"/>
                <a:ea typeface="Times New Roman" panose="02020603050405020304" pitchFamily="18" charset="0"/>
              </a:rPr>
              <a:t> </a:t>
            </a:r>
          </a:p>
        </p:txBody>
      </p:sp>
    </p:spTree>
    <p:extLst>
      <p:ext uri="{BB962C8B-B14F-4D97-AF65-F5344CB8AC3E}">
        <p14:creationId xmlns:p14="http://schemas.microsoft.com/office/powerpoint/2010/main" val="152940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76157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Some recent examples</a:t>
            </a:r>
          </a:p>
          <a:p>
            <a:pPr>
              <a:buNone/>
            </a:pPr>
            <a:endParaRPr lang="en-GB" sz="2000" dirty="0">
              <a:effectLst/>
              <a:latin typeface="+mn-lt"/>
              <a:ea typeface="Times New Roman" panose="02020603050405020304" pitchFamily="18" charset="0"/>
            </a:endParaRPr>
          </a:p>
          <a:p>
            <a:pPr>
              <a:buNone/>
            </a:pPr>
            <a:r>
              <a:rPr lang="en-GB" sz="2000" dirty="0">
                <a:solidFill>
                  <a:srgbClr val="121212"/>
                </a:solidFill>
                <a:effectLst/>
                <a:latin typeface="+mn-lt"/>
                <a:ea typeface="Times New Roman" panose="02020603050405020304" pitchFamily="18" charset="0"/>
              </a:rPr>
              <a:t> “Does anyone ever say: ‘You know what, you’ve done a fucking good job, because everyone else has sat on their arse and done nothing?’ No signs of that, no?”</a:t>
            </a:r>
            <a:endParaRPr lang="en-GB" sz="2000" dirty="0">
              <a:effectLst/>
              <a:latin typeface="+mn-lt"/>
              <a:ea typeface="Times New Roman" panose="02020603050405020304" pitchFamily="18" charset="0"/>
            </a:endParaRPr>
          </a:p>
          <a:p>
            <a:pPr>
              <a:buNone/>
            </a:pPr>
            <a:r>
              <a:rPr lang="en-GB" sz="2000" i="1" dirty="0">
                <a:solidFill>
                  <a:srgbClr val="121212"/>
                </a:solidFill>
                <a:effectLst/>
                <a:latin typeface="+mn-lt"/>
                <a:ea typeface="Times New Roman" panose="02020603050405020304" pitchFamily="18" charset="0"/>
                <a:cs typeface="Times New Roman" panose="02020603050405020304" pitchFamily="18" charset="0"/>
              </a:rPr>
              <a:t>Gillian Keegan, Education Secretary, September 2023</a:t>
            </a:r>
          </a:p>
          <a:p>
            <a:pPr>
              <a:buNone/>
            </a:pPr>
            <a:endParaRPr lang="en-GB" sz="2000" i="1" dirty="0">
              <a:solidFill>
                <a:srgbClr val="121212"/>
              </a:solidFill>
              <a:latin typeface="+mn-lt"/>
              <a:cs typeface="Times New Roman" panose="02020603050405020304" pitchFamily="18" charset="0"/>
            </a:endParaRPr>
          </a:p>
          <a:p>
            <a:pPr>
              <a:buNone/>
            </a:pPr>
            <a:r>
              <a:rPr lang="en-GB" sz="2000" dirty="0">
                <a:solidFill>
                  <a:srgbClr val="121212"/>
                </a:solidFill>
                <a:effectLst/>
                <a:latin typeface="+mn-lt"/>
                <a:ea typeface="Times New Roman" panose="02020603050405020304" pitchFamily="18" charset="0"/>
              </a:rPr>
              <a:t>“What was interesting was the “should we, shouldn’t we” deployment of asterisks. Some news outlets (including ITV, the primary source) used decorous bleeping for the clip itself and deployed quaint asterisks in print – demure little clutches of pearls in the f***</a:t>
            </a:r>
            <a:r>
              <a:rPr lang="en-GB" sz="2000" dirty="0" err="1">
                <a:solidFill>
                  <a:srgbClr val="121212"/>
                </a:solidFill>
                <a:effectLst/>
                <a:latin typeface="+mn-lt"/>
                <a:ea typeface="Times New Roman" panose="02020603050405020304" pitchFamily="18" charset="0"/>
              </a:rPr>
              <a:t>ing</a:t>
            </a:r>
            <a:r>
              <a:rPr lang="en-GB" sz="2000" dirty="0">
                <a:solidFill>
                  <a:srgbClr val="121212"/>
                </a:solidFill>
                <a:effectLst/>
                <a:latin typeface="+mn-lt"/>
                <a:ea typeface="Times New Roman" panose="02020603050405020304" pitchFamily="18" charset="0"/>
              </a:rPr>
              <a:t> and the a***.”</a:t>
            </a:r>
            <a:endParaRPr lang="en-GB" sz="2000" dirty="0">
              <a:effectLst/>
              <a:latin typeface="+mn-lt"/>
              <a:ea typeface="Times New Roman" panose="02020603050405020304" pitchFamily="18" charset="0"/>
            </a:endParaRPr>
          </a:p>
          <a:p>
            <a:pPr>
              <a:buNone/>
            </a:pPr>
            <a:r>
              <a:rPr lang="en-GB" sz="2000" i="1" dirty="0">
                <a:solidFill>
                  <a:srgbClr val="000000"/>
                </a:solidFill>
                <a:effectLst/>
                <a:latin typeface="+mn-lt"/>
                <a:ea typeface="Times New Roman" panose="02020603050405020304" pitchFamily="18" charset="0"/>
              </a:rPr>
              <a:t>Ian Martin	The Observer, 10th September 2023</a:t>
            </a:r>
            <a:endParaRPr lang="en-GB" sz="2000" i="1" dirty="0">
              <a:effectLst/>
              <a:latin typeface="+mn-lt"/>
              <a:ea typeface="Times New Roman" panose="02020603050405020304" pitchFamily="18" charset="0"/>
            </a:endParaRPr>
          </a:p>
          <a:p>
            <a:pPr>
              <a:buNone/>
            </a:pPr>
            <a:r>
              <a:rPr lang="en-GB" sz="2400" i="1" dirty="0">
                <a:effectLst/>
                <a:latin typeface="+mn-lt"/>
              </a:rPr>
              <a:t> </a:t>
            </a:r>
            <a:r>
              <a:rPr lang="en-GB" sz="2400" i="1" dirty="0">
                <a:solidFill>
                  <a:srgbClr val="000000"/>
                </a:solidFill>
                <a:effectLst/>
                <a:latin typeface="+mn-lt"/>
                <a:ea typeface="Times New Roman" panose="02020603050405020304" pitchFamily="18" charset="0"/>
              </a:rPr>
              <a:t> </a:t>
            </a:r>
            <a:endParaRPr lang="en-GB" sz="1800" i="1" dirty="0">
              <a:solidFill>
                <a:schemeClr val="accent2">
                  <a:lumMod val="50000"/>
                </a:schemeClr>
              </a:solidFill>
              <a:effectLst/>
              <a:latin typeface="+mn-lt"/>
              <a:ea typeface="Times New Roman" panose="02020603050405020304" pitchFamily="18" charset="0"/>
            </a:endParaRPr>
          </a:p>
          <a:p>
            <a:pPr>
              <a:buNone/>
            </a:pPr>
            <a:r>
              <a:rPr lang="en-GB" sz="1800" i="1" dirty="0">
                <a:solidFill>
                  <a:schemeClr val="accent2">
                    <a:lumMod val="50000"/>
                  </a:schemeClr>
                </a:solidFill>
                <a:effectLst/>
                <a:latin typeface="+mn-lt"/>
                <a:ea typeface="Times New Roman" panose="02020603050405020304" pitchFamily="18" charset="0"/>
              </a:rPr>
              <a:t>https://</a:t>
            </a:r>
            <a:r>
              <a:rPr lang="en-GB" sz="1800" i="1" dirty="0" err="1">
                <a:solidFill>
                  <a:schemeClr val="accent2">
                    <a:lumMod val="50000"/>
                  </a:schemeClr>
                </a:solidFill>
                <a:effectLst/>
                <a:latin typeface="+mn-lt"/>
                <a:ea typeface="Times New Roman" panose="02020603050405020304" pitchFamily="18" charset="0"/>
              </a:rPr>
              <a:t>www.theguardian.com</a:t>
            </a:r>
            <a:r>
              <a:rPr lang="en-GB" sz="1800" i="1" dirty="0">
                <a:solidFill>
                  <a:schemeClr val="accent2">
                    <a:lumMod val="50000"/>
                  </a:schemeClr>
                </a:solidFill>
                <a:effectLst/>
                <a:latin typeface="+mn-lt"/>
                <a:ea typeface="Times New Roman" panose="02020603050405020304" pitchFamily="18" charset="0"/>
              </a:rPr>
              <a:t>/</a:t>
            </a:r>
            <a:r>
              <a:rPr lang="en-GB" sz="1800" i="1" dirty="0" err="1">
                <a:solidFill>
                  <a:schemeClr val="accent2">
                    <a:lumMod val="50000"/>
                  </a:schemeClr>
                </a:solidFill>
                <a:effectLst/>
                <a:latin typeface="+mn-lt"/>
                <a:ea typeface="Times New Roman" panose="02020603050405020304" pitchFamily="18" charset="0"/>
              </a:rPr>
              <a:t>commentisfree</a:t>
            </a:r>
            <a:r>
              <a:rPr lang="en-GB" sz="1800" i="1" dirty="0">
                <a:solidFill>
                  <a:schemeClr val="accent2">
                    <a:lumMod val="50000"/>
                  </a:schemeClr>
                </a:solidFill>
                <a:effectLst/>
                <a:latin typeface="+mn-lt"/>
                <a:ea typeface="Times New Roman" panose="02020603050405020304" pitchFamily="18" charset="0"/>
              </a:rPr>
              <a:t>/2023/</a:t>
            </a:r>
            <a:r>
              <a:rPr lang="en-GB" sz="1800" i="1" dirty="0" err="1">
                <a:solidFill>
                  <a:schemeClr val="accent2">
                    <a:lumMod val="50000"/>
                  </a:schemeClr>
                </a:solidFill>
                <a:effectLst/>
                <a:latin typeface="+mn-lt"/>
                <a:ea typeface="Times New Roman" panose="02020603050405020304" pitchFamily="18" charset="0"/>
              </a:rPr>
              <a:t>sep</a:t>
            </a:r>
            <a:r>
              <a:rPr lang="en-GB" sz="1800" i="1" dirty="0">
                <a:solidFill>
                  <a:schemeClr val="accent2">
                    <a:lumMod val="50000"/>
                  </a:schemeClr>
                </a:solidFill>
                <a:effectLst/>
                <a:latin typeface="+mn-lt"/>
                <a:ea typeface="Times New Roman" panose="02020603050405020304" pitchFamily="18" charset="0"/>
              </a:rPr>
              <a:t>/10/brits-have-a-rich-swearing-heritage-lets-follow-gillian-keegans-lead</a:t>
            </a:r>
            <a:r>
              <a:rPr lang="en-GB" sz="1800" i="1" dirty="0">
                <a:solidFill>
                  <a:schemeClr val="accent2">
                    <a:lumMod val="50000"/>
                  </a:schemeClr>
                </a:solidFill>
                <a:effectLst/>
                <a:latin typeface="+mn-lt"/>
              </a:rPr>
              <a:t> </a:t>
            </a:r>
            <a:endParaRPr lang="en-GB" sz="18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109479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0783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Swearing</a:t>
            </a:r>
            <a:endParaRPr lang="en-GB" sz="2000" dirty="0">
              <a:effectLst/>
              <a:latin typeface="+mn-lt"/>
              <a:ea typeface="Times New Roman" panose="02020603050405020304" pitchFamily="18" charset="0"/>
              <a:cs typeface="Times New Roman" panose="02020603050405020304" pitchFamily="18" charset="0"/>
            </a:endParaRPr>
          </a:p>
          <a:p>
            <a:pPr lvl="0" fontAlgn="base">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Definition and etymology</a:t>
            </a:r>
          </a:p>
          <a:p>
            <a:pPr lvl="0" fontAlgn="base">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A brief history of swearing</a:t>
            </a:r>
          </a:p>
          <a:p>
            <a:pPr lvl="0" fontAlgn="base">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Some recent examples from the media</a:t>
            </a:r>
          </a:p>
          <a:p>
            <a:pPr lvl="0" fontAlgn="base">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Benefits of swearing</a:t>
            </a:r>
          </a:p>
          <a:p>
            <a:pPr lvl="0" fontAlgn="base">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A universal language	</a:t>
            </a:r>
          </a:p>
        </p:txBody>
      </p:sp>
    </p:spTree>
    <p:extLst>
      <p:ext uri="{BB962C8B-B14F-4D97-AF65-F5344CB8AC3E}">
        <p14:creationId xmlns:p14="http://schemas.microsoft.com/office/powerpoint/2010/main" val="1605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18524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Some recent examples</a:t>
            </a:r>
            <a:endParaRPr lang="en-GB" sz="3600" dirty="0">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fontAlgn="base">
              <a:spcAft>
                <a:spcPts val="1050"/>
              </a:spcAft>
              <a:buNone/>
            </a:pPr>
            <a:r>
              <a:rPr lang="en-GB" sz="2400" dirty="0">
                <a:solidFill>
                  <a:srgbClr val="121212"/>
                </a:solidFill>
                <a:effectLst/>
                <a:latin typeface="+mn-lt"/>
                <a:ea typeface="Times New Roman" panose="02020603050405020304" pitchFamily="18" charset="0"/>
              </a:rPr>
              <a:t>“When you think about the family, it’s about stability. Most of the kids who struggle in Bury are the products of crap parents ...”</a:t>
            </a:r>
            <a:endParaRPr lang="en-GB" sz="2400"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 </a:t>
            </a:r>
            <a:endParaRPr lang="en-GB" sz="2400" dirty="0">
              <a:effectLst/>
              <a:latin typeface="+mn-lt"/>
              <a:ea typeface="Times New Roman" panose="02020603050405020304" pitchFamily="18" charset="0"/>
            </a:endParaRPr>
          </a:p>
          <a:p>
            <a:pPr fontAlgn="base">
              <a:buNone/>
            </a:pPr>
            <a:r>
              <a:rPr lang="en-GB" sz="2400" i="1" dirty="0">
                <a:solidFill>
                  <a:srgbClr val="121212"/>
                </a:solidFill>
                <a:effectLst/>
                <a:latin typeface="+mn-lt"/>
                <a:ea typeface="Times New Roman" panose="02020603050405020304" pitchFamily="18" charset="0"/>
              </a:rPr>
              <a:t>James Daly, Conservative MP for Bury North, </a:t>
            </a:r>
            <a:endParaRPr lang="en-GB" sz="2400" i="1" dirty="0">
              <a:effectLst/>
              <a:latin typeface="+mn-lt"/>
              <a:ea typeface="Times New Roman" panose="02020603050405020304" pitchFamily="18" charset="0"/>
            </a:endParaRPr>
          </a:p>
          <a:p>
            <a:pPr fontAlgn="base">
              <a:buNone/>
            </a:pPr>
            <a:r>
              <a:rPr lang="en-GB" sz="2400" i="1" dirty="0">
                <a:solidFill>
                  <a:srgbClr val="121212"/>
                </a:solidFill>
                <a:effectLst/>
                <a:latin typeface="+mn-lt"/>
                <a:ea typeface="Times New Roman" panose="02020603050405020304" pitchFamily="18" charset="0"/>
              </a:rPr>
              <a:t>interviewed in the </a:t>
            </a:r>
            <a:r>
              <a:rPr lang="en-GB" sz="2400" i="1" dirty="0" err="1">
                <a:solidFill>
                  <a:srgbClr val="121212"/>
                </a:solidFill>
                <a:effectLst/>
                <a:latin typeface="+mn-lt"/>
                <a:ea typeface="Times New Roman" panose="02020603050405020304" pitchFamily="18" charset="0"/>
              </a:rPr>
              <a:t>i</a:t>
            </a:r>
            <a:r>
              <a:rPr lang="en-GB" sz="2400" i="1" dirty="0">
                <a:solidFill>
                  <a:srgbClr val="121212"/>
                </a:solidFill>
                <a:effectLst/>
                <a:latin typeface="+mn-lt"/>
                <a:ea typeface="Times New Roman" panose="02020603050405020304" pitchFamily="18" charset="0"/>
              </a:rPr>
              <a:t> newspaper, 28 December 2023</a:t>
            </a:r>
            <a:endParaRPr lang="en-GB" sz="2400" i="1" dirty="0">
              <a:effectLst/>
              <a:latin typeface="+mn-lt"/>
              <a:ea typeface="Times New Roman" panose="02020603050405020304" pitchFamily="18" charset="0"/>
            </a:endParaRPr>
          </a:p>
          <a:p>
            <a:pPr>
              <a:buNone/>
            </a:pP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220193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0044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Some recent examples</a:t>
            </a:r>
            <a:endParaRPr lang="en-GB" sz="3600" dirty="0">
              <a:latin typeface="+mn-lt"/>
              <a:ea typeface="Calibri" panose="020F0502020204030204" pitchFamily="34" charset="0"/>
              <a:cs typeface="Times New Roman" panose="02020603050405020304" pitchFamily="18" charset="0"/>
            </a:endParaRPr>
          </a:p>
          <a:p>
            <a:pPr>
              <a:buNone/>
            </a:pPr>
            <a:endParaRPr lang="en-GB" sz="2400"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Stockton North MP Alex Cunningham asked Rishi Sunak why 34% of children in his area were living in poverty.</a:t>
            </a:r>
            <a:endParaRPr lang="en-GB" sz="2400"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Cunningham and other Labour MPs said they heard James Cleverly, who was sitting on the government frontbench, mutter “it’s a shithole”.</a:t>
            </a:r>
            <a:endParaRPr lang="en-GB" sz="2400" dirty="0">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An audio recording also appeared to pick up a male voice saying that word, but despite sources close to the minister initially insisting he said nothing, they later said he had actually called Cunningham “a shit MP”.</a:t>
            </a: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1066340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609397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algn="l" fontAlgn="base">
              <a:buNone/>
            </a:pPr>
            <a:r>
              <a:rPr lang="en-GB" sz="2400" b="0" i="0" u="none" strike="noStrike" dirty="0">
                <a:solidFill>
                  <a:srgbClr val="121212"/>
                </a:solidFill>
                <a:effectLst/>
                <a:latin typeface="+mn-lt"/>
              </a:rPr>
              <a:t>Swearing has become more widely acceptable over the past two decades because it is increasingly used for other purposes than to insult people, linguistics experts have said.</a:t>
            </a:r>
          </a:p>
          <a:p>
            <a:pPr algn="l" fontAlgn="base">
              <a:buNone/>
            </a:pPr>
            <a:r>
              <a:rPr lang="en-GB" sz="2400" b="0" i="0" u="none" strike="noStrike" dirty="0">
                <a:solidFill>
                  <a:srgbClr val="121212"/>
                </a:solidFill>
                <a:effectLst/>
                <a:latin typeface="+mn-lt"/>
              </a:rPr>
              <a:t>“Fuck” and “shit”, </a:t>
            </a:r>
            <a:r>
              <a:rPr lang="en-GB" sz="2400" b="0" i="0" u="none" strike="noStrike" dirty="0">
                <a:solidFill>
                  <a:schemeClr val="accent2">
                    <a:lumMod val="50000"/>
                  </a:schemeClr>
                </a:solidFill>
                <a:effectLst/>
                <a:latin typeface="+mn-lt"/>
              </a:rPr>
              <a:t>the two most commonly used swearwords in the UK, are frequently used to emphasise a point in conversation or to build social bonds, rather than with the specific intent to cause offence</a:t>
            </a:r>
            <a:r>
              <a:rPr lang="en-GB" sz="2400" b="0" i="0" u="none" strike="noStrike" dirty="0">
                <a:solidFill>
                  <a:srgbClr val="121212"/>
                </a:solidFill>
                <a:effectLst/>
                <a:latin typeface="+mn-lt"/>
              </a:rPr>
              <a:t>, according to academic researchers.</a:t>
            </a:r>
          </a:p>
          <a:p>
            <a:pPr algn="l" fontAlgn="base">
              <a:buNone/>
            </a:pPr>
            <a:r>
              <a:rPr lang="en-GB" sz="2400" b="0" i="0" u="none" strike="noStrike" dirty="0">
                <a:solidFill>
                  <a:srgbClr val="121212"/>
                </a:solidFill>
                <a:effectLst/>
                <a:latin typeface="+mn-lt"/>
              </a:rPr>
              <a:t>They made the comments after the </a:t>
            </a:r>
            <a:r>
              <a:rPr lang="en-GB" sz="2400" b="0" i="0" u="none" strike="noStrike" dirty="0">
                <a:solidFill>
                  <a:schemeClr val="accent2">
                    <a:lumMod val="50000"/>
                  </a:schemeClr>
                </a:solidFill>
                <a:effectLst/>
                <a:latin typeface="+mn-lt"/>
              </a:rPr>
              <a:t>BBC presenter Mishal Husain swore seven times </a:t>
            </a:r>
            <a:r>
              <a:rPr lang="en-GB" sz="2400" b="0" i="0" u="none" strike="noStrike" dirty="0">
                <a:solidFill>
                  <a:srgbClr val="121212"/>
                </a:solidFill>
                <a:effectLst/>
                <a:latin typeface="+mn-lt"/>
              </a:rPr>
              <a:t>in under a minute during an interview with the home secretary, James Cleverly.</a:t>
            </a:r>
          </a:p>
          <a:p>
            <a:pPr algn="l" fontAlgn="base">
              <a:buNone/>
            </a:pPr>
            <a:r>
              <a:rPr lang="en-GB" sz="1800" i="1" dirty="0">
                <a:solidFill>
                  <a:schemeClr val="accent2">
                    <a:lumMod val="50000"/>
                  </a:schemeClr>
                </a:solidFill>
                <a:effectLst/>
                <a:latin typeface="+mn-lt"/>
                <a:ea typeface="Times New Roman" panose="02020603050405020304" pitchFamily="18" charset="0"/>
              </a:rPr>
              <a:t>https://</a:t>
            </a:r>
            <a:r>
              <a:rPr lang="en-GB" sz="1800" i="1" dirty="0" err="1">
                <a:solidFill>
                  <a:schemeClr val="accent2">
                    <a:lumMod val="50000"/>
                  </a:schemeClr>
                </a:solidFill>
                <a:effectLst/>
                <a:latin typeface="+mn-lt"/>
                <a:ea typeface="Times New Roman" panose="02020603050405020304" pitchFamily="18" charset="0"/>
              </a:rPr>
              <a:t>www.theguardian.com</a:t>
            </a:r>
            <a:r>
              <a:rPr lang="en-GB" sz="1800" i="1" dirty="0">
                <a:solidFill>
                  <a:schemeClr val="accent2">
                    <a:lumMod val="50000"/>
                  </a:schemeClr>
                </a:solidFill>
                <a:effectLst/>
                <a:latin typeface="+mn-lt"/>
                <a:ea typeface="Times New Roman" panose="02020603050405020304" pitchFamily="18" charset="0"/>
              </a:rPr>
              <a:t>/media/2024/</a:t>
            </a:r>
            <a:r>
              <a:rPr lang="en-GB" sz="1800" i="1" dirty="0" err="1">
                <a:solidFill>
                  <a:schemeClr val="accent2">
                    <a:lumMod val="50000"/>
                  </a:schemeClr>
                </a:solidFill>
                <a:effectLst/>
                <a:latin typeface="+mn-lt"/>
                <a:ea typeface="Times New Roman" panose="02020603050405020304" pitchFamily="18" charset="0"/>
              </a:rPr>
              <a:t>jan</a:t>
            </a:r>
            <a:r>
              <a:rPr lang="en-GB" sz="1800" i="1" dirty="0">
                <a:solidFill>
                  <a:schemeClr val="accent2">
                    <a:lumMod val="50000"/>
                  </a:schemeClr>
                </a:solidFill>
                <a:effectLst/>
                <a:latin typeface="+mn-lt"/>
                <a:ea typeface="Times New Roman" panose="02020603050405020304" pitchFamily="18" charset="0"/>
              </a:rPr>
              <a:t>/06/swearing-is-becoming-more-widely-acceptable-linguistics-experts-claim</a:t>
            </a:r>
            <a:r>
              <a:rPr lang="en-GB" sz="1800" i="1" dirty="0">
                <a:solidFill>
                  <a:schemeClr val="accent2">
                    <a:lumMod val="50000"/>
                  </a:schemeClr>
                </a:solidFill>
                <a:effectLst/>
                <a:latin typeface="+mn-lt"/>
              </a:rPr>
              <a:t> </a:t>
            </a:r>
            <a:endParaRPr lang="en-GB" sz="1800" b="0" i="1" u="none" strike="noStrike" dirty="0">
              <a:solidFill>
                <a:schemeClr val="accent2">
                  <a:lumMod val="50000"/>
                </a:schemeClr>
              </a:solidFill>
              <a:effectLst/>
              <a:latin typeface="+mn-lt"/>
            </a:endParaRPr>
          </a:p>
        </p:txBody>
      </p:sp>
    </p:spTree>
    <p:extLst>
      <p:ext uri="{BB962C8B-B14F-4D97-AF65-F5344CB8AC3E}">
        <p14:creationId xmlns:p14="http://schemas.microsoft.com/office/powerpoint/2010/main" val="303489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36794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Benefits of swearing</a:t>
            </a:r>
          </a:p>
          <a:p>
            <a:pPr>
              <a:buNone/>
            </a:pPr>
            <a:endParaRPr lang="en-GB" sz="2400" dirty="0">
              <a:effectLst/>
              <a:latin typeface="+mn-lt"/>
              <a:ea typeface="Times New Roman" panose="02020603050405020304" pitchFamily="18" charset="0"/>
            </a:endParaRPr>
          </a:p>
          <a:p>
            <a:pPr>
              <a:spcAft>
                <a:spcPts val="1800"/>
              </a:spcAft>
              <a:buNone/>
            </a:pPr>
            <a:r>
              <a:rPr lang="en-GB" b="1" dirty="0">
                <a:effectLst/>
                <a:latin typeface="+mn-lt"/>
                <a:ea typeface="Times New Roman" panose="02020603050405020304" pitchFamily="18" charset="0"/>
              </a:rPr>
              <a:t>Why swearing is a sign of intelligence, helps manage pain and more</a:t>
            </a:r>
          </a:p>
          <a:p>
            <a:pPr>
              <a:lnSpc>
                <a:spcPts val="1500"/>
              </a:lnSpc>
              <a:buNone/>
            </a:pPr>
            <a:r>
              <a:rPr lang="en-GB" sz="2400" i="1" dirty="0">
                <a:effectLst/>
                <a:latin typeface="+mn-lt"/>
                <a:ea typeface="Times New Roman" panose="02020603050405020304" pitchFamily="18" charset="0"/>
              </a:rPr>
              <a:t>By Sandee LaMotte, CNN		1 June 2023</a:t>
            </a:r>
          </a:p>
          <a:p>
            <a:pPr>
              <a:buNone/>
            </a:pPr>
            <a:r>
              <a:rPr lang="en-GB" sz="1800" dirty="0">
                <a:effectLst/>
                <a:latin typeface="+mn-lt"/>
                <a:ea typeface="Times New Roman" panose="02020603050405020304" pitchFamily="18" charset="0"/>
              </a:rPr>
              <a:t> </a:t>
            </a:r>
          </a:p>
          <a:p>
            <a:pPr>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edition.cnn.com</a:t>
            </a:r>
            <a:r>
              <a:rPr lang="en-GB" sz="2000" i="1" dirty="0">
                <a:solidFill>
                  <a:schemeClr val="accent2">
                    <a:lumMod val="50000"/>
                  </a:schemeClr>
                </a:solidFill>
                <a:effectLst/>
                <a:latin typeface="+mn-lt"/>
                <a:ea typeface="Times New Roman" panose="02020603050405020304" pitchFamily="18" charset="0"/>
              </a:rPr>
              <a:t>/2021/01/26/health/swearing-benefits-wellness/</a:t>
            </a:r>
            <a:r>
              <a:rPr lang="en-GB" sz="2000" i="1" dirty="0" err="1">
                <a:solidFill>
                  <a:schemeClr val="accent2">
                    <a:lumMod val="50000"/>
                  </a:schemeClr>
                </a:solidFill>
                <a:effectLst/>
                <a:latin typeface="+mn-lt"/>
                <a:ea typeface="Times New Roman" panose="02020603050405020304" pitchFamily="18" charset="0"/>
              </a:rPr>
              <a:t>index.html</a:t>
            </a:r>
            <a:r>
              <a:rPr lang="en-GB" sz="2000" i="1" dirty="0">
                <a:solidFill>
                  <a:schemeClr val="accent2">
                    <a:lumMod val="50000"/>
                  </a:schemeClr>
                </a:solidFill>
                <a:effectLst/>
                <a:latin typeface="+mn-lt"/>
              </a:rPr>
              <a:t> </a:t>
            </a:r>
            <a:endParaRPr lang="en-GB" sz="20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245427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32118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1	Cursing may be a sign of intelligence</a:t>
            </a:r>
          </a:p>
          <a:p>
            <a:pPr>
              <a:buNone/>
            </a:pPr>
            <a:endParaRPr lang="en-GB" sz="24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Participants were asked to list as many words that start with F, A or S in one minute. Another minute was devoted to coming up with curse words that start with those three letters. The study found those who came up with the most F, A and S words also produced the most swear words.</a:t>
            </a:r>
            <a:endParaRPr lang="en-GB" sz="2000" dirty="0">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cs typeface="Times New Roman" panose="02020603050405020304" pitchFamily="18" charset="0"/>
              </a:rPr>
              <a:t>That’s a sign of intelligence “to the degree that language is correlated with intelligence,” said Timothy Jay, a professor of psychology at Massachusetts College of Liberal Arts, who authored the study. “People that are good at language are good at generating a swearing vocabulary.”</a:t>
            </a:r>
            <a:r>
              <a:rPr lang="en-GB" sz="2000" dirty="0">
                <a:effectLst/>
                <a:latin typeface="+mn-lt"/>
              </a:rPr>
              <a:t> </a:t>
            </a: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5946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84440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2	Swearing may be a sign of honesty</a:t>
            </a:r>
          </a:p>
          <a:p>
            <a:pPr>
              <a:buNone/>
            </a:pPr>
            <a:endParaRPr lang="en-GB" sz="24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People who cursed lied less on an interpersonal level, and had higher levels of integrity overall, a series of three studies published in 2017 found.</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“When you’re honestly expressing your emotions with powerful words, then you’re going to come across as more honest,” said Jay, who was not involved in the studies.</a:t>
            </a:r>
            <a:endParaRPr lang="en-GB" sz="2000" dirty="0">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cs typeface="Times New Roman" panose="02020603050405020304" pitchFamily="18" charset="0"/>
              </a:rPr>
              <a:t>While a higher rate of profanity use was associated with more honesty, the study authors cautioned that “the findings should not be interpreted to mean that the more a person uses profanity, the less likely he or she would engage in more serious unethical or immoral </a:t>
            </a:r>
            <a:r>
              <a:rPr lang="en-GB" sz="2000" spc="30" dirty="0" err="1">
                <a:solidFill>
                  <a:srgbClr val="000000"/>
                </a:solidFill>
                <a:effectLst/>
                <a:latin typeface="+mn-lt"/>
                <a:ea typeface="Times New Roman" panose="02020603050405020304" pitchFamily="18" charset="0"/>
                <a:cs typeface="Times New Roman" panose="02020603050405020304" pitchFamily="18" charset="0"/>
              </a:rPr>
              <a:t>behaviors</a:t>
            </a:r>
            <a:r>
              <a:rPr lang="en-GB" sz="2000" spc="30" dirty="0">
                <a:solidFill>
                  <a:srgbClr val="000000"/>
                </a:solidFill>
                <a:effectLst/>
                <a:latin typeface="+mn-lt"/>
                <a:ea typeface="Times New Roman" panose="02020603050405020304" pitchFamily="18" charset="0"/>
                <a:cs typeface="Times New Roman" panose="02020603050405020304" pitchFamily="18" charset="0"/>
              </a:rPr>
              <a:t>.”</a:t>
            </a:r>
            <a:r>
              <a:rPr lang="en-GB" sz="2000" dirty="0">
                <a:effectLst/>
                <a:latin typeface="+mn-lt"/>
              </a:rPr>
              <a:t> </a:t>
            </a: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240807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2137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3	Profanity improves pain tolerance</a:t>
            </a:r>
          </a:p>
          <a:p>
            <a:pPr>
              <a:spcAft>
                <a:spcPts val="1200"/>
              </a:spcAft>
              <a:buNone/>
            </a:pPr>
            <a:r>
              <a:rPr lang="en-GB" sz="2000" spc="30" dirty="0">
                <a:solidFill>
                  <a:srgbClr val="000000"/>
                </a:solidFill>
                <a:effectLst/>
                <a:latin typeface="+mn-lt"/>
                <a:ea typeface="Times New Roman" panose="02020603050405020304" pitchFamily="18" charset="0"/>
              </a:rPr>
              <a:t>People on bikes who swore while pedalling against resistance had more power and strength than people who used “neutral” words, studies have shown.</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Research also found that people who cursed while squeezing a hand vice were able to squeeze harder and longer.</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Spouting obscenities doesn’t just help your endurance: If you pinch your finger in the car door, you may well feel less pain if you say “</a:t>
            </a:r>
            <a:r>
              <a:rPr lang="en-GB" sz="2000" spc="30" dirty="0" err="1">
                <a:solidFill>
                  <a:srgbClr val="000000"/>
                </a:solidFill>
                <a:effectLst/>
                <a:latin typeface="+mn-lt"/>
                <a:ea typeface="Times New Roman" panose="02020603050405020304" pitchFamily="18" charset="0"/>
              </a:rPr>
              <a:t>sh</a:t>
            </a:r>
            <a:r>
              <a:rPr lang="en-GB" sz="2000" spc="30" dirty="0">
                <a:solidFill>
                  <a:srgbClr val="000000"/>
                </a:solidFill>
                <a:effectLst/>
                <a:latin typeface="+mn-lt"/>
                <a:ea typeface="Times New Roman" panose="02020603050405020304" pitchFamily="18" charset="0"/>
              </a:rPr>
              <a:t>*t” instead of “shoot.”</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Another study found people who cursed as they plunged their hand into icy water felt less pain and were able to keep their hands in the water longer than those who said a neutral word.</a:t>
            </a:r>
            <a:endParaRPr lang="en-GB" sz="2000" dirty="0">
              <a:effectLst/>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a:t>
            </a:r>
          </a:p>
        </p:txBody>
      </p:sp>
    </p:spTree>
    <p:extLst>
      <p:ext uri="{BB962C8B-B14F-4D97-AF65-F5344CB8AC3E}">
        <p14:creationId xmlns:p14="http://schemas.microsoft.com/office/powerpoint/2010/main" val="422459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60153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3	Profanity improves pain tolerance</a:t>
            </a:r>
          </a:p>
          <a:p>
            <a:pPr>
              <a:buNone/>
            </a:pPr>
            <a:r>
              <a:rPr lang="en-GB" sz="2000" spc="30" dirty="0">
                <a:solidFill>
                  <a:srgbClr val="000000"/>
                </a:solidFill>
                <a:latin typeface="+mn-lt"/>
                <a:ea typeface="Times New Roman" panose="02020603050405020304" pitchFamily="18" charset="0"/>
              </a:rPr>
              <a:t>…</a:t>
            </a:r>
          </a:p>
          <a:p>
            <a:pPr>
              <a:spcAft>
                <a:spcPts val="1200"/>
              </a:spcAft>
              <a:buNone/>
            </a:pPr>
            <a:r>
              <a:rPr lang="en-GB" sz="2000" spc="30" dirty="0">
                <a:solidFill>
                  <a:srgbClr val="000000"/>
                </a:solidFill>
                <a:latin typeface="+mn-lt"/>
                <a:ea typeface="Times New Roman" panose="02020603050405020304" pitchFamily="18" charset="0"/>
              </a:rPr>
              <a:t>P</a:t>
            </a:r>
            <a:r>
              <a:rPr lang="en-GB" sz="2000" spc="30" dirty="0">
                <a:solidFill>
                  <a:srgbClr val="000000"/>
                </a:solidFill>
                <a:effectLst/>
                <a:latin typeface="+mn-lt"/>
                <a:ea typeface="Times New Roman" panose="02020603050405020304" pitchFamily="18" charset="0"/>
              </a:rPr>
              <a:t>sychologist Richard Stephens, the lead author of the three studies, researches swearing at the Psychobiology Research Laboratory at </a:t>
            </a:r>
            <a:r>
              <a:rPr lang="en-GB" sz="2000" spc="30" dirty="0" err="1">
                <a:solidFill>
                  <a:srgbClr val="000000"/>
                </a:solidFill>
                <a:effectLst/>
                <a:latin typeface="+mn-lt"/>
                <a:ea typeface="Times New Roman" panose="02020603050405020304" pitchFamily="18" charset="0"/>
              </a:rPr>
              <a:t>Keele</a:t>
            </a:r>
            <a:r>
              <a:rPr lang="en-GB" sz="2000" spc="30" dirty="0">
                <a:solidFill>
                  <a:srgbClr val="000000"/>
                </a:solidFill>
                <a:effectLst/>
                <a:latin typeface="+mn-lt"/>
                <a:ea typeface="Times New Roman" panose="02020603050405020304" pitchFamily="18" charset="0"/>
              </a:rPr>
              <a:t> University in Staffordshire, England.</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Stephens says it works like this: swearing produces a stress response that initiates the body’s ancient defensive reflex. A flush of adrenaline increases heart rate and breathing, prepping muscles for fight or flight. </a:t>
            </a:r>
            <a:endParaRPr lang="en-GB" sz="2000" dirty="0">
              <a:effectLst/>
              <a:latin typeface="+mn-lt"/>
              <a:ea typeface="Times New Roman" panose="02020603050405020304" pitchFamily="18" charset="0"/>
            </a:endParaRPr>
          </a:p>
          <a:p>
            <a:pPr algn="l">
              <a:spcAft>
                <a:spcPts val="1200"/>
              </a:spcAft>
              <a:buNone/>
            </a:pPr>
            <a:r>
              <a:rPr lang="en-GB" sz="2000" spc="30" dirty="0">
                <a:solidFill>
                  <a:srgbClr val="000000"/>
                </a:solidFill>
                <a:effectLst/>
                <a:latin typeface="+mn-lt"/>
                <a:ea typeface="Times New Roman" panose="02020603050405020304" pitchFamily="18" charset="0"/>
              </a:rPr>
              <a:t>Simultaneously, there is</a:t>
            </a:r>
            <a:r>
              <a:rPr lang="en-GB" sz="2000" b="1" spc="30" dirty="0">
                <a:solidFill>
                  <a:srgbClr val="000000"/>
                </a:solidFill>
                <a:effectLst/>
                <a:latin typeface="+mn-lt"/>
                <a:ea typeface="Times New Roman" panose="02020603050405020304" pitchFamily="18" charset="0"/>
              </a:rPr>
              <a:t> </a:t>
            </a:r>
            <a:r>
              <a:rPr lang="en-GB" sz="2000" spc="30" dirty="0">
                <a:solidFill>
                  <a:srgbClr val="000000"/>
                </a:solidFill>
                <a:effectLst/>
                <a:latin typeface="+mn-lt"/>
                <a:ea typeface="Times New Roman" panose="02020603050405020304" pitchFamily="18" charset="0"/>
              </a:rPr>
              <a:t>another physiological reaction called an analgesic response, which</a:t>
            </a:r>
            <a:r>
              <a:rPr lang="en-GB" sz="2000" b="1" spc="30" dirty="0">
                <a:solidFill>
                  <a:srgbClr val="000000"/>
                </a:solidFill>
                <a:effectLst/>
                <a:latin typeface="+mn-lt"/>
                <a:ea typeface="Times New Roman" panose="02020603050405020304" pitchFamily="18" charset="0"/>
              </a:rPr>
              <a:t> </a:t>
            </a:r>
            <a:r>
              <a:rPr lang="en-GB" sz="2000" spc="30" dirty="0">
                <a:solidFill>
                  <a:srgbClr val="000000"/>
                </a:solidFill>
                <a:effectLst/>
                <a:latin typeface="+mn-lt"/>
                <a:ea typeface="Times New Roman" panose="02020603050405020304" pitchFamily="18" charset="0"/>
              </a:rPr>
              <a:t>makes the body more impervious to pain.</a:t>
            </a:r>
            <a:endParaRPr lang="en-GB" sz="2000" dirty="0">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rPr>
              <a:t>Careful, however, the next time you decide to extend your workout by swearing. Curse words lose their power over pain when they are used too much, research has also discovered.</a:t>
            </a:r>
          </a:p>
        </p:txBody>
      </p:sp>
    </p:spTree>
    <p:extLst>
      <p:ext uri="{BB962C8B-B14F-4D97-AF65-F5344CB8AC3E}">
        <p14:creationId xmlns:p14="http://schemas.microsoft.com/office/powerpoint/2010/main" val="140945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8136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4	Cussing is a sign of creativity</a:t>
            </a:r>
          </a:p>
          <a:p>
            <a:pPr>
              <a:buNone/>
            </a:pPr>
            <a:endParaRPr lang="en-GB" sz="2000" spc="30" dirty="0">
              <a:solidFill>
                <a:srgbClr val="000000"/>
              </a:solidFill>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rPr>
              <a:t>Research on swearing dates back to Victorian times, when physicians discovered that patients who lost their ability to speak could still curse.</a:t>
            </a:r>
            <a:endParaRPr lang="en-GB" sz="2000" dirty="0">
              <a:effectLst/>
              <a:latin typeface="+mn-lt"/>
              <a:ea typeface="Times New Roman" panose="02020603050405020304" pitchFamily="18" charset="0"/>
            </a:endParaRPr>
          </a:p>
          <a:p>
            <a:pPr>
              <a:buNone/>
            </a:pPr>
            <a:endParaRPr lang="en-GB" sz="2000" spc="30" dirty="0">
              <a:solidFill>
                <a:srgbClr val="000000"/>
              </a:solidFill>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rPr>
              <a:t>Swearing appears to be centred in the right side of the brain, the part people often call the “creative brain.”</a:t>
            </a: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“We do know patients who have strokes on the right side tend to become less emotional, less able to understand and tell jokes, and they tend to just stop swearing even if they swore quite a lot before,” said Emma Byrne, author of “Swearing Is Good for You.”</a:t>
            </a:r>
            <a:endParaRPr lang="en-GB" sz="2000" dirty="0">
              <a:effectLst/>
              <a:latin typeface="+mn-lt"/>
              <a:ea typeface="Times New Roman" panose="02020603050405020304" pitchFamily="18" charset="0"/>
            </a:endParaRPr>
          </a:p>
          <a:p>
            <a:pPr>
              <a:buNone/>
            </a:pP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151498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45044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endParaRPr lang="en-GB" sz="2400" dirty="0">
              <a:effectLst/>
              <a:latin typeface="+mn-lt"/>
              <a:ea typeface="Times New Roman" panose="02020603050405020304" pitchFamily="18" charset="0"/>
            </a:endParaRPr>
          </a:p>
          <a:p>
            <a:pPr>
              <a:buNone/>
            </a:pPr>
            <a:r>
              <a:rPr lang="en-GB" sz="2400" b="1" dirty="0">
                <a:solidFill>
                  <a:schemeClr val="accent2">
                    <a:lumMod val="50000"/>
                  </a:schemeClr>
                </a:solidFill>
                <a:latin typeface="+mn-lt"/>
                <a:ea typeface="Times New Roman" panose="02020603050405020304" pitchFamily="18" charset="0"/>
              </a:rPr>
              <a:t>Coprolalia and Tourette’s</a:t>
            </a:r>
            <a:endParaRPr lang="en-GB" sz="2400" b="1" dirty="0">
              <a:solidFill>
                <a:schemeClr val="accent2">
                  <a:lumMod val="50000"/>
                </a:schemeClr>
              </a:solidFill>
              <a:effectLst/>
              <a:latin typeface="+mn-lt"/>
              <a:ea typeface="Times New Roman" panose="02020603050405020304" pitchFamily="18" charset="0"/>
            </a:endParaRPr>
          </a:p>
          <a:p>
            <a:pPr>
              <a:buNone/>
            </a:pPr>
            <a:r>
              <a:rPr lang="en-GB" sz="2400" dirty="0">
                <a:solidFill>
                  <a:srgbClr val="202124"/>
                </a:solidFill>
                <a:effectLst/>
                <a:latin typeface="+mn-lt"/>
                <a:ea typeface="Times New Roman" panose="02020603050405020304" pitchFamily="18" charset="0"/>
              </a:rPr>
              <a:t>Coprolalia, the involuntary utterance of obscenities, profanities and derogatory remarks, is an extreme example of a vocal tic experienced by some people with Tourette's. </a:t>
            </a:r>
            <a:r>
              <a:rPr lang="en-GB" sz="2400" dirty="0">
                <a:solidFill>
                  <a:srgbClr val="040C28"/>
                </a:solidFill>
                <a:effectLst/>
                <a:latin typeface="+mn-lt"/>
                <a:ea typeface="Times New Roman" panose="02020603050405020304" pitchFamily="18" charset="0"/>
              </a:rPr>
              <a:t>When the compulsion overcomes them, sufferers of the condition cannot help yelling inappropriate or culturally taboo remarks or phrases</a:t>
            </a:r>
            <a:endParaRPr lang="en-GB" sz="2400" dirty="0">
              <a:effectLst/>
              <a:latin typeface="+mn-lt"/>
              <a:ea typeface="Times New Roman" panose="02020603050405020304" pitchFamily="18" charset="0"/>
            </a:endParaRPr>
          </a:p>
          <a:p>
            <a:pPr>
              <a:buNone/>
            </a:pPr>
            <a:endParaRPr lang="en-GB" sz="2400" dirty="0">
              <a:solidFill>
                <a:schemeClr val="accent2">
                  <a:lumMod val="50000"/>
                </a:schemeClr>
              </a:solidFill>
              <a:effectLst/>
              <a:latin typeface="+mn-lt"/>
              <a:ea typeface="Times New Roman" panose="02020603050405020304" pitchFamily="18" charset="0"/>
            </a:endParaRPr>
          </a:p>
          <a:p>
            <a:pPr>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tourette.org</a:t>
            </a:r>
            <a:r>
              <a:rPr lang="en-GB" sz="2000" i="1" dirty="0">
                <a:solidFill>
                  <a:schemeClr val="accent2">
                    <a:lumMod val="50000"/>
                  </a:schemeClr>
                </a:solidFill>
                <a:effectLst/>
                <a:latin typeface="+mn-lt"/>
                <a:ea typeface="Times New Roman" panose="02020603050405020304" pitchFamily="18" charset="0"/>
              </a:rPr>
              <a:t>/resource/understanding-coprolalia/</a:t>
            </a:r>
          </a:p>
          <a:p>
            <a:pPr>
              <a:buNone/>
            </a:pPr>
            <a:r>
              <a:rPr lang="en-GB" sz="2400" dirty="0">
                <a:solidFill>
                  <a:srgbClr val="000000"/>
                </a:solidFill>
                <a:effectLst/>
                <a:latin typeface="+mn-lt"/>
                <a:ea typeface="Times New Roman" panose="02020603050405020304" pitchFamily="18" charset="0"/>
              </a:rPr>
              <a:t> </a:t>
            </a:r>
          </a:p>
        </p:txBody>
      </p:sp>
    </p:spTree>
    <p:extLst>
      <p:ext uri="{BB962C8B-B14F-4D97-AF65-F5344CB8AC3E}">
        <p14:creationId xmlns:p14="http://schemas.microsoft.com/office/powerpoint/2010/main" val="279728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3245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400" dirty="0">
                <a:solidFill>
                  <a:srgbClr val="000000"/>
                </a:solidFill>
                <a:effectLst/>
                <a:latin typeface="+mn-lt"/>
                <a:ea typeface="Times New Roman" panose="02020603050405020304" pitchFamily="18" charset="0"/>
              </a:rPr>
              <a:t>Verb</a:t>
            </a:r>
          </a:p>
          <a:p>
            <a:pPr eaLnBrk="1" fontAlgn="ctr" hangingPunct="1">
              <a:spcBef>
                <a:spcPts val="0"/>
              </a:spcBef>
              <a:spcAft>
                <a:spcPts val="0"/>
              </a:spcAft>
              <a:buNone/>
            </a:pPr>
            <a:endParaRPr lang="en-GB" sz="2400" dirty="0">
              <a:solidFill>
                <a:srgbClr val="000000"/>
              </a:solidFill>
              <a:latin typeface="+mn-lt"/>
              <a:ea typeface="Times New Roman" panose="02020603050405020304" pitchFamily="18" charset="0"/>
            </a:endParaRPr>
          </a:p>
          <a:p>
            <a:pPr marL="457200" indent="-457200" eaLnBrk="1" fontAlgn="ctr" hangingPunct="1">
              <a:spcBef>
                <a:spcPts val="0"/>
              </a:spcBef>
              <a:spcAft>
                <a:spcPts val="0"/>
              </a:spcAft>
              <a:buAutoNum type="arabicPlain"/>
            </a:pPr>
            <a:r>
              <a:rPr lang="en-GB" sz="2400" dirty="0">
                <a:solidFill>
                  <a:srgbClr val="000000"/>
                </a:solidFill>
                <a:effectLst/>
                <a:latin typeface="+mn-lt"/>
                <a:ea typeface="Times New Roman" panose="02020603050405020304" pitchFamily="18" charset="0"/>
              </a:rPr>
              <a:t>make a </a:t>
            </a:r>
            <a:r>
              <a:rPr lang="en-GB" sz="2400" u="none" strike="noStrike" dirty="0">
                <a:solidFill>
                  <a:srgbClr val="000000"/>
                </a:solidFill>
                <a:effectLst/>
                <a:latin typeface="+mn-lt"/>
                <a:ea typeface="Times New Roman" panose="02020603050405020304" pitchFamily="18" charset="0"/>
              </a:rPr>
              <a:t>solemn</a:t>
            </a:r>
            <a:r>
              <a:rPr lang="en-GB" sz="2400" dirty="0">
                <a:solidFill>
                  <a:srgbClr val="000000"/>
                </a:solidFill>
                <a:effectLst/>
                <a:latin typeface="+mn-lt"/>
                <a:ea typeface="Times New Roman" panose="02020603050405020304" pitchFamily="18" charset="0"/>
              </a:rPr>
              <a:t> statement or promise undertaking to do something or </a:t>
            </a:r>
            <a:r>
              <a:rPr lang="en-GB" sz="2400" u="none" strike="noStrike" dirty="0">
                <a:solidFill>
                  <a:srgbClr val="000000"/>
                </a:solidFill>
                <a:effectLst/>
                <a:latin typeface="+mn-lt"/>
                <a:ea typeface="Times New Roman" panose="02020603050405020304" pitchFamily="18" charset="0"/>
              </a:rPr>
              <a:t>affirming</a:t>
            </a:r>
            <a:r>
              <a:rPr lang="en-GB" sz="2400" dirty="0">
                <a:solidFill>
                  <a:srgbClr val="000000"/>
                </a:solidFill>
                <a:effectLst/>
                <a:latin typeface="+mn-lt"/>
                <a:ea typeface="Times New Roman" panose="02020603050405020304" pitchFamily="18" charset="0"/>
              </a:rPr>
              <a:t> that something is the case</a:t>
            </a:r>
          </a:p>
          <a:p>
            <a:pPr eaLnBrk="1" fontAlgn="ctr" hangingPunct="1">
              <a:spcBef>
                <a:spcPts val="0"/>
              </a:spcBef>
              <a:spcAft>
                <a:spcPts val="0"/>
              </a:spcAft>
              <a:buNone/>
            </a:pPr>
            <a:endParaRPr lang="en-GB" sz="2400" dirty="0">
              <a:solidFill>
                <a:srgbClr val="000000"/>
              </a:solidFill>
              <a:effectLst/>
              <a:latin typeface="+mn-lt"/>
              <a:ea typeface="Times New Roman" panose="02020603050405020304" pitchFamily="18" charset="0"/>
            </a:endParaRPr>
          </a:p>
          <a:p>
            <a:pPr marL="457200" indent="-457200" eaLnBrk="1" fontAlgn="ctr" hangingPunct="1">
              <a:spcBef>
                <a:spcPts val="0"/>
              </a:spcBef>
              <a:spcAft>
                <a:spcPts val="0"/>
              </a:spcAft>
              <a:buAutoNum type="arabicPlain" startAt="2"/>
            </a:pPr>
            <a:r>
              <a:rPr lang="en-GB" sz="2400" dirty="0">
                <a:effectLst/>
                <a:latin typeface="+mn-lt"/>
                <a:ea typeface="Times New Roman" panose="02020603050405020304" pitchFamily="18" charset="0"/>
              </a:rPr>
              <a:t>use language of a kind regarded as coarse, blasphemous, or otherwise unacceptable in polite or formal speech in order to express anger or other strong emotion</a:t>
            </a:r>
            <a:r>
              <a:rPr lang="en-GB" sz="2400" dirty="0">
                <a:effectLst/>
                <a:latin typeface="+mn-lt"/>
              </a:rPr>
              <a:t> </a:t>
            </a:r>
          </a:p>
          <a:p>
            <a:pPr marL="457200" indent="-457200" eaLnBrk="1" fontAlgn="ctr" hangingPunct="1">
              <a:spcBef>
                <a:spcPts val="0"/>
              </a:spcBef>
              <a:spcAft>
                <a:spcPts val="0"/>
              </a:spcAft>
              <a:buAutoNum type="arabicPlain" startAt="2"/>
            </a:pPr>
            <a:endParaRPr lang="en-GB" sz="2400" dirty="0">
              <a:latin typeface="+mn-lt"/>
              <a:ea typeface="Times New Roman" panose="02020603050405020304" pitchFamily="18" charset="0"/>
            </a:endParaRPr>
          </a:p>
          <a:p>
            <a:pPr eaLnBrk="1" fontAlgn="ctr" hangingPunct="1">
              <a:spcBef>
                <a:spcPts val="0"/>
              </a:spcBef>
              <a:spcAft>
                <a:spcPts val="0"/>
              </a:spcAft>
              <a:buNone/>
            </a:pPr>
            <a:r>
              <a:rPr lang="en-GB" sz="2400" i="1" u="sng" dirty="0">
                <a:solidFill>
                  <a:schemeClr val="accent2">
                    <a:lumMod val="50000"/>
                  </a:schemeClr>
                </a:solidFill>
                <a:effectLst/>
                <a:latin typeface="+mn-lt"/>
                <a:ea typeface="Times New Roman" panose="02020603050405020304" pitchFamily="18" charset="0"/>
              </a:rPr>
              <a:t>https://</a:t>
            </a:r>
            <a:r>
              <a:rPr lang="en-GB" sz="2400" i="1" u="sng" dirty="0" err="1">
                <a:solidFill>
                  <a:schemeClr val="accent2">
                    <a:lumMod val="50000"/>
                  </a:schemeClr>
                </a:solidFill>
                <a:effectLst/>
                <a:latin typeface="+mn-lt"/>
                <a:ea typeface="Times New Roman" panose="02020603050405020304" pitchFamily="18" charset="0"/>
              </a:rPr>
              <a:t>languages.oup.com</a:t>
            </a:r>
            <a:r>
              <a:rPr lang="en-GB" sz="2400" i="1" u="sng" dirty="0">
                <a:solidFill>
                  <a:schemeClr val="accent2">
                    <a:lumMod val="50000"/>
                  </a:schemeClr>
                </a:solidFill>
                <a:effectLst/>
                <a:latin typeface="+mn-lt"/>
                <a:ea typeface="Times New Roman" panose="02020603050405020304" pitchFamily="18" charset="0"/>
              </a:rPr>
              <a:t>/google-dictionary-</a:t>
            </a:r>
            <a:r>
              <a:rPr lang="en-GB" sz="2400" i="1" u="sng" dirty="0" err="1">
                <a:solidFill>
                  <a:schemeClr val="accent2">
                    <a:lumMod val="50000"/>
                  </a:schemeClr>
                </a:solidFill>
                <a:effectLst/>
                <a:latin typeface="+mn-lt"/>
                <a:ea typeface="Times New Roman" panose="02020603050405020304" pitchFamily="18" charset="0"/>
              </a:rPr>
              <a:t>en</a:t>
            </a:r>
            <a:r>
              <a:rPr lang="en-GB" sz="2400" i="1" u="sng" dirty="0">
                <a:solidFill>
                  <a:schemeClr val="accent2">
                    <a:lumMod val="50000"/>
                  </a:schemeClr>
                </a:solidFill>
                <a:effectLst/>
                <a:latin typeface="+mn-lt"/>
                <a:ea typeface="Times New Roman" panose="02020603050405020304" pitchFamily="18" charset="0"/>
              </a:rPr>
              <a:t>/</a:t>
            </a:r>
          </a:p>
          <a:p>
            <a:pPr marL="0" algn="l" rtl="0" eaLnBrk="1" fontAlgn="ctr" latinLnBrk="0" hangingPunct="1">
              <a:spcBef>
                <a:spcPts val="0"/>
              </a:spcBef>
              <a:spcAft>
                <a:spcPts val="0"/>
              </a:spcAft>
              <a:buNone/>
            </a:pPr>
            <a:endParaRPr lang="en-GB" sz="1600" b="0" i="0" u="none" strike="noStrike" kern="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55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6323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5	Throwing expletives instead of punches</a:t>
            </a:r>
          </a:p>
          <a:p>
            <a:pPr>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spcAft>
                <a:spcPts val="1200"/>
              </a:spcAft>
              <a:buNone/>
            </a:pPr>
            <a:r>
              <a:rPr lang="en-GB" sz="2400" spc="30" dirty="0">
                <a:solidFill>
                  <a:srgbClr val="000000"/>
                </a:solidFill>
                <a:effectLst/>
                <a:latin typeface="+mn-lt"/>
                <a:ea typeface="Times New Roman" panose="02020603050405020304" pitchFamily="18" charset="0"/>
              </a:rPr>
              <a:t>“A dog or a cat will scratch you, bite you when they’re scared or angry,” Jay said. “Swearing allows us to express our emotions symbolically without doing it tooth and nail.</a:t>
            </a:r>
            <a:endParaRPr lang="en-GB" sz="2400" dirty="0">
              <a:effectLst/>
              <a:latin typeface="+mn-lt"/>
              <a:ea typeface="Times New Roman" panose="02020603050405020304" pitchFamily="18" charset="0"/>
            </a:endParaRPr>
          </a:p>
          <a:p>
            <a:pPr algn="l">
              <a:spcAft>
                <a:spcPts val="1200"/>
              </a:spcAft>
              <a:buNone/>
            </a:pPr>
            <a:r>
              <a:rPr lang="en-GB" sz="2400" spc="30" dirty="0">
                <a:solidFill>
                  <a:srgbClr val="000000"/>
                </a:solidFill>
                <a:effectLst/>
                <a:latin typeface="+mn-lt"/>
                <a:ea typeface="Times New Roman" panose="02020603050405020304" pitchFamily="18" charset="0"/>
              </a:rPr>
              <a:t>“In other words, I can give somebody the finger or say f**k you across the street. I don’t have to get up into their face.”</a:t>
            </a:r>
            <a:endParaRPr lang="en-GB" sz="2400" dirty="0">
              <a:effectLst/>
              <a:latin typeface="+mn-lt"/>
              <a:ea typeface="Times New Roman" panose="02020603050405020304" pitchFamily="18" charset="0"/>
            </a:endParaRPr>
          </a:p>
          <a:p>
            <a:pPr>
              <a:buNone/>
            </a:pPr>
            <a:r>
              <a:rPr lang="en-GB" sz="2400" spc="30" dirty="0">
                <a:solidFill>
                  <a:srgbClr val="000000"/>
                </a:solidFill>
                <a:effectLst/>
                <a:latin typeface="+mn-lt"/>
                <a:ea typeface="Times New Roman" panose="02020603050405020304" pitchFamily="18" charset="0"/>
              </a:rPr>
              <a:t>Cursing then becomes a remote form of aggression, he said, offering the chance to express feelings quickly while hopefully avoiding repercussions.</a:t>
            </a:r>
            <a:endParaRPr lang="en-GB" sz="2400" dirty="0">
              <a:effectLst/>
              <a:latin typeface="+mn-lt"/>
              <a:ea typeface="Times New Roman" panose="02020603050405020304" pitchFamily="18" charset="0"/>
            </a:endParaRPr>
          </a:p>
          <a:p>
            <a:pPr>
              <a:buNone/>
            </a:pP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249593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92777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800" b="1" dirty="0">
                <a:solidFill>
                  <a:schemeClr val="accent2">
                    <a:lumMod val="50000"/>
                  </a:schemeClr>
                </a:solidFill>
                <a:latin typeface="+mn-lt"/>
                <a:ea typeface="Calibri" panose="020F0502020204030204" pitchFamily="34" charset="0"/>
                <a:cs typeface="Times New Roman" panose="02020603050405020304" pitchFamily="18" charset="0"/>
              </a:rPr>
              <a:t>A universal language</a:t>
            </a:r>
          </a:p>
          <a:p>
            <a:pPr>
              <a:buNone/>
            </a:pPr>
            <a:endParaRPr lang="en-GB" sz="2000" dirty="0">
              <a:effectLst/>
              <a:latin typeface="+mn-lt"/>
              <a:ea typeface="Times New Roman" panose="02020603050405020304" pitchFamily="18" charset="0"/>
            </a:endParaRPr>
          </a:p>
          <a:p>
            <a:pPr>
              <a:spcAft>
                <a:spcPts val="1200"/>
              </a:spcAft>
              <a:buNone/>
            </a:pPr>
            <a:r>
              <a:rPr lang="en-GB" sz="2000" spc="30" dirty="0">
                <a:solidFill>
                  <a:srgbClr val="000000"/>
                </a:solidFill>
                <a:effectLst/>
                <a:latin typeface="+mn-lt"/>
                <a:ea typeface="Times New Roman" panose="02020603050405020304" pitchFamily="18" charset="0"/>
              </a:rPr>
              <a:t>It’s not just people who swear. Even primates curse when given the chance.</a:t>
            </a:r>
            <a:endParaRPr lang="en-GB" sz="2000" dirty="0">
              <a:effectLst/>
              <a:latin typeface="+mn-lt"/>
              <a:ea typeface="Times New Roman" panose="02020603050405020304" pitchFamily="18" charset="0"/>
            </a:endParaRPr>
          </a:p>
          <a:p>
            <a:pPr algn="l">
              <a:spcAft>
                <a:spcPts val="1200"/>
              </a:spcAft>
              <a:buNone/>
            </a:pPr>
            <a:r>
              <a:rPr lang="en-GB" sz="2000" spc="30" dirty="0">
                <a:solidFill>
                  <a:srgbClr val="000000"/>
                </a:solidFill>
                <a:effectLst/>
                <a:latin typeface="+mn-lt"/>
                <a:ea typeface="Times New Roman" panose="02020603050405020304" pitchFamily="18" charset="0"/>
              </a:rPr>
              <a:t>“Chimpanzees in the wild tend to use their excrement as a social signal, one that’s designed to keep people away,” Byrne said.</a:t>
            </a:r>
            <a:endParaRPr lang="en-GB" sz="2000" dirty="0">
              <a:effectLst/>
              <a:latin typeface="+mn-lt"/>
              <a:ea typeface="Times New Roman" panose="02020603050405020304" pitchFamily="18" charset="0"/>
            </a:endParaRPr>
          </a:p>
          <a:p>
            <a:pPr algn="l">
              <a:spcAft>
                <a:spcPts val="1200"/>
              </a:spcAft>
              <a:buNone/>
            </a:pPr>
            <a:r>
              <a:rPr lang="en-GB" sz="2000" spc="30" dirty="0">
                <a:solidFill>
                  <a:srgbClr val="000000"/>
                </a:solidFill>
                <a:effectLst/>
                <a:latin typeface="+mn-lt"/>
                <a:ea typeface="Times New Roman" panose="02020603050405020304" pitchFamily="18" charset="0"/>
              </a:rPr>
              <a:t>Hand-raised chimps who were potty-trained learned sign language for “poo” so they could tell their handlers when they needed the toilet.</a:t>
            </a:r>
            <a:endParaRPr lang="en-GB" sz="2000" dirty="0">
              <a:effectLst/>
              <a:latin typeface="+mn-lt"/>
              <a:ea typeface="Times New Roman" panose="02020603050405020304" pitchFamily="18" charset="0"/>
            </a:endParaRPr>
          </a:p>
          <a:p>
            <a:pPr>
              <a:buNone/>
            </a:pPr>
            <a:r>
              <a:rPr lang="en-GB" sz="2000" spc="30" dirty="0">
                <a:solidFill>
                  <a:srgbClr val="000000"/>
                </a:solidFill>
                <a:effectLst/>
                <a:latin typeface="+mn-lt"/>
                <a:ea typeface="Times New Roman" panose="02020603050405020304" pitchFamily="18" charset="0"/>
              </a:rPr>
              <a:t>“Chimpanzees in the wild tend to use their excrement as a social signal, one that’s designed to keep people away,” Byrne said. “And as soon as they learned the poo sign they began using it like we do the word s**t.”</a:t>
            </a:r>
          </a:p>
          <a:p>
            <a:pPr>
              <a:buNone/>
            </a:pPr>
            <a:endParaRPr lang="en-GB" sz="1800" dirty="0">
              <a:effectLst/>
              <a:latin typeface="+mn-lt"/>
              <a:ea typeface="Times New Roman" panose="02020603050405020304" pitchFamily="18" charset="0"/>
            </a:endParaRPr>
          </a:p>
          <a:p>
            <a:pPr>
              <a:buNone/>
            </a:pPr>
            <a:r>
              <a:rPr lang="en-GB" sz="1800" i="1" dirty="0">
                <a:solidFill>
                  <a:schemeClr val="accent2">
                    <a:lumMod val="50000"/>
                  </a:schemeClr>
                </a:solidFill>
                <a:effectLst/>
                <a:latin typeface="+mn-lt"/>
                <a:ea typeface="Times New Roman" panose="02020603050405020304" pitchFamily="18" charset="0"/>
              </a:rPr>
              <a:t>https://</a:t>
            </a:r>
            <a:r>
              <a:rPr lang="en-GB" sz="1800" i="1" dirty="0" err="1">
                <a:solidFill>
                  <a:schemeClr val="accent2">
                    <a:lumMod val="50000"/>
                  </a:schemeClr>
                </a:solidFill>
                <a:effectLst/>
                <a:latin typeface="+mn-lt"/>
                <a:ea typeface="Times New Roman" panose="02020603050405020304" pitchFamily="18" charset="0"/>
              </a:rPr>
              <a:t>edition.cnn.com</a:t>
            </a:r>
            <a:r>
              <a:rPr lang="en-GB" sz="1800" i="1" dirty="0">
                <a:solidFill>
                  <a:schemeClr val="accent2">
                    <a:lumMod val="50000"/>
                  </a:schemeClr>
                </a:solidFill>
                <a:effectLst/>
                <a:latin typeface="+mn-lt"/>
                <a:ea typeface="Times New Roman" panose="02020603050405020304" pitchFamily="18" charset="0"/>
              </a:rPr>
              <a:t>/2021/01/26/health/swearing-benefits-wellness/</a:t>
            </a:r>
            <a:r>
              <a:rPr lang="en-GB" sz="1800" i="1" dirty="0" err="1">
                <a:solidFill>
                  <a:schemeClr val="accent2">
                    <a:lumMod val="50000"/>
                  </a:schemeClr>
                </a:solidFill>
                <a:effectLst/>
                <a:latin typeface="+mn-lt"/>
                <a:ea typeface="Times New Roman" panose="02020603050405020304" pitchFamily="18" charset="0"/>
              </a:rPr>
              <a:t>index.html</a:t>
            </a:r>
            <a:r>
              <a:rPr lang="en-GB" sz="1800" i="1" dirty="0">
                <a:solidFill>
                  <a:schemeClr val="accent2">
                    <a:lumMod val="50000"/>
                  </a:schemeClr>
                </a:solidFill>
                <a:effectLst/>
                <a:latin typeface="+mn-lt"/>
              </a:rPr>
              <a:t> </a:t>
            </a:r>
            <a:endParaRPr lang="en-GB" sz="18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242060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63340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 and finally</a:t>
            </a:r>
            <a:endParaRPr lang="en-GB" sz="2400" dirty="0">
              <a:latin typeface="+mn-lt"/>
              <a:ea typeface="Calibri" panose="020F0502020204030204" pitchFamily="34" charset="0"/>
              <a:cs typeface="Times New Roman" panose="02020603050405020304" pitchFamily="18" charset="0"/>
            </a:endParaRPr>
          </a:p>
          <a:p>
            <a:pPr>
              <a:buNone/>
            </a:pPr>
            <a:endParaRPr lang="en-GB" sz="2400" dirty="0">
              <a:effectLst/>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Ma's out, Pa's out, let's talk rude--</a:t>
            </a:r>
            <a:br>
              <a:rPr lang="en-GB" sz="2400" dirty="0">
                <a:effectLst/>
                <a:latin typeface="+mn-lt"/>
                <a:ea typeface="Times New Roman" panose="02020603050405020304" pitchFamily="18" charset="0"/>
              </a:rPr>
            </a:br>
            <a:r>
              <a:rPr lang="en-GB" sz="2400" u="none" strike="noStrike" dirty="0">
                <a:effectLst/>
                <a:latin typeface="+mn-lt"/>
                <a:ea typeface="Times New Roman" panose="02020603050405020304" pitchFamily="18" charset="0"/>
              </a:rPr>
              <a:t>Pee, po, belly, bum, drawers!</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Dance in the garden in the nude</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Pee, po, belly, bum drawers!</a:t>
            </a:r>
            <a:br>
              <a:rPr lang="en-GB" sz="2400" dirty="0">
                <a:effectLst/>
                <a:latin typeface="+mn-lt"/>
                <a:ea typeface="Times New Roman" panose="02020603050405020304" pitchFamily="18" charset="0"/>
              </a:rPr>
            </a:br>
            <a:r>
              <a:rPr lang="en-GB" sz="2400" dirty="0">
                <a:effectLst/>
                <a:latin typeface="+mn-lt"/>
                <a:ea typeface="Times New Roman" panose="02020603050405020304" pitchFamily="18" charset="0"/>
              </a:rPr>
              <a:t>…</a:t>
            </a:r>
          </a:p>
          <a:p>
            <a:pPr>
              <a:buNone/>
            </a:pPr>
            <a:endParaRPr lang="en-GB" sz="2400" dirty="0">
              <a:solidFill>
                <a:srgbClr val="000000"/>
              </a:solidFill>
              <a:effectLst/>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Michael Flanders and Donald Swann			</a:t>
            </a:r>
          </a:p>
          <a:p>
            <a:pPr>
              <a:buNone/>
            </a:pPr>
            <a:r>
              <a:rPr lang="en-GB" sz="2000" dirty="0">
                <a:solidFill>
                  <a:srgbClr val="000000"/>
                </a:solidFill>
                <a:effectLst/>
                <a:latin typeface="+mn-lt"/>
                <a:ea typeface="Times New Roman" panose="02020603050405020304" pitchFamily="18" charset="0"/>
              </a:rPr>
              <a:t>1 January 1964</a:t>
            </a:r>
            <a:endParaRPr lang="en-GB" sz="2000" dirty="0">
              <a:effectLst/>
              <a:latin typeface="+mn-lt"/>
              <a:ea typeface="Times New Roman" panose="02020603050405020304" pitchFamily="18" charset="0"/>
            </a:endParaRPr>
          </a:p>
          <a:p>
            <a:pPr>
              <a:buNone/>
            </a:pPr>
            <a:r>
              <a:rPr lang="en-GB" sz="2400" dirty="0">
                <a:effectLst/>
                <a:latin typeface="+mn-lt"/>
                <a:ea typeface="Times New Roman" panose="02020603050405020304" pitchFamily="18" charset="0"/>
              </a:rPr>
              <a:t> </a:t>
            </a:r>
            <a:r>
              <a:rPr lang="en-GB" sz="2000" dirty="0">
                <a:effectLst/>
                <a:latin typeface="+mn-lt"/>
                <a:ea typeface="Times New Roman" panose="02020603050405020304" pitchFamily="18" charset="0"/>
              </a:rPr>
              <a:t>“</a:t>
            </a:r>
            <a:r>
              <a:rPr lang="en-GB" sz="2000" b="0" i="0" u="none" strike="noStrike" dirty="0">
                <a:effectLst/>
                <a:latin typeface="+mn-lt"/>
              </a:rPr>
              <a:t>a song comparing the use of profanity among the intelligentsia to playground swearing” </a:t>
            </a:r>
            <a:endParaRPr lang="en-GB" sz="2000" dirty="0">
              <a:effectLst/>
              <a:latin typeface="+mn-lt"/>
              <a:ea typeface="Times New Roman" panose="02020603050405020304" pitchFamily="18" charset="0"/>
            </a:endParaRPr>
          </a:p>
          <a:p>
            <a:pPr>
              <a:buNone/>
            </a:pPr>
            <a:r>
              <a:rPr lang="en-GB" sz="2000" dirty="0">
                <a:solidFill>
                  <a:schemeClr val="accent2">
                    <a:lumMod val="50000"/>
                  </a:schemeClr>
                </a:solidFill>
                <a:effectLst/>
                <a:latin typeface="+mn-lt"/>
                <a:ea typeface="Times New Roman" panose="02020603050405020304" pitchFamily="18" charset="0"/>
              </a:rPr>
              <a:t> </a:t>
            </a:r>
          </a:p>
          <a:p>
            <a:pPr>
              <a:buNone/>
            </a:pPr>
            <a:r>
              <a:rPr lang="en-GB" sz="2000" i="1" dirty="0">
                <a:solidFill>
                  <a:schemeClr val="accent2">
                    <a:lumMod val="50000"/>
                  </a:schemeClr>
                </a:solidFill>
                <a:effectLst/>
                <a:latin typeface="+mn-lt"/>
                <a:ea typeface="Times New Roman" panose="02020603050405020304" pitchFamily="18" charset="0"/>
                <a:hlinkClick r:id="rId3"/>
              </a:rPr>
              <a:t>https://www.youtube.com/watch?v=eSrXqOI9988</a:t>
            </a:r>
            <a:endParaRPr lang="en-GB" sz="2000" i="1" dirty="0">
              <a:solidFill>
                <a:schemeClr val="accent2">
                  <a:lumMod val="50000"/>
                </a:schemeClr>
              </a:solidFill>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 </a:t>
            </a:r>
          </a:p>
        </p:txBody>
      </p:sp>
      <p:pic>
        <p:nvPicPr>
          <p:cNvPr id="2" name="Picture 1">
            <a:extLst>
              <a:ext uri="{FF2B5EF4-FFF2-40B4-BE49-F238E27FC236}">
                <a16:creationId xmlns:a16="http://schemas.microsoft.com/office/drawing/2014/main" id="{9F24DB3B-5D9C-0BDE-37C7-0A435C2C5A01}"/>
              </a:ext>
            </a:extLst>
          </p:cNvPr>
          <p:cNvPicPr>
            <a:picLocks noChangeAspect="1"/>
          </p:cNvPicPr>
          <p:nvPr/>
        </p:nvPicPr>
        <p:blipFill>
          <a:blip r:embed="rId4"/>
          <a:stretch>
            <a:fillRect/>
          </a:stretch>
        </p:blipFill>
        <p:spPr>
          <a:xfrm>
            <a:off x="5652119" y="332656"/>
            <a:ext cx="3033529" cy="3888432"/>
          </a:xfrm>
          <a:prstGeom prst="rect">
            <a:avLst/>
          </a:prstGeom>
        </p:spPr>
      </p:pic>
    </p:spTree>
    <p:extLst>
      <p:ext uri="{BB962C8B-B14F-4D97-AF65-F5344CB8AC3E}">
        <p14:creationId xmlns:p14="http://schemas.microsoft.com/office/powerpoint/2010/main" val="1197134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107504" y="924061"/>
            <a:ext cx="4824536" cy="432733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600" dirty="0">
                <a:effectLst/>
                <a:latin typeface="+mn-lt"/>
                <a:ea typeface="Times New Roman" panose="02020603050405020304" pitchFamily="18" charset="0"/>
              </a:rPr>
              <a:t>Ma's out, Pa's out, let's talk rude--</a:t>
            </a:r>
            <a:br>
              <a:rPr lang="en-GB" sz="1600" dirty="0">
                <a:effectLst/>
                <a:latin typeface="+mn-lt"/>
                <a:ea typeface="Times New Roman" panose="02020603050405020304" pitchFamily="18" charset="0"/>
              </a:rPr>
            </a:br>
            <a:r>
              <a:rPr lang="en-GB" sz="1600" strike="noStrike" dirty="0">
                <a:effectLst/>
                <a:latin typeface="+mn-lt"/>
                <a:ea typeface="Times New Roman" panose="02020603050405020304" pitchFamily="18" charset="0"/>
              </a:rPr>
              <a:t>Pee, po, belly, bum, drawers!</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Dance in the garden in the nude</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p>
          <a:p>
            <a:pPr>
              <a:buNone/>
            </a:pPr>
            <a:r>
              <a:rPr lang="en-GB" sz="1600" dirty="0">
                <a:effectLst/>
                <a:latin typeface="+mn-lt"/>
                <a:ea typeface="Times New Roman" panose="02020603050405020304" pitchFamily="18" charset="0"/>
              </a:rPr>
              <a:t>Let's write rude words all down our street</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Stick out our </a:t>
            </a:r>
            <a:r>
              <a:rPr lang="en-GB" sz="1600" dirty="0" err="1">
                <a:effectLst/>
                <a:latin typeface="+mn-lt"/>
                <a:ea typeface="Times New Roman" panose="02020603050405020304" pitchFamily="18" charset="0"/>
              </a:rPr>
              <a:t>tongues</a:t>
            </a:r>
            <a:r>
              <a:rPr lang="en-GB" sz="1600" dirty="0" err="1">
                <a:effectLst/>
                <a:latin typeface="+mn-lt"/>
                <a:ea typeface="Times New Roman" panose="02020603050405020304" pitchFamily="18" charset="0"/>
                <a:cs typeface="Cambria Math" panose="02040503050406030204" pitchFamily="18" charset="0"/>
              </a:rPr>
              <a:t> </a:t>
            </a:r>
            <a:r>
              <a:rPr lang="en-GB" sz="1600" dirty="0" err="1">
                <a:effectLst/>
                <a:latin typeface="+mn-lt"/>
                <a:ea typeface="Times New Roman" panose="02020603050405020304" pitchFamily="18" charset="0"/>
              </a:rPr>
              <a:t>at</a:t>
            </a:r>
            <a:r>
              <a:rPr lang="en-GB" sz="1600" dirty="0" err="1">
                <a:effectLst/>
                <a:latin typeface="+mn-lt"/>
                <a:ea typeface="Times New Roman" panose="02020603050405020304" pitchFamily="18" charset="0"/>
                <a:cs typeface="Cambria Math" panose="02040503050406030204" pitchFamily="18" charset="0"/>
              </a:rPr>
              <a:t> </a:t>
            </a:r>
            <a:r>
              <a:rPr lang="en-GB" sz="1600" dirty="0" err="1">
                <a:effectLst/>
                <a:latin typeface="+mn-lt"/>
                <a:ea typeface="Times New Roman" panose="02020603050405020304" pitchFamily="18" charset="0"/>
              </a:rPr>
              <a:t>the</a:t>
            </a:r>
            <a:r>
              <a:rPr lang="en-GB" sz="1600" dirty="0" err="1">
                <a:effectLst/>
                <a:latin typeface="+mn-lt"/>
                <a:ea typeface="Times New Roman" panose="02020603050405020304" pitchFamily="18" charset="0"/>
                <a:cs typeface="Cambria Math" panose="02040503050406030204" pitchFamily="18" charset="0"/>
              </a:rPr>
              <a:t> </a:t>
            </a:r>
            <a:r>
              <a:rPr lang="en-GB" sz="1600" dirty="0" err="1">
                <a:effectLst/>
                <a:latin typeface="+mn-lt"/>
                <a:ea typeface="Times New Roman" panose="02020603050405020304" pitchFamily="18" charset="0"/>
              </a:rPr>
              <a:t>people</a:t>
            </a:r>
            <a:r>
              <a:rPr lang="en-GB" sz="1600" dirty="0">
                <a:effectLst/>
                <a:latin typeface="+mn-lt"/>
                <a:ea typeface="Times New Roman" panose="02020603050405020304" pitchFamily="18" charset="0"/>
              </a:rPr>
              <a:t> we meet</a:t>
            </a:r>
            <a:br>
              <a:rPr lang="en-GB" sz="1600" dirty="0">
                <a:effectLst/>
                <a:latin typeface="+mn-lt"/>
                <a:ea typeface="Times New Roman" panose="02020603050405020304" pitchFamily="18" charset="0"/>
              </a:rPr>
            </a:br>
            <a:r>
              <a:rPr lang="en-GB" sz="1600" dirty="0" err="1">
                <a:effectLst/>
                <a:latin typeface="+mn-lt"/>
                <a:ea typeface="Times New Roman" panose="02020603050405020304" pitchFamily="18" charset="0"/>
              </a:rPr>
              <a:t>Let's</a:t>
            </a:r>
            <a:r>
              <a:rPr lang="en-GB" sz="1600" dirty="0" err="1">
                <a:effectLst/>
                <a:latin typeface="+mn-lt"/>
                <a:ea typeface="Times New Roman" panose="02020603050405020304" pitchFamily="18" charset="0"/>
                <a:cs typeface="Cambria Math" panose="02040503050406030204" pitchFamily="18" charset="0"/>
              </a:rPr>
              <a:t> </a:t>
            </a:r>
            <a:r>
              <a:rPr lang="en-GB" sz="1600" dirty="0" err="1">
                <a:effectLst/>
                <a:latin typeface="+mn-lt"/>
                <a:ea typeface="Times New Roman" panose="02020603050405020304" pitchFamily="18" charset="0"/>
              </a:rPr>
              <a:t>have</a:t>
            </a:r>
            <a:r>
              <a:rPr lang="en-GB" sz="1600" dirty="0">
                <a:effectLst/>
                <a:latin typeface="+mn-lt"/>
                <a:ea typeface="Times New Roman" panose="02020603050405020304" pitchFamily="18" charset="0"/>
              </a:rPr>
              <a:t> an </a:t>
            </a:r>
            <a:r>
              <a:rPr lang="en-GB" sz="1600" dirty="0" err="1">
                <a:effectLst/>
                <a:latin typeface="+mn-lt"/>
                <a:ea typeface="Times New Roman" panose="02020603050405020304" pitchFamily="18" charset="0"/>
              </a:rPr>
              <a:t>intellectual</a:t>
            </a:r>
            <a:r>
              <a:rPr lang="en-GB" sz="1600" dirty="0" err="1">
                <a:effectLst/>
                <a:latin typeface="+mn-lt"/>
                <a:ea typeface="Times New Roman" panose="02020603050405020304" pitchFamily="18" charset="0"/>
                <a:cs typeface="Cambria Math" panose="02040503050406030204" pitchFamily="18" charset="0"/>
              </a:rPr>
              <a:t> </a:t>
            </a:r>
            <a:r>
              <a:rPr lang="en-GB" sz="1600" dirty="0" err="1">
                <a:effectLst/>
                <a:latin typeface="+mn-lt"/>
                <a:ea typeface="Times New Roman" panose="02020603050405020304" pitchFamily="18" charset="0"/>
              </a:rPr>
              <a:t>treat</a:t>
            </a:r>
            <a:r>
              <a:rPr lang="en-GB" sz="1600" dirty="0">
                <a:effectLst/>
                <a:latin typeface="+mn-lt"/>
                <a:ea typeface="Times New Roman" panose="02020603050405020304" pitchFamily="18" charset="0"/>
              </a:rPr>
              <a:t>!</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br>
              <a:rPr lang="en-GB" sz="1600" dirty="0">
                <a:effectLst/>
                <a:latin typeface="+mn-lt"/>
                <a:ea typeface="Times New Roman" panose="02020603050405020304" pitchFamily="18" charset="0"/>
              </a:rPr>
            </a:b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Sunday again on CBC</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And </a:t>
            </a:r>
            <a:r>
              <a:rPr lang="en-GB" sz="1600" strike="noStrike" dirty="0">
                <a:effectLst/>
                <a:latin typeface="+mn-lt"/>
                <a:ea typeface="Times New Roman" panose="02020603050405020304" pitchFamily="18" charset="0"/>
              </a:rPr>
              <a:t>Norman Mailer</a:t>
            </a:r>
            <a:r>
              <a:rPr lang="en-GB" sz="1600" dirty="0">
                <a:effectLst/>
                <a:latin typeface="+mn-lt"/>
                <a:ea typeface="Times New Roman" panose="02020603050405020304" pitchFamily="18" charset="0"/>
              </a:rPr>
              <a:t> is coming to tea</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a:t>
            </a:r>
            <a:r>
              <a:rPr lang="en-GB" sz="1600" strike="noStrike" dirty="0">
                <a:effectLst/>
                <a:latin typeface="+mn-lt"/>
                <a:ea typeface="Times New Roman" panose="02020603050405020304" pitchFamily="18" charset="0"/>
              </a:rPr>
              <a:t>pants</a:t>
            </a:r>
            <a:r>
              <a:rPr lang="en-GB" sz="1600" dirty="0">
                <a:effectLst/>
                <a:latin typeface="+mn-lt"/>
                <a:ea typeface="Times New Roman" panose="02020603050405020304" pitchFamily="18" charset="0"/>
              </a:rPr>
              <a:t>!</a:t>
            </a:r>
            <a:br>
              <a:rPr lang="en-GB" sz="1600" dirty="0">
                <a:effectLst/>
                <a:latin typeface="+mn-lt"/>
                <a:ea typeface="Times New Roman" panose="02020603050405020304" pitchFamily="18" charset="0"/>
              </a:rPr>
            </a:br>
            <a:r>
              <a:rPr lang="en-GB" sz="1600" strike="noStrike" dirty="0">
                <a:effectLst/>
                <a:latin typeface="+mn-lt"/>
                <a:ea typeface="Times New Roman" panose="02020603050405020304" pitchFamily="18" charset="0"/>
              </a:rPr>
              <a:t>Allen Ginsberg</a:t>
            </a:r>
            <a:r>
              <a:rPr lang="en-GB" sz="1600" dirty="0">
                <a:effectLst/>
                <a:latin typeface="+mn-lt"/>
                <a:ea typeface="Times New Roman" panose="02020603050405020304" pitchFamily="18" charset="0"/>
              </a:rPr>
              <a:t> reads on and on</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We’re having a </a:t>
            </a:r>
            <a:r>
              <a:rPr lang="en-GB" sz="1600" strike="noStrike" dirty="0">
                <a:effectLst/>
                <a:latin typeface="+mn-lt"/>
                <a:ea typeface="Times New Roman" panose="02020603050405020304" pitchFamily="18" charset="0"/>
              </a:rPr>
              <a:t>happening</a:t>
            </a:r>
            <a:r>
              <a:rPr lang="en-GB" sz="1600" dirty="0">
                <a:effectLst/>
                <a:latin typeface="+mn-lt"/>
                <a:ea typeface="Times New Roman" panose="02020603050405020304" pitchFamily="18" charset="0"/>
              </a:rPr>
              <a:t> when he's gone</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Come to the party in the john</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r>
              <a:rPr lang="en-GB" sz="1600" dirty="0">
                <a:effectLst/>
                <a:latin typeface="+mn-lt"/>
              </a:rPr>
              <a:t> </a:t>
            </a:r>
          </a:p>
        </p:txBody>
      </p:sp>
      <p:sp>
        <p:nvSpPr>
          <p:cNvPr id="2" name="Text Box 4">
            <a:extLst>
              <a:ext uri="{FF2B5EF4-FFF2-40B4-BE49-F238E27FC236}">
                <a16:creationId xmlns:a16="http://schemas.microsoft.com/office/drawing/2014/main" id="{A5768847-F876-49C5-68BF-CFFD2BB4F592}"/>
              </a:ext>
            </a:extLst>
          </p:cNvPr>
          <p:cNvSpPr txBox="1">
            <a:spLocks noChangeArrowheads="1"/>
          </p:cNvSpPr>
          <p:nvPr/>
        </p:nvSpPr>
        <p:spPr bwMode="auto">
          <a:xfrm>
            <a:off x="4427984" y="836712"/>
            <a:ext cx="4824536" cy="575542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600" dirty="0">
                <a:effectLst/>
                <a:latin typeface="+mn-lt"/>
                <a:ea typeface="Times New Roman" panose="02020603050405020304" pitchFamily="18" charset="0"/>
              </a:rPr>
              <a:t>Disney's planning a double bill--</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Christopher Robin meets </a:t>
            </a:r>
            <a:r>
              <a:rPr lang="en-GB" sz="1600" u="none" strike="noStrike" dirty="0">
                <a:effectLst/>
                <a:latin typeface="+mn-lt"/>
                <a:ea typeface="Times New Roman" panose="02020603050405020304" pitchFamily="18" charset="0"/>
              </a:rPr>
              <a:t>Fanny Hill</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Pooh Bear, belly, bum, drawers!</a:t>
            </a:r>
          </a:p>
          <a:p>
            <a:pPr>
              <a:buNone/>
            </a:pPr>
            <a:r>
              <a:rPr lang="en-GB" sz="1600" dirty="0">
                <a:effectLst/>
                <a:latin typeface="+mn-lt"/>
                <a:ea typeface="Times New Roman" panose="02020603050405020304" pitchFamily="18" charset="0"/>
              </a:rPr>
              <a:t>On stage and screen we can all work hard</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Throwing toilet rolls in our own backyard</a:t>
            </a:r>
            <a:br>
              <a:rPr lang="en-GB" sz="1600" dirty="0">
                <a:effectLst/>
                <a:latin typeface="+mn-lt"/>
                <a:ea typeface="Times New Roman" panose="02020603050405020304" pitchFamily="18" charset="0"/>
              </a:rPr>
            </a:br>
            <a:r>
              <a:rPr lang="en-GB" sz="1600" u="none" strike="noStrike" dirty="0">
                <a:effectLst/>
                <a:latin typeface="+mn-lt"/>
                <a:ea typeface="Times New Roman" panose="02020603050405020304" pitchFamily="18" charset="0"/>
              </a:rPr>
              <a:t>Who's afraid of the avant-garde?</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pee, po, po, belly, belly, bum, bum</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br>
              <a:rPr lang="en-GB" sz="1600" dirty="0">
                <a:effectLst/>
                <a:latin typeface="+mn-lt"/>
                <a:ea typeface="Times New Roman" panose="02020603050405020304" pitchFamily="18" charset="0"/>
              </a:rPr>
            </a:b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What gets the prizes and wins awards?</a:t>
            </a:r>
            <a:br>
              <a:rPr lang="en-GB" sz="1600" dirty="0">
                <a:effectLst/>
                <a:latin typeface="+mn-lt"/>
                <a:ea typeface="Times New Roman" panose="02020603050405020304" pitchFamily="18" charset="0"/>
              </a:rPr>
            </a:br>
            <a:r>
              <a:rPr lang="en-GB" sz="1600" dirty="0">
                <a:effectLst/>
                <a:latin typeface="+mn-lt"/>
                <a:ea typeface="Times New Roman" panose="02020603050405020304" pitchFamily="18" charset="0"/>
              </a:rPr>
              <a:t>Pee!  Po!	Belly!  Bum!  Drawers!</a:t>
            </a:r>
          </a:p>
          <a:p>
            <a:pPr>
              <a:buNone/>
            </a:pPr>
            <a:r>
              <a:rPr lang="en-GB" sz="1600" dirty="0">
                <a:effectLst/>
                <a:latin typeface="+mn-lt"/>
                <a:ea typeface="Times New Roman" panose="02020603050405020304" pitchFamily="18" charset="0"/>
              </a:rPr>
              <a:t>What did Prince Philip tell the Lords? </a:t>
            </a:r>
          </a:p>
          <a:p>
            <a:pPr>
              <a:buNone/>
            </a:pPr>
            <a:r>
              <a:rPr lang="en-GB" sz="1600" dirty="0">
                <a:effectLst/>
                <a:latin typeface="+mn-lt"/>
                <a:ea typeface="Times New Roman" panose="02020603050405020304" pitchFamily="18" charset="0"/>
              </a:rPr>
              <a:t>Well never mind that! </a:t>
            </a:r>
          </a:p>
          <a:p>
            <a:pPr>
              <a:buNone/>
            </a:pPr>
            <a:r>
              <a:rPr lang="en-GB" sz="1600" dirty="0">
                <a:effectLst/>
                <a:latin typeface="+mn-lt"/>
                <a:ea typeface="Times New Roman" panose="02020603050405020304" pitchFamily="18" charset="0"/>
              </a:rPr>
              <a:t>At Oxford and Cambridge and Yale and all, </a:t>
            </a:r>
          </a:p>
          <a:p>
            <a:pPr>
              <a:buNone/>
            </a:pPr>
            <a:r>
              <a:rPr lang="en-GB" sz="1600" dirty="0">
                <a:effectLst/>
                <a:latin typeface="+mn-lt"/>
                <a:ea typeface="Times New Roman" panose="02020603050405020304" pitchFamily="18" charset="0"/>
              </a:rPr>
              <a:t>And at Berkely they really have a ball; </a:t>
            </a:r>
          </a:p>
          <a:p>
            <a:pPr>
              <a:buNone/>
            </a:pPr>
            <a:r>
              <a:rPr lang="en-GB" sz="1600" dirty="0" err="1">
                <a:effectLst/>
                <a:latin typeface="+mn-lt"/>
                <a:ea typeface="Times New Roman" panose="02020603050405020304" pitchFamily="18" charset="0"/>
              </a:rPr>
              <a:t>′Cause</a:t>
            </a:r>
            <a:r>
              <a:rPr lang="en-GB" sz="1600" dirty="0">
                <a:effectLst/>
                <a:latin typeface="+mn-lt"/>
                <a:ea typeface="Times New Roman" panose="02020603050405020304" pitchFamily="18" charset="0"/>
              </a:rPr>
              <a:t> the higher the brow, the harder they fall </a:t>
            </a:r>
          </a:p>
          <a:p>
            <a:pPr>
              <a:buNone/>
            </a:pPr>
            <a:r>
              <a:rPr lang="en-GB" sz="1600" dirty="0">
                <a:effectLst/>
                <a:latin typeface="+mn-lt"/>
                <a:ea typeface="Times New Roman" panose="02020603050405020304" pitchFamily="18" charset="0"/>
              </a:rPr>
              <a:t>For Belly-belly! Bum-bum! </a:t>
            </a:r>
          </a:p>
          <a:p>
            <a:pPr>
              <a:buNone/>
            </a:pPr>
            <a:r>
              <a:rPr lang="en-GB" sz="1600" dirty="0">
                <a:effectLst/>
                <a:latin typeface="+mn-lt"/>
                <a:ea typeface="Times New Roman" panose="02020603050405020304" pitchFamily="18" charset="0"/>
              </a:rPr>
              <a:t>Potty-potty! Bum! Pee! Po! </a:t>
            </a:r>
          </a:p>
          <a:p>
            <a:pPr>
              <a:buNone/>
            </a:pPr>
            <a:r>
              <a:rPr lang="en-GB" sz="1600" dirty="0">
                <a:effectLst/>
                <a:latin typeface="+mn-lt"/>
                <a:ea typeface="Times New Roman" panose="02020603050405020304" pitchFamily="18" charset="0"/>
              </a:rPr>
              <a:t>Belly-belly! Bum-bum! </a:t>
            </a:r>
          </a:p>
          <a:p>
            <a:pPr>
              <a:buNone/>
            </a:pPr>
            <a:r>
              <a:rPr lang="en-GB" sz="1600" dirty="0">
                <a:effectLst/>
                <a:latin typeface="+mn-lt"/>
                <a:ea typeface="Times New Roman" panose="02020603050405020304" pitchFamily="18" charset="0"/>
              </a:rPr>
              <a:t>Pee! Po! Belly! Bum! Drawers!</a:t>
            </a:r>
            <a:r>
              <a:rPr lang="en-GB" sz="1600" dirty="0">
                <a:effectLst/>
                <a:latin typeface="+mn-lt"/>
              </a:rPr>
              <a:t> </a:t>
            </a:r>
          </a:p>
        </p:txBody>
      </p:sp>
    </p:spTree>
    <p:extLst>
      <p:ext uri="{BB962C8B-B14F-4D97-AF65-F5344CB8AC3E}">
        <p14:creationId xmlns:p14="http://schemas.microsoft.com/office/powerpoint/2010/main" val="29705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6297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effectLst/>
                <a:latin typeface="+mn-lt"/>
                <a:ea typeface="Times New Roman" panose="02020603050405020304" pitchFamily="18" charset="0"/>
              </a:rPr>
              <a:t>Middle English </a:t>
            </a:r>
            <a:r>
              <a:rPr lang="en-GB" sz="2000" i="1" dirty="0" err="1">
                <a:effectLst/>
                <a:latin typeface="+mn-lt"/>
                <a:ea typeface="Times New Roman" panose="02020603050405020304" pitchFamily="18" charset="0"/>
              </a:rPr>
              <a:t>sweren</a:t>
            </a:r>
            <a:r>
              <a:rPr lang="en-GB" sz="2000" dirty="0">
                <a:effectLst/>
                <a:latin typeface="+mn-lt"/>
                <a:ea typeface="Times New Roman" panose="02020603050405020304" pitchFamily="18" charset="0"/>
              </a:rPr>
              <a:t>, from Old English</a:t>
            </a:r>
            <a:r>
              <a:rPr lang="en-GB" sz="2000" i="1" dirty="0">
                <a:effectLst/>
                <a:latin typeface="+mn-lt"/>
                <a:ea typeface="Times New Roman" panose="02020603050405020304" pitchFamily="18" charset="0"/>
              </a:rPr>
              <a:t> </a:t>
            </a:r>
            <a:r>
              <a:rPr lang="en-GB" sz="2000" i="1" dirty="0" err="1">
                <a:effectLst/>
                <a:latin typeface="+mn-lt"/>
                <a:ea typeface="Times New Roman" panose="02020603050405020304" pitchFamily="18" charset="0"/>
              </a:rPr>
              <a:t>swerian</a:t>
            </a:r>
            <a:r>
              <a:rPr lang="en-GB" sz="2000" i="1" dirty="0">
                <a:effectLst/>
                <a:latin typeface="+mn-lt"/>
                <a:ea typeface="Times New Roman" panose="02020603050405020304" pitchFamily="18" charset="0"/>
              </a:rPr>
              <a:t>,</a:t>
            </a:r>
            <a:r>
              <a:rPr lang="en-GB" sz="2000" dirty="0">
                <a:effectLst/>
                <a:latin typeface="+mn-lt"/>
                <a:ea typeface="Times New Roman" panose="02020603050405020304" pitchFamily="18" charset="0"/>
              </a:rPr>
              <a:t> </a:t>
            </a:r>
            <a:r>
              <a:rPr lang="en-GB" sz="2000" i="1" dirty="0" err="1">
                <a:effectLst/>
                <a:latin typeface="+mn-lt"/>
                <a:ea typeface="Times New Roman" panose="02020603050405020304" pitchFamily="18" charset="0"/>
              </a:rPr>
              <a:t>swerigean</a:t>
            </a:r>
            <a:r>
              <a:rPr lang="en-GB" sz="2000" dirty="0">
                <a:effectLst/>
                <a:latin typeface="+mn-lt"/>
                <a:ea typeface="Times New Roman" panose="02020603050405020304" pitchFamily="18" charset="0"/>
              </a:rPr>
              <a:t> English </a:t>
            </a:r>
            <a:r>
              <a:rPr lang="en-GB" sz="2000" i="1" dirty="0" err="1">
                <a:effectLst/>
                <a:latin typeface="+mn-lt"/>
                <a:ea typeface="Times New Roman" panose="02020603050405020304" pitchFamily="18" charset="0"/>
              </a:rPr>
              <a:t>swerian</a:t>
            </a:r>
            <a:r>
              <a:rPr lang="en-GB" sz="2000" dirty="0">
                <a:effectLst/>
                <a:latin typeface="+mn-lt"/>
                <a:ea typeface="Times New Roman" panose="02020603050405020304" pitchFamily="18" charset="0"/>
              </a:rPr>
              <a:t>, </a:t>
            </a:r>
            <a:r>
              <a:rPr lang="en-GB" sz="2000" i="1" dirty="0" err="1">
                <a:effectLst/>
                <a:latin typeface="+mn-lt"/>
                <a:ea typeface="Times New Roman" panose="02020603050405020304" pitchFamily="18" charset="0"/>
              </a:rPr>
              <a:t>swerigean</a:t>
            </a:r>
            <a:r>
              <a:rPr lang="en-GB" sz="2000" dirty="0">
                <a:effectLst/>
                <a:latin typeface="+mn-lt"/>
                <a:ea typeface="Times New Roman" panose="02020603050405020304" pitchFamily="18" charset="0"/>
              </a:rPr>
              <a:t>, "take or utter an oath, make a solemn declaration with an appeal to divinity" (past tense </a:t>
            </a:r>
            <a:r>
              <a:rPr lang="en-GB" sz="2000" i="1" dirty="0" err="1">
                <a:effectLst/>
                <a:latin typeface="+mn-lt"/>
                <a:ea typeface="Times New Roman" panose="02020603050405020304" pitchFamily="18" charset="0"/>
              </a:rPr>
              <a:t>swor</a:t>
            </a:r>
            <a:r>
              <a:rPr lang="en-GB" sz="2000" dirty="0">
                <a:effectLst/>
                <a:latin typeface="+mn-lt"/>
                <a:ea typeface="Times New Roman" panose="02020603050405020304" pitchFamily="18" charset="0"/>
              </a:rPr>
              <a:t>, past participle </a:t>
            </a:r>
            <a:r>
              <a:rPr lang="en-GB" sz="2000" i="1" dirty="0" err="1">
                <a:effectLst/>
                <a:latin typeface="+mn-lt"/>
                <a:ea typeface="Times New Roman" panose="02020603050405020304" pitchFamily="18" charset="0"/>
              </a:rPr>
              <a:t>sworen</a:t>
            </a:r>
            <a:r>
              <a:rPr lang="en-GB" sz="2000" dirty="0">
                <a:effectLst/>
                <a:latin typeface="+mn-lt"/>
                <a:ea typeface="Times New Roman" panose="02020603050405020304" pitchFamily="18" charset="0"/>
              </a:rPr>
              <a:t>), from Proto-Germanic </a:t>
            </a:r>
            <a:r>
              <a:rPr lang="en-GB" sz="2000" i="1" dirty="0" err="1">
                <a:effectLst/>
                <a:latin typeface="+mn-lt"/>
                <a:ea typeface="Times New Roman" panose="02020603050405020304" pitchFamily="18" charset="0"/>
              </a:rPr>
              <a:t>swērjanan</a:t>
            </a:r>
            <a:r>
              <a:rPr lang="en-GB" sz="2000" dirty="0">
                <a:effectLst/>
                <a:latin typeface="+mn-lt"/>
                <a:ea typeface="Times New Roman" panose="02020603050405020304" pitchFamily="18" charset="0"/>
              </a:rPr>
              <a:t> </a:t>
            </a:r>
          </a:p>
          <a:p>
            <a:pPr marL="0" algn="l" rtl="0" eaLnBrk="1" fontAlgn="ctr" latinLnBrk="0" hangingPunct="1">
              <a:spcBef>
                <a:spcPts val="0"/>
              </a:spcBef>
              <a:spcAft>
                <a:spcPts val="0"/>
              </a:spcAft>
              <a:buNone/>
            </a:pPr>
            <a:r>
              <a:rPr lang="en-GB" sz="2000" dirty="0">
                <a:latin typeface="+mn-lt"/>
                <a:ea typeface="Times New Roman" panose="02020603050405020304" pitchFamily="18" charset="0"/>
              </a:rPr>
              <a:t>S</a:t>
            </a:r>
            <a:r>
              <a:rPr lang="en-GB" sz="2000" dirty="0">
                <a:effectLst/>
                <a:latin typeface="+mn-lt"/>
                <a:ea typeface="Times New Roman" panose="02020603050405020304" pitchFamily="18" charset="0"/>
              </a:rPr>
              <a:t>ource also of Old Saxon </a:t>
            </a:r>
            <a:r>
              <a:rPr lang="en-GB" sz="2000" i="1" dirty="0" err="1">
                <a:effectLst/>
                <a:latin typeface="+mn-lt"/>
                <a:ea typeface="Times New Roman" panose="02020603050405020304" pitchFamily="18" charset="0"/>
              </a:rPr>
              <a:t>swerian</a:t>
            </a:r>
            <a:r>
              <a:rPr lang="en-GB" sz="2000" dirty="0">
                <a:effectLst/>
                <a:latin typeface="+mn-lt"/>
                <a:ea typeface="Times New Roman" panose="02020603050405020304" pitchFamily="18" charset="0"/>
              </a:rPr>
              <a:t>, Old Frisian </a:t>
            </a:r>
            <a:r>
              <a:rPr lang="en-GB" sz="2000" i="1" dirty="0" err="1">
                <a:effectLst/>
                <a:latin typeface="+mn-lt"/>
                <a:ea typeface="Times New Roman" panose="02020603050405020304" pitchFamily="18" charset="0"/>
              </a:rPr>
              <a:t>swera</a:t>
            </a:r>
            <a:r>
              <a:rPr lang="en-GB" sz="2000" dirty="0">
                <a:effectLst/>
                <a:latin typeface="+mn-lt"/>
                <a:ea typeface="Times New Roman" panose="02020603050405020304" pitchFamily="18" charset="0"/>
              </a:rPr>
              <a:t>, Old Norse </a:t>
            </a:r>
            <a:r>
              <a:rPr lang="en-GB" sz="2000" i="1" dirty="0" err="1">
                <a:effectLst/>
                <a:latin typeface="+mn-lt"/>
                <a:ea typeface="Times New Roman" panose="02020603050405020304" pitchFamily="18" charset="0"/>
              </a:rPr>
              <a:t>sverja</a:t>
            </a:r>
            <a:r>
              <a:rPr lang="en-GB" sz="2000" dirty="0">
                <a:effectLst/>
                <a:latin typeface="+mn-lt"/>
                <a:ea typeface="Times New Roman" panose="02020603050405020304" pitchFamily="18" charset="0"/>
              </a:rPr>
              <a:t>, Danish </a:t>
            </a:r>
            <a:r>
              <a:rPr lang="en-GB" sz="2000" i="1" dirty="0" err="1">
                <a:effectLst/>
                <a:latin typeface="+mn-lt"/>
                <a:ea typeface="Times New Roman" panose="02020603050405020304" pitchFamily="18" charset="0"/>
              </a:rPr>
              <a:t>sverge</a:t>
            </a:r>
            <a:r>
              <a:rPr lang="en-GB" sz="2000" dirty="0">
                <a:effectLst/>
                <a:latin typeface="+mn-lt"/>
                <a:ea typeface="Times New Roman" panose="02020603050405020304" pitchFamily="18" charset="0"/>
              </a:rPr>
              <a:t>, Middle Dutch </a:t>
            </a:r>
            <a:r>
              <a:rPr lang="en-GB" sz="2000" i="1" dirty="0" err="1">
                <a:effectLst/>
                <a:latin typeface="+mn-lt"/>
                <a:ea typeface="Times New Roman" panose="02020603050405020304" pitchFamily="18" charset="0"/>
              </a:rPr>
              <a:t>swaren</a:t>
            </a:r>
            <a:r>
              <a:rPr lang="en-GB" sz="2000" dirty="0">
                <a:effectLst/>
                <a:latin typeface="+mn-lt"/>
                <a:ea typeface="Times New Roman" panose="02020603050405020304" pitchFamily="18" charset="0"/>
              </a:rPr>
              <a:t>, Old High German </a:t>
            </a:r>
            <a:r>
              <a:rPr lang="en-GB" sz="2000" i="1" dirty="0" err="1">
                <a:effectLst/>
                <a:latin typeface="+mn-lt"/>
                <a:ea typeface="Times New Roman" panose="02020603050405020304" pitchFamily="18" charset="0"/>
              </a:rPr>
              <a:t>swerien</a:t>
            </a:r>
            <a:r>
              <a:rPr lang="en-GB" sz="2000" dirty="0">
                <a:effectLst/>
                <a:latin typeface="+mn-lt"/>
                <a:ea typeface="Times New Roman" panose="02020603050405020304" pitchFamily="18" charset="0"/>
              </a:rPr>
              <a:t>, German </a:t>
            </a:r>
            <a:r>
              <a:rPr lang="en-GB" sz="2000" i="1" dirty="0" err="1">
                <a:effectLst/>
                <a:latin typeface="+mn-lt"/>
                <a:ea typeface="Times New Roman" panose="02020603050405020304" pitchFamily="18" charset="0"/>
              </a:rPr>
              <a:t>schwören</a:t>
            </a:r>
            <a:r>
              <a:rPr lang="en-GB" sz="2000" dirty="0">
                <a:effectLst/>
                <a:latin typeface="+mn-lt"/>
                <a:ea typeface="Times New Roman" panose="02020603050405020304" pitchFamily="18" charset="0"/>
              </a:rPr>
              <a:t>, Gothic </a:t>
            </a:r>
            <a:r>
              <a:rPr lang="en-GB" sz="2000" i="1" dirty="0" err="1">
                <a:effectLst/>
                <a:latin typeface="+mn-lt"/>
                <a:ea typeface="Times New Roman" panose="02020603050405020304" pitchFamily="18" charset="0"/>
              </a:rPr>
              <a:t>swaren</a:t>
            </a:r>
            <a:r>
              <a:rPr lang="en-GB" sz="2000" dirty="0">
                <a:effectLst/>
                <a:latin typeface="+mn-lt"/>
                <a:ea typeface="Times New Roman" panose="02020603050405020304" pitchFamily="18" charset="0"/>
              </a:rPr>
              <a:t> "to swear"</a:t>
            </a:r>
            <a:r>
              <a:rPr lang="en-GB" sz="2000" dirty="0">
                <a:effectLst/>
                <a:latin typeface="+mn-lt"/>
              </a:rPr>
              <a:t> </a:t>
            </a: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effectLst/>
                <a:latin typeface="+mn-lt"/>
                <a:ea typeface="Times New Roman" panose="02020603050405020304" pitchFamily="18" charset="0"/>
              </a:rPr>
              <a:t>It is related to the second element in answer. A Middle English noun </a:t>
            </a:r>
            <a:r>
              <a:rPr lang="en-GB" sz="2000" i="1" dirty="0" err="1">
                <a:effectLst/>
                <a:latin typeface="+mn-lt"/>
                <a:ea typeface="Times New Roman" panose="02020603050405020304" pitchFamily="18" charset="0"/>
              </a:rPr>
              <a:t>sware</a:t>
            </a:r>
            <a:r>
              <a:rPr lang="en-GB" sz="2000" dirty="0">
                <a:effectLst/>
                <a:latin typeface="+mn-lt"/>
                <a:ea typeface="Times New Roman" panose="02020603050405020304" pitchFamily="18" charset="0"/>
              </a:rPr>
              <a:t> meant "an answer, a reply; speech, utterance," from Old English </a:t>
            </a:r>
            <a:r>
              <a:rPr lang="en-GB" sz="2000" i="1" dirty="0">
                <a:effectLst/>
                <a:latin typeface="+mn-lt"/>
                <a:ea typeface="Times New Roman" panose="02020603050405020304" pitchFamily="18" charset="0"/>
              </a:rPr>
              <a:t>-</a:t>
            </a:r>
            <a:r>
              <a:rPr lang="en-GB" sz="2000" i="1" dirty="0" err="1">
                <a:effectLst/>
                <a:latin typeface="+mn-lt"/>
                <a:ea typeface="Times New Roman" panose="02020603050405020304" pitchFamily="18" charset="0"/>
              </a:rPr>
              <a:t>swaru</a:t>
            </a:r>
            <a:r>
              <a:rPr lang="en-GB" sz="2000" dirty="0">
                <a:effectLst/>
                <a:latin typeface="+mn-lt"/>
                <a:ea typeface="Times New Roman" panose="02020603050405020304" pitchFamily="18" charset="0"/>
              </a:rPr>
              <a:t>, and from the Old Norse cognate.</a:t>
            </a:r>
          </a:p>
          <a:p>
            <a:pPr marL="0" algn="l" rtl="0" eaLnBrk="1" fontAlgn="ctr" latinLnBrk="0" hangingPunct="1">
              <a:spcBef>
                <a:spcPts val="0"/>
              </a:spcBef>
              <a:spcAft>
                <a:spcPts val="0"/>
              </a:spcAft>
              <a:buNone/>
            </a:pPr>
            <a:endParaRPr lang="en-GB" sz="2000" b="0" i="1" u="sng"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000" i="1" u="sng" dirty="0">
              <a:solidFill>
                <a:schemeClr val="accent2">
                  <a:lumMod val="50000"/>
                </a:schemeClr>
              </a:solidFill>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i="1" u="sng" dirty="0">
                <a:solidFill>
                  <a:schemeClr val="accent2">
                    <a:lumMod val="50000"/>
                  </a:schemeClr>
                </a:solidFill>
                <a:effectLst/>
                <a:latin typeface="+mn-lt"/>
                <a:ea typeface="Times New Roman" panose="02020603050405020304" pitchFamily="18" charset="0"/>
              </a:rPr>
              <a:t>https://</a:t>
            </a:r>
            <a:r>
              <a:rPr lang="en-GB" sz="2000" i="1" u="sng" dirty="0" err="1">
                <a:solidFill>
                  <a:schemeClr val="accent2">
                    <a:lumMod val="50000"/>
                  </a:schemeClr>
                </a:solidFill>
                <a:effectLst/>
                <a:latin typeface="+mn-lt"/>
                <a:ea typeface="Times New Roman" panose="02020603050405020304" pitchFamily="18" charset="0"/>
              </a:rPr>
              <a:t>www.etymonline.com</a:t>
            </a:r>
            <a:r>
              <a:rPr lang="en-GB" sz="2000" i="1" u="sng" dirty="0">
                <a:solidFill>
                  <a:schemeClr val="accent2">
                    <a:lumMod val="50000"/>
                  </a:schemeClr>
                </a:solidFill>
                <a:effectLst/>
                <a:latin typeface="+mn-lt"/>
                <a:ea typeface="Times New Roman" panose="02020603050405020304" pitchFamily="18" charset="0"/>
              </a:rPr>
              <a:t>/word/swear</a:t>
            </a:r>
            <a:r>
              <a:rPr lang="en-GB" sz="2000" i="1" u="sng" dirty="0">
                <a:solidFill>
                  <a:schemeClr val="accent2">
                    <a:lumMod val="50000"/>
                  </a:schemeClr>
                </a:solidFill>
                <a:effectLst/>
                <a:latin typeface="+mn-lt"/>
              </a:rPr>
              <a:t> </a:t>
            </a:r>
            <a:endParaRPr lang="en-GB" sz="2000" b="0" i="1" u="sng"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1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9386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effectLst/>
                <a:latin typeface="+mn-lt"/>
                <a:ea typeface="Times New Roman" panose="02020603050405020304" pitchFamily="18" charset="0"/>
              </a:rPr>
              <a:t>The secondary sense of "use profane language" (early 15c.) probably developed from the notion of "invoke sacred names profanely or blasphemously" (mid-14c.).</a:t>
            </a:r>
            <a:r>
              <a:rPr lang="en-GB" sz="2000" dirty="0">
                <a:effectLst/>
                <a:latin typeface="+mn-lt"/>
              </a:rPr>
              <a:t> </a:t>
            </a:r>
          </a:p>
          <a:p>
            <a:pPr marL="0" algn="l" rtl="0" eaLnBrk="1" fontAlgn="ctr" latinLnBrk="0" hangingPunct="1">
              <a:spcBef>
                <a:spcPts val="0"/>
              </a:spcBef>
              <a:spcAft>
                <a:spcPts val="0"/>
              </a:spcAft>
              <a:buNone/>
            </a:pPr>
            <a:endParaRPr lang="en-GB" sz="2000" b="0" i="0" u="none" strike="noStrike" kern="1200" dirty="0">
              <a:latin typeface="+mn-lt"/>
              <a:ea typeface="Times New Roman" panose="02020603050405020304" pitchFamily="18" charset="0"/>
              <a:cs typeface="Times New Roman" panose="02020603050405020304" pitchFamily="18" charset="0"/>
            </a:endParaRPr>
          </a:p>
          <a:p>
            <a:pPr>
              <a:spcBef>
                <a:spcPts val="1200"/>
              </a:spcBef>
              <a:buNone/>
            </a:pPr>
            <a:r>
              <a:rPr lang="en-GB" sz="2000" dirty="0">
                <a:effectLst/>
                <a:latin typeface="+mn-lt"/>
                <a:ea typeface="Times New Roman" panose="02020603050405020304" pitchFamily="18" charset="0"/>
              </a:rPr>
              <a:t>To </a:t>
            </a:r>
            <a:r>
              <a:rPr lang="en-GB" sz="2000" b="1" i="1" dirty="0">
                <a:effectLst/>
                <a:latin typeface="+mn-lt"/>
                <a:ea typeface="Times New Roman" panose="02020603050405020304" pitchFamily="18" charset="0"/>
              </a:rPr>
              <a:t>swear off</a:t>
            </a:r>
            <a:r>
              <a:rPr lang="en-GB" sz="2000" dirty="0">
                <a:effectLst/>
                <a:latin typeface="+mn-lt"/>
                <a:ea typeface="Times New Roman" panose="02020603050405020304" pitchFamily="18" charset="0"/>
              </a:rPr>
              <a:t> "desist, abjure, renounce solemnly, as with a vow" is by 1839. To </a:t>
            </a:r>
            <a:r>
              <a:rPr lang="en-GB" sz="2000" b="1" i="1" dirty="0">
                <a:effectLst/>
                <a:latin typeface="+mn-lt"/>
                <a:ea typeface="Times New Roman" panose="02020603050405020304" pitchFamily="18" charset="0"/>
              </a:rPr>
              <a:t>swear in</a:t>
            </a:r>
            <a:r>
              <a:rPr lang="en-GB" sz="2000" dirty="0">
                <a:effectLst/>
                <a:latin typeface="+mn-lt"/>
                <a:ea typeface="Times New Roman" panose="02020603050405020304" pitchFamily="18" charset="0"/>
              </a:rPr>
              <a:t> "install (someone) in office by administration of an oath" is attested from 1700 in modern use, echoing Middle English, where to </a:t>
            </a:r>
            <a:r>
              <a:rPr lang="en-GB" sz="2000" i="1" dirty="0">
                <a:effectLst/>
                <a:latin typeface="+mn-lt"/>
                <a:ea typeface="Times New Roman" panose="02020603050405020304" pitchFamily="18" charset="0"/>
              </a:rPr>
              <a:t>be sworn</a:t>
            </a:r>
            <a:r>
              <a:rPr lang="en-GB" sz="2000" dirty="0">
                <a:effectLst/>
                <a:latin typeface="+mn-lt"/>
                <a:ea typeface="Times New Roman" panose="02020603050405020304" pitchFamily="18" charset="0"/>
              </a:rPr>
              <a:t> was to be admitted to office by formal oath (c. 1200).</a:t>
            </a:r>
          </a:p>
          <a:p>
            <a:pPr>
              <a:spcBef>
                <a:spcPts val="1200"/>
              </a:spcBef>
              <a:buNone/>
            </a:pPr>
            <a:r>
              <a:rPr lang="en-GB" sz="2000" dirty="0">
                <a:effectLst/>
                <a:latin typeface="+mn-lt"/>
                <a:ea typeface="Times New Roman" panose="02020603050405020304" pitchFamily="18" charset="0"/>
              </a:rPr>
              <a:t>To </a:t>
            </a:r>
            <a:r>
              <a:rPr lang="en-GB" sz="2000" b="1" i="1" dirty="0">
                <a:effectLst/>
                <a:latin typeface="+mn-lt"/>
                <a:ea typeface="Times New Roman" panose="02020603050405020304" pitchFamily="18" charset="0"/>
              </a:rPr>
              <a:t>swear by</a:t>
            </a:r>
            <a:r>
              <a:rPr lang="en-GB" sz="2000" dirty="0">
                <a:effectLst/>
                <a:latin typeface="+mn-lt"/>
                <a:ea typeface="Times New Roman" panose="02020603050405020304" pitchFamily="18" charset="0"/>
              </a:rPr>
              <a:t> is from early 13c., originally in reference to a divine being or sacred object; the colloquial sense of "treat as an infallible authority, place great confidence in" is by 1815.</a:t>
            </a:r>
          </a:p>
          <a:p>
            <a:pPr>
              <a:buNone/>
            </a:pPr>
            <a:r>
              <a:rPr lang="en-GB" sz="2000" dirty="0">
                <a:effectLst/>
                <a:latin typeface="+mn-lt"/>
                <a:ea typeface="Times New Roman" panose="02020603050405020304" pitchFamily="18" charset="0"/>
              </a:rPr>
              <a:t> </a:t>
            </a:r>
          </a:p>
          <a:p>
            <a:pPr>
              <a:buNone/>
            </a:pPr>
            <a:r>
              <a:rPr lang="en-GB" sz="2000" i="1" u="sng" dirty="0">
                <a:solidFill>
                  <a:schemeClr val="accent2">
                    <a:lumMod val="50000"/>
                  </a:schemeClr>
                </a:solidFill>
                <a:effectLst/>
                <a:latin typeface="+mn-lt"/>
                <a:ea typeface="Times New Roman" panose="02020603050405020304" pitchFamily="18" charset="0"/>
              </a:rPr>
              <a:t>https://</a:t>
            </a:r>
            <a:r>
              <a:rPr lang="en-GB" sz="2000" i="1" u="sng" dirty="0" err="1">
                <a:solidFill>
                  <a:schemeClr val="accent2">
                    <a:lumMod val="50000"/>
                  </a:schemeClr>
                </a:solidFill>
                <a:effectLst/>
                <a:latin typeface="+mn-lt"/>
                <a:ea typeface="Times New Roman" panose="02020603050405020304" pitchFamily="18" charset="0"/>
              </a:rPr>
              <a:t>www.etymonline.com</a:t>
            </a:r>
            <a:r>
              <a:rPr lang="en-GB" sz="2000" i="1" u="sng" dirty="0">
                <a:solidFill>
                  <a:schemeClr val="accent2">
                    <a:lumMod val="50000"/>
                  </a:schemeClr>
                </a:solidFill>
                <a:effectLst/>
                <a:latin typeface="+mn-lt"/>
                <a:ea typeface="Times New Roman" panose="02020603050405020304" pitchFamily="18" charset="0"/>
              </a:rPr>
              <a:t>/word/swear</a:t>
            </a:r>
            <a:r>
              <a:rPr lang="en-GB" sz="2000" i="1" u="sng" dirty="0">
                <a:solidFill>
                  <a:schemeClr val="accent2">
                    <a:lumMod val="50000"/>
                  </a:schemeClr>
                </a:solidFill>
                <a:effectLst/>
                <a:latin typeface="+mn-lt"/>
              </a:rPr>
              <a:t> </a:t>
            </a:r>
            <a:endParaRPr lang="en-GB" sz="2000" b="0" i="1" u="sng"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23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189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0" fontAlgn="base">
              <a:buSzPts val="1000"/>
              <a:buNone/>
              <a:tabLst>
                <a:tab pos="457200" algn="l"/>
              </a:tabLst>
            </a:pPr>
            <a:r>
              <a:rPr lang="en-GB" sz="2400" dirty="0">
                <a:solidFill>
                  <a:srgbClr val="000000"/>
                </a:solidFill>
                <a:effectLst/>
                <a:latin typeface="+mn-lt"/>
                <a:ea typeface="Times New Roman" panose="02020603050405020304" pitchFamily="18" charset="0"/>
              </a:rPr>
              <a:t>[Swearing and cursing] are entirely different things : the first is invoking the witness of a Spirit to an assertion you wish to make ; the second is invoking the assistance of a Spirit, in a mischief you wish to inflict. When ill-educated and ill-tempered people </a:t>
            </a:r>
            <a:r>
              <a:rPr lang="en-GB" sz="2400" dirty="0" err="1">
                <a:solidFill>
                  <a:srgbClr val="000000"/>
                </a:solidFill>
                <a:effectLst/>
                <a:latin typeface="+mn-lt"/>
                <a:ea typeface="Times New Roman" panose="02020603050405020304" pitchFamily="18" charset="0"/>
              </a:rPr>
              <a:t>clamorously</a:t>
            </a:r>
            <a:r>
              <a:rPr lang="en-GB" sz="2400" dirty="0">
                <a:solidFill>
                  <a:srgbClr val="000000"/>
                </a:solidFill>
                <a:effectLst/>
                <a:latin typeface="+mn-lt"/>
                <a:ea typeface="Times New Roman" panose="02020603050405020304" pitchFamily="18" charset="0"/>
              </a:rPr>
              <a:t> confuse the two invocations, they are not, in reality, either cursing or swearing ; but merely vomiting empty words indecently. True swearing and cursing must always be distinct and solemn .... </a:t>
            </a:r>
            <a:endParaRPr lang="en-GB" sz="2400" dirty="0">
              <a:solidFill>
                <a:srgbClr val="000000"/>
              </a:solidFill>
              <a:latin typeface="+mn-lt"/>
              <a:ea typeface="Times New Roman" panose="02020603050405020304" pitchFamily="18" charset="0"/>
            </a:endParaRPr>
          </a:p>
          <a:p>
            <a:pPr lvl="0" fontAlgn="base">
              <a:buSzPts val="1000"/>
              <a:buNone/>
              <a:tabLst>
                <a:tab pos="457200" algn="l"/>
              </a:tabLst>
            </a:pPr>
            <a:r>
              <a:rPr lang="en-GB" sz="2400" dirty="0">
                <a:solidFill>
                  <a:schemeClr val="accent2">
                    <a:lumMod val="50000"/>
                  </a:schemeClr>
                </a:solidFill>
                <a:effectLst/>
                <a:latin typeface="+mn-lt"/>
                <a:ea typeface="Times New Roman" panose="02020603050405020304" pitchFamily="18" charset="0"/>
              </a:rPr>
              <a:t>John Ruskin, </a:t>
            </a:r>
            <a:r>
              <a:rPr lang="en-GB" sz="2400" i="1" dirty="0" err="1">
                <a:solidFill>
                  <a:schemeClr val="accent2">
                    <a:lumMod val="50000"/>
                  </a:schemeClr>
                </a:solidFill>
                <a:effectLst/>
                <a:latin typeface="+mn-lt"/>
                <a:ea typeface="Times New Roman" panose="02020603050405020304" pitchFamily="18" charset="0"/>
              </a:rPr>
              <a:t>Fors</a:t>
            </a:r>
            <a:r>
              <a:rPr lang="en-GB" sz="2400" i="1" dirty="0">
                <a:solidFill>
                  <a:schemeClr val="accent2">
                    <a:lumMod val="50000"/>
                  </a:schemeClr>
                </a:solidFill>
                <a:effectLst/>
                <a:latin typeface="+mn-lt"/>
                <a:ea typeface="Times New Roman" panose="02020603050405020304" pitchFamily="18" charset="0"/>
              </a:rPr>
              <a:t> </a:t>
            </a:r>
            <a:r>
              <a:rPr lang="en-GB" sz="2400" i="1" dirty="0" err="1">
                <a:solidFill>
                  <a:schemeClr val="accent2">
                    <a:lumMod val="50000"/>
                  </a:schemeClr>
                </a:solidFill>
                <a:effectLst/>
                <a:latin typeface="+mn-lt"/>
                <a:ea typeface="Times New Roman" panose="02020603050405020304" pitchFamily="18" charset="0"/>
              </a:rPr>
              <a:t>Clavigera</a:t>
            </a:r>
            <a:r>
              <a:rPr lang="en-GB" sz="2400" i="1" dirty="0">
                <a:solidFill>
                  <a:schemeClr val="accent2">
                    <a:lumMod val="50000"/>
                  </a:schemeClr>
                </a:solidFill>
                <a:effectLst/>
                <a:latin typeface="+mn-lt"/>
                <a:ea typeface="Times New Roman" panose="02020603050405020304" pitchFamily="18" charset="0"/>
              </a:rPr>
              <a:t> </a:t>
            </a:r>
            <a:r>
              <a:rPr lang="en-GB" sz="2400" dirty="0">
                <a:solidFill>
                  <a:schemeClr val="accent2">
                    <a:lumMod val="50000"/>
                  </a:schemeClr>
                </a:solidFill>
                <a:effectLst/>
                <a:latin typeface="+mn-lt"/>
                <a:ea typeface="Times New Roman" panose="02020603050405020304" pitchFamily="18" charset="0"/>
              </a:rPr>
              <a:t>1871</a:t>
            </a:r>
          </a:p>
          <a:p>
            <a:pPr lvl="0" fontAlgn="base">
              <a:buSzPts val="1000"/>
              <a:buNone/>
              <a:tabLst>
                <a:tab pos="457200" algn="l"/>
              </a:tabLst>
            </a:pPr>
            <a:endParaRPr lang="en-GB" sz="2400" dirty="0">
              <a:solidFill>
                <a:srgbClr val="000000"/>
              </a:solidFill>
              <a:latin typeface="+mn-lt"/>
              <a:ea typeface="Times New Roman" panose="02020603050405020304" pitchFamily="18" charset="0"/>
            </a:endParaRPr>
          </a:p>
          <a:p>
            <a:pPr>
              <a:buSzPts val="1000"/>
              <a:buNone/>
              <a:tabLst>
                <a:tab pos="457200" algn="l"/>
              </a:tabLst>
            </a:pPr>
            <a:r>
              <a:rPr lang="en-GB" sz="1800" b="1" i="1" dirty="0" err="1">
                <a:solidFill>
                  <a:srgbClr val="000000"/>
                </a:solidFill>
                <a:effectLst/>
                <a:latin typeface="+mn-lt"/>
                <a:ea typeface="Times New Roman" panose="02020603050405020304" pitchFamily="18" charset="0"/>
              </a:rPr>
              <a:t>Fors</a:t>
            </a:r>
            <a:r>
              <a:rPr lang="en-GB" sz="1800" b="1" i="1" dirty="0">
                <a:solidFill>
                  <a:srgbClr val="000000"/>
                </a:solidFill>
                <a:effectLst/>
                <a:latin typeface="+mn-lt"/>
                <a:ea typeface="Times New Roman" panose="02020603050405020304" pitchFamily="18" charset="0"/>
              </a:rPr>
              <a:t> </a:t>
            </a:r>
            <a:r>
              <a:rPr lang="en-GB" sz="1800" b="1" i="1" dirty="0" err="1">
                <a:solidFill>
                  <a:srgbClr val="000000"/>
                </a:solidFill>
                <a:effectLst/>
                <a:latin typeface="+mn-lt"/>
                <a:ea typeface="Times New Roman" panose="02020603050405020304" pitchFamily="18" charset="0"/>
              </a:rPr>
              <a:t>Clavigera</a:t>
            </a:r>
            <a:r>
              <a:rPr lang="en-GB" sz="1800" b="1" i="1" dirty="0">
                <a:solidFill>
                  <a:srgbClr val="000000"/>
                </a:solidFill>
                <a:effectLst/>
                <a:latin typeface="+mn-lt"/>
                <a:ea typeface="Times New Roman" panose="02020603050405020304" pitchFamily="18" charset="0"/>
              </a:rPr>
              <a:t>: Letters to the Workmen and Labourers of Great Britain</a:t>
            </a:r>
            <a:r>
              <a:rPr lang="en-GB" sz="1800" dirty="0">
                <a:solidFill>
                  <a:srgbClr val="000000"/>
                </a:solidFill>
                <a:effectLst/>
                <a:latin typeface="+mn-lt"/>
                <a:ea typeface="Times New Roman" panose="02020603050405020304" pitchFamily="18" charset="0"/>
              </a:rPr>
              <a:t> was a series of letters addressed to British workmen during the 1870s.  </a:t>
            </a:r>
            <a:endParaRPr lang="en-GB" sz="2400"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418575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0044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 words</a:t>
            </a:r>
            <a:endParaRPr lang="en-GB" sz="2400" dirty="0">
              <a:latin typeface="+mn-lt"/>
              <a:ea typeface="Calibri" panose="020F0502020204030204" pitchFamily="34" charset="0"/>
              <a:cs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Usually … </a:t>
            </a: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Short		1 or 2 syllables</a:t>
            </a:r>
            <a:endParaRPr lang="en-GB" sz="2400" dirty="0">
              <a:solidFill>
                <a:srgbClr val="000000"/>
              </a:solidFill>
              <a:latin typeface="+mn-lt"/>
              <a:ea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latin typeface="+mn-lt"/>
                <a:ea typeface="Times New Roman" panose="02020603050405020304" pitchFamily="18" charset="0"/>
              </a:rPr>
              <a:t>Strong consonants	B, D, F, G, K, S …</a:t>
            </a:r>
            <a:endParaRPr lang="en-GB" sz="2400" dirty="0">
              <a:effectLst/>
              <a:latin typeface="+mn-lt"/>
              <a:ea typeface="Times New Roman" panose="02020603050405020304" pitchFamily="18" charset="0"/>
            </a:endParaRPr>
          </a:p>
          <a:p>
            <a:pPr lvl="0" fontAlgn="base">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lvl="0" fontAlgn="base">
              <a:buSzPts val="1000"/>
              <a:buNone/>
              <a:tabLst>
                <a:tab pos="457200" algn="l"/>
              </a:tabLst>
            </a:pPr>
            <a:r>
              <a:rPr lang="en-GB" sz="2400" dirty="0">
                <a:latin typeface="+mn-lt"/>
                <a:ea typeface="Calibri" panose="020F0502020204030204" pitchFamily="34" charset="0"/>
                <a:cs typeface="Times New Roman" panose="02020603050405020304" pitchFamily="18" charset="0"/>
              </a:rPr>
              <a:t>Relate to	religion</a:t>
            </a:r>
          </a:p>
          <a:p>
            <a:pPr lvl="0" fontAlgn="base">
              <a:buSzPts val="1000"/>
              <a:buNone/>
              <a:tabLst>
                <a:tab pos="457200" algn="l"/>
              </a:tabLst>
            </a:pPr>
            <a:r>
              <a:rPr lang="en-GB" sz="2400" dirty="0">
                <a:latin typeface="+mn-lt"/>
                <a:ea typeface="Calibri" panose="020F0502020204030204" pitchFamily="34" charset="0"/>
                <a:cs typeface="Times New Roman" panose="02020603050405020304" pitchFamily="18" charset="0"/>
              </a:rPr>
              <a:t>			body parts and functions (excretion or sex)	</a:t>
            </a:r>
          </a:p>
        </p:txBody>
      </p:sp>
    </p:spTree>
    <p:extLst>
      <p:ext uri="{BB962C8B-B14F-4D97-AF65-F5344CB8AC3E}">
        <p14:creationId xmlns:p14="http://schemas.microsoft.com/office/powerpoint/2010/main" val="25639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544764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Swear words</a:t>
            </a:r>
            <a:endParaRPr lang="en-GB" sz="2400" dirty="0">
              <a:latin typeface="+mn-lt"/>
              <a:ea typeface="Calibri" panose="020F0502020204030204" pitchFamily="34" charset="0"/>
              <a:cs typeface="Times New Roman" panose="02020603050405020304" pitchFamily="18" charset="0"/>
            </a:endParaRPr>
          </a:p>
          <a:p>
            <a:pPr fontAlgn="base">
              <a:buNone/>
            </a:pPr>
            <a:endParaRPr lang="en-GB" sz="2400" dirty="0">
              <a:solidFill>
                <a:srgbClr val="000000"/>
              </a:solidFill>
              <a:effectLst/>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Some once-taboo words have become acceptable … </a:t>
            </a:r>
          </a:p>
          <a:p>
            <a:pPr fontAlgn="base">
              <a:buNone/>
            </a:pPr>
            <a:endParaRPr lang="en-GB" sz="2400" dirty="0">
              <a:solidFill>
                <a:srgbClr val="000000"/>
              </a:solidFill>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Oh my God!</a:t>
            </a:r>
          </a:p>
          <a:p>
            <a:pPr fontAlgn="base">
              <a:buNone/>
            </a:pPr>
            <a:endParaRPr lang="en-GB" sz="2400" dirty="0">
              <a:solidFill>
                <a:srgbClr val="000000"/>
              </a:solidFill>
              <a:latin typeface="+mn-lt"/>
              <a:ea typeface="Times New Roman" panose="02020603050405020304" pitchFamily="18" charset="0"/>
            </a:endParaRPr>
          </a:p>
          <a:p>
            <a:pPr fontAlgn="base">
              <a:buNone/>
            </a:pPr>
            <a:r>
              <a:rPr lang="en-GB" sz="2400" dirty="0">
                <a:solidFill>
                  <a:srgbClr val="000000"/>
                </a:solidFill>
                <a:effectLst/>
                <a:latin typeface="+mn-lt"/>
                <a:ea typeface="Times New Roman" panose="02020603050405020304" pitchFamily="18" charset="0"/>
              </a:rPr>
              <a:t>Damn		Blast		Bloody </a:t>
            </a:r>
          </a:p>
          <a:p>
            <a:pPr fontAlgn="base">
              <a:buNone/>
            </a:pPr>
            <a:endParaRPr lang="en-GB" sz="2400" dirty="0">
              <a:solidFill>
                <a:srgbClr val="000000"/>
              </a:solidFill>
              <a:latin typeface="+mn-lt"/>
              <a:ea typeface="Times New Roman" panose="02020603050405020304" pitchFamily="18" charset="0"/>
            </a:endParaRPr>
          </a:p>
          <a:p>
            <a:pPr fontAlgn="base">
              <a:buNone/>
            </a:pPr>
            <a:r>
              <a:rPr lang="en-GB" sz="2400" dirty="0">
                <a:solidFill>
                  <a:schemeClr val="accent2">
                    <a:lumMod val="50000"/>
                  </a:schemeClr>
                </a:solidFill>
                <a:effectLst/>
                <a:latin typeface="+mn-lt"/>
                <a:ea typeface="Times New Roman" panose="02020603050405020304" pitchFamily="18" charset="0"/>
              </a:rPr>
              <a:t>In a copy of Vanity Fair in the early 20</a:t>
            </a:r>
            <a:r>
              <a:rPr lang="en-GB" sz="2400" baseline="30000" dirty="0">
                <a:solidFill>
                  <a:schemeClr val="accent2">
                    <a:lumMod val="50000"/>
                  </a:schemeClr>
                </a:solidFill>
                <a:effectLst/>
                <a:latin typeface="+mn-lt"/>
                <a:ea typeface="Times New Roman" panose="02020603050405020304" pitchFamily="18" charset="0"/>
              </a:rPr>
              <a:t>th</a:t>
            </a:r>
            <a:r>
              <a:rPr lang="en-GB" sz="2400" dirty="0">
                <a:solidFill>
                  <a:schemeClr val="accent2">
                    <a:lumMod val="50000"/>
                  </a:schemeClr>
                </a:solidFill>
                <a:effectLst/>
                <a:latin typeface="+mn-lt"/>
                <a:ea typeface="Times New Roman" panose="02020603050405020304" pitchFamily="18" charset="0"/>
              </a:rPr>
              <a:t> century, the word ‘damn’ was disguised with dashes</a:t>
            </a:r>
          </a:p>
          <a:p>
            <a:pPr fontAlgn="base">
              <a:buNone/>
            </a:pPr>
            <a:endParaRPr lang="en-GB" sz="2400" dirty="0">
              <a:solidFill>
                <a:srgbClr val="000000"/>
              </a:solidFill>
              <a:latin typeface="+mn-lt"/>
              <a:ea typeface="Calibri" panose="020F0502020204030204" pitchFamily="34" charset="0"/>
              <a:cs typeface="Times New Roman" panose="02020603050405020304" pitchFamily="18" charset="0"/>
            </a:endParaRPr>
          </a:p>
          <a:p>
            <a:pPr fontAlgn="base">
              <a:buNone/>
            </a:pPr>
            <a:r>
              <a:rPr lang="en-GB" sz="2400" dirty="0">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7188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650" y="836613"/>
            <a:ext cx="7920038" cy="49798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Bloody</a:t>
            </a:r>
          </a:p>
          <a:p>
            <a:pPr>
              <a:buSzPts val="1000"/>
              <a:buNone/>
              <a:tabLst>
                <a:tab pos="457200" algn="l"/>
              </a:tabLst>
            </a:pPr>
            <a:endParaRPr lang="en-GB" sz="2000" dirty="0">
              <a:latin typeface="+mn-lt"/>
              <a:ea typeface="Calibri" panose="020F0502020204030204" pitchFamily="34" charset="0"/>
              <a:cs typeface="Times New Roman" panose="02020603050405020304" pitchFamily="18" charset="0"/>
            </a:endParaRPr>
          </a:p>
          <a:p>
            <a:pPr>
              <a:buNone/>
            </a:pPr>
            <a:r>
              <a:rPr lang="en-GB" sz="2000" dirty="0">
                <a:solidFill>
                  <a:srgbClr val="333333"/>
                </a:solidFill>
                <a:effectLst/>
                <a:latin typeface="+mn-lt"/>
                <a:ea typeface="Times New Roman" panose="02020603050405020304" pitchFamily="18" charset="0"/>
              </a:rPr>
              <a:t>mid 17th cent.: from </a:t>
            </a:r>
            <a:r>
              <a:rPr lang="en-GB" sz="2000" b="1" dirty="0">
                <a:solidFill>
                  <a:srgbClr val="1A3561"/>
                </a:solidFill>
                <a:effectLst/>
                <a:latin typeface="+mn-lt"/>
                <a:ea typeface="Times New Roman" panose="02020603050405020304" pitchFamily="18" charset="0"/>
              </a:rPr>
              <a:t>bloody</a:t>
            </a:r>
            <a:r>
              <a:rPr lang="en-GB" sz="2000" baseline="30000" dirty="0">
                <a:solidFill>
                  <a:srgbClr val="333333"/>
                </a:solidFill>
                <a:effectLst/>
                <a:latin typeface="+mn-lt"/>
                <a:ea typeface="Times New Roman" panose="02020603050405020304" pitchFamily="18" charset="0"/>
              </a:rPr>
              <a:t>2</a:t>
            </a:r>
            <a:r>
              <a:rPr lang="en-GB" sz="2000" dirty="0">
                <a:solidFill>
                  <a:srgbClr val="333333"/>
                </a:solidFill>
                <a:effectLst/>
                <a:latin typeface="+mn-lt"/>
                <a:ea typeface="Times New Roman" panose="02020603050405020304" pitchFamily="18" charset="0"/>
              </a:rPr>
              <a:t>. The use of </a:t>
            </a:r>
            <a:r>
              <a:rPr lang="en-GB" sz="2000" i="1" dirty="0">
                <a:solidFill>
                  <a:srgbClr val="333333"/>
                </a:solidFill>
                <a:effectLst/>
                <a:latin typeface="+mn-lt"/>
                <a:ea typeface="Times New Roman" panose="02020603050405020304" pitchFamily="18" charset="0"/>
              </a:rPr>
              <a:t>bloody</a:t>
            </a:r>
            <a:r>
              <a:rPr lang="en-GB" sz="2000" dirty="0">
                <a:solidFill>
                  <a:srgbClr val="333333"/>
                </a:solidFill>
                <a:effectLst/>
                <a:latin typeface="+mn-lt"/>
                <a:ea typeface="Times New Roman" panose="02020603050405020304" pitchFamily="18" charset="0"/>
              </a:rPr>
              <a:t> to add emphasis to an expression is of uncertain origin, but is thought to have a connection with the “bloods” (aristocratic rowdies) of the late 17th and early 18th centuries; hence the phrase </a:t>
            </a:r>
            <a:r>
              <a:rPr lang="en-GB" sz="2000" i="1" dirty="0">
                <a:solidFill>
                  <a:srgbClr val="333333"/>
                </a:solidFill>
                <a:effectLst/>
                <a:latin typeface="+mn-lt"/>
                <a:ea typeface="Times New Roman" panose="02020603050405020304" pitchFamily="18" charset="0"/>
              </a:rPr>
              <a:t>bloody drunk</a:t>
            </a:r>
            <a:r>
              <a:rPr lang="en-GB" sz="2000" dirty="0">
                <a:solidFill>
                  <a:srgbClr val="333333"/>
                </a:solidFill>
                <a:effectLst/>
                <a:latin typeface="+mn-lt"/>
                <a:ea typeface="Times New Roman" panose="02020603050405020304" pitchFamily="18" charset="0"/>
              </a:rPr>
              <a:t> (= as drunk as a blood) meant “very drunk indeed”. After the mid 18th cent. until quite recently </a:t>
            </a:r>
            <a:r>
              <a:rPr lang="en-GB" sz="2000" i="1" dirty="0">
                <a:solidFill>
                  <a:srgbClr val="333333"/>
                </a:solidFill>
                <a:effectLst/>
                <a:latin typeface="+mn-lt"/>
                <a:ea typeface="Times New Roman" panose="02020603050405020304" pitchFamily="18" charset="0"/>
              </a:rPr>
              <a:t>bloody</a:t>
            </a:r>
            <a:r>
              <a:rPr lang="en-GB" sz="2000" dirty="0">
                <a:solidFill>
                  <a:srgbClr val="333333"/>
                </a:solidFill>
                <a:effectLst/>
                <a:latin typeface="+mn-lt"/>
                <a:ea typeface="Times New Roman" panose="02020603050405020304" pitchFamily="18" charset="0"/>
              </a:rPr>
              <a:t> used as a swear word was regarded as unprintable, probably from the mistaken belief that it implied a blasphemous reference to the blood of Christ, or that the word was an alteration of “by Our Lady”; hence a widespread caution in using the term even in phrases, such as </a:t>
            </a:r>
            <a:r>
              <a:rPr lang="en-GB" sz="2000" i="1" dirty="0">
                <a:solidFill>
                  <a:srgbClr val="333333"/>
                </a:solidFill>
                <a:effectLst/>
                <a:latin typeface="+mn-lt"/>
                <a:ea typeface="Times New Roman" panose="02020603050405020304" pitchFamily="18" charset="0"/>
              </a:rPr>
              <a:t>bloody battle</a:t>
            </a:r>
            <a:r>
              <a:rPr lang="en-GB" sz="2000" dirty="0">
                <a:solidFill>
                  <a:srgbClr val="333333"/>
                </a:solidFill>
                <a:effectLst/>
                <a:latin typeface="+mn-lt"/>
                <a:ea typeface="Times New Roman" panose="02020603050405020304" pitchFamily="18" charset="0"/>
              </a:rPr>
              <a:t>, merely referring to bloodshed.</a:t>
            </a:r>
            <a:endParaRPr lang="en-GB" sz="2000" dirty="0">
              <a:effectLst/>
              <a:latin typeface="+mn-lt"/>
              <a:ea typeface="Times New Roman" panose="02020603050405020304" pitchFamily="18" charset="0"/>
            </a:endParaRPr>
          </a:p>
          <a:p>
            <a:pPr>
              <a:buNone/>
            </a:pPr>
            <a:r>
              <a:rPr lang="en-GB" sz="2000" dirty="0">
                <a:solidFill>
                  <a:srgbClr val="333333"/>
                </a:solidFill>
                <a:effectLst/>
                <a:latin typeface="+mn-lt"/>
                <a:ea typeface="Times New Roman" panose="02020603050405020304" pitchFamily="18" charset="0"/>
              </a:rPr>
              <a:t> </a:t>
            </a:r>
            <a:endParaRPr lang="en-GB" sz="2000" dirty="0">
              <a:effectLst/>
              <a:latin typeface="+mn-lt"/>
              <a:ea typeface="Times New Roman" panose="02020603050405020304" pitchFamily="18" charset="0"/>
            </a:endParaRPr>
          </a:p>
          <a:p>
            <a:pPr>
              <a:buNone/>
            </a:pPr>
            <a:r>
              <a:rPr lang="en-GB" sz="1800" i="1" dirty="0">
                <a:solidFill>
                  <a:schemeClr val="accent2">
                    <a:lumMod val="50000"/>
                  </a:schemeClr>
                </a:solidFill>
                <a:effectLst/>
                <a:latin typeface="+mn-lt"/>
                <a:ea typeface="Times New Roman" panose="02020603050405020304" pitchFamily="18" charset="0"/>
              </a:rPr>
              <a:t>https://</a:t>
            </a:r>
            <a:r>
              <a:rPr lang="en-GB" sz="1800" i="1" dirty="0" err="1">
                <a:solidFill>
                  <a:schemeClr val="accent2">
                    <a:lumMod val="50000"/>
                  </a:schemeClr>
                </a:solidFill>
                <a:effectLst/>
                <a:latin typeface="+mn-lt"/>
                <a:ea typeface="Times New Roman" panose="02020603050405020304" pitchFamily="18" charset="0"/>
              </a:rPr>
              <a:t>www.oxfordlearnersdictionaries.com</a:t>
            </a:r>
            <a:r>
              <a:rPr lang="en-GB" sz="1800" i="1" dirty="0">
                <a:solidFill>
                  <a:schemeClr val="accent2">
                    <a:lumMod val="50000"/>
                  </a:schemeClr>
                </a:solidFill>
                <a:effectLst/>
                <a:latin typeface="+mn-lt"/>
                <a:ea typeface="Times New Roman" panose="02020603050405020304" pitchFamily="18" charset="0"/>
              </a:rPr>
              <a:t>/definition/</a:t>
            </a:r>
            <a:r>
              <a:rPr lang="en-GB" sz="1800" i="1" dirty="0" err="1">
                <a:solidFill>
                  <a:schemeClr val="accent2">
                    <a:lumMod val="50000"/>
                  </a:schemeClr>
                </a:solidFill>
                <a:effectLst/>
                <a:latin typeface="+mn-lt"/>
                <a:ea typeface="Times New Roman" panose="02020603050405020304" pitchFamily="18" charset="0"/>
              </a:rPr>
              <a:t>english</a:t>
            </a:r>
            <a:r>
              <a:rPr lang="en-GB" sz="1800" i="1" dirty="0">
                <a:solidFill>
                  <a:schemeClr val="accent2">
                    <a:lumMod val="50000"/>
                  </a:schemeClr>
                </a:solidFill>
                <a:effectLst/>
                <a:latin typeface="+mn-lt"/>
                <a:ea typeface="Times New Roman" panose="02020603050405020304" pitchFamily="18" charset="0"/>
              </a:rPr>
              <a:t>/bloody1</a:t>
            </a:r>
            <a:r>
              <a:rPr lang="en-GB" sz="1800" i="1" dirty="0">
                <a:solidFill>
                  <a:schemeClr val="accent2">
                    <a:lumMod val="50000"/>
                  </a:schemeClr>
                </a:solidFill>
                <a:effectLst/>
                <a:latin typeface="+mn-lt"/>
              </a:rPr>
              <a:t> </a:t>
            </a:r>
            <a:endParaRPr lang="en-GB" sz="18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2529207151"/>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7475</TotalTime>
  <Words>3092</Words>
  <Application>Microsoft Macintosh PowerPoint</Application>
  <PresentationFormat>On-screen Show (4:3)</PresentationFormat>
  <Paragraphs>277</Paragraphs>
  <Slides>33</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743</cp:revision>
  <dcterms:created xsi:type="dcterms:W3CDTF">2006-01-25T16:10:04Z</dcterms:created>
  <dcterms:modified xsi:type="dcterms:W3CDTF">2024-01-11T18:48:38Z</dcterms:modified>
</cp:coreProperties>
</file>