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30"/>
  </p:notesMasterIdLst>
  <p:handoutMasterIdLst>
    <p:handoutMasterId r:id="rId31"/>
  </p:handoutMasterIdLst>
  <p:sldIdLst>
    <p:sldId id="464" r:id="rId2"/>
    <p:sldId id="1121" r:id="rId3"/>
    <p:sldId id="1116" r:id="rId4"/>
    <p:sldId id="1117" r:id="rId5"/>
    <p:sldId id="1060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1125" r:id="rId14"/>
    <p:sldId id="1127" r:id="rId15"/>
    <p:sldId id="1126" r:id="rId16"/>
    <p:sldId id="1114" r:id="rId17"/>
    <p:sldId id="1093" r:id="rId18"/>
    <p:sldId id="1058" r:id="rId19"/>
    <p:sldId id="1084" r:id="rId20"/>
    <p:sldId id="1119" r:id="rId21"/>
    <p:sldId id="1120" r:id="rId22"/>
    <p:sldId id="1128" r:id="rId23"/>
    <p:sldId id="1115" r:id="rId24"/>
    <p:sldId id="1073" r:id="rId25"/>
    <p:sldId id="1112" r:id="rId26"/>
    <p:sldId id="1092" r:id="rId27"/>
    <p:sldId id="1122" r:id="rId28"/>
    <p:sldId id="1124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694"/>
  </p:normalViewPr>
  <p:slideViewPr>
    <p:cSldViewPr>
      <p:cViewPr varScale="1">
        <p:scale>
          <a:sx n="121" d="100"/>
          <a:sy n="121" d="100"/>
        </p:scale>
        <p:origin x="8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notesViewPr>
    <p:cSldViewPr>
      <p:cViewPr>
        <p:scale>
          <a:sx n="100" d="100"/>
          <a:sy n="100" d="100"/>
        </p:scale>
        <p:origin x="-1014" y="151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C6CD23BF-7E08-8C8E-5E4C-0EDC7B08A2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8F53BB2-A436-6872-640C-FB04FBB0169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6F91F294-E315-8CD4-C779-3C3A66B93D7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5AE4C8A1-0A8D-D0EB-E690-BB8658AF8F8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DE70A18-5C80-AD4F-BB34-DEFF7543D05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D29E3B68-529F-AF6A-45BE-8F36B36C1A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49B6FF99-CED8-EBCC-7694-F9084FC1900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66EB810-0E62-CDCF-000F-B70A79F08C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214F6CC0-8F89-B0E2-DE30-9388A1F36D5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827ED546-A2B9-92A3-44FF-E6754CDD51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92FBBC99-385E-CDA1-1160-ED5682CD2C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6993E5-F0DA-5C43-9727-8F5F23B8AC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9588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941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344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783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329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486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5804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758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63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79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934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464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184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685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516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217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42BC48E3-E15C-04EA-A653-E5CDEA724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20664A71-2F00-B3AA-8F8B-D9AD78937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5C081C5-95E3-0B35-4528-40EB10493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DB41B4A-18F4-4840-93C1-808E95972B2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79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14871A-688E-C71E-EF2C-E98172396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3F9155-6F7B-F7AC-4892-B845C49637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1E195A-41A7-B540-C2D4-D4B3ACCF6F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8D61D-4B29-2848-AB06-B10C36830E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7496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F3CBAA-1E41-9F57-7337-DBB82E2C79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5D0E5F-9235-75C2-654D-37F5BBE65E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591B15-423C-4CF4-D8B0-CF404962E7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77FEB-E056-E446-9BAD-BE8E9E1756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6147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56B188-29F2-84EC-1E9B-0DA1147200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F94805-70D6-CA64-8E3A-42B9A75DAC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FFD26D-2D5B-6854-E6F1-C3D4AB3B5F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3F3B1-56CF-7B4E-98A7-C979FB7076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6957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396445-0C4F-B337-CF0A-3278C52D3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D22D70-3C8C-D8AC-A264-8C88DC7BEA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B44B39-12D7-FED7-9370-A1149C3346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1C216-236B-D24C-8377-57EC26AF58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316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B2D3DB-C504-4A18-281A-41DC947EB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F0470D-E970-619C-321B-F04A7461D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563D01-8342-E540-801E-A0D1C71504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3393A-1A7E-5545-B7E7-9EDB5A3793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369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0EBB7-6253-D9DE-D998-B3EC66585B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5DDB8-B4EE-E8AF-3B72-62B836CE8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1B0BC5-3720-542D-4A0E-B97D65462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B3351-1D15-DE4B-BE3E-F7B92FF8A2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737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6043A9-9869-E9DE-76B2-7F49071B68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21187C6-9EA5-6689-8570-59A60C1D0A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74D5DB-675C-F430-AF9B-CDDD058FD0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376B3-BB4F-4842-8263-02A914AA14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68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CF46E7-5B85-ADF2-50EF-614F8E5E5D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2FB071-647E-FDB6-8566-478C8569C3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AC8A471-0E80-2A40-3120-CB7EDC3B1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0E420-3FBA-6145-906D-282F5958D66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537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EE2A157-CD69-26D0-CFFD-DDB6EEE72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59D765-F1A2-742F-956B-0212A27F60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9766B3-CC67-BC0A-4F9A-42A12278A7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C2F2E-F022-804A-9820-2E9E9A1052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0251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168D1B-2276-E783-CCE6-2277BE1E26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D27C22-A658-6D69-8E46-9D25A5ADC7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97FEFD-6E52-AE68-B216-ED02C91143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00DE2-7491-F249-9C6A-D930C49E5F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911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CEB90E-648F-F222-7196-EF4C0840E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0817B5-FA39-1370-4D56-A486D004C5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160B4C-36AA-C425-5899-AEBB0DF91A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2905-2742-BF44-B4E1-0AF7937271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960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4C70A6A-383A-F65A-4F03-30FF57040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FBFE3C4-FAAB-4B67-687D-321C409CC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49927225-B7A3-BD99-E1D9-0ECF2CADD66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>
            <a:extLst>
              <a:ext uri="{FF2B5EF4-FFF2-40B4-BE49-F238E27FC236}">
                <a16:creationId xmlns:a16="http://schemas.microsoft.com/office/drawing/2014/main" id="{4C90F895-3550-6C57-F06A-8F481D178B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>
            <a:extLst>
              <a:ext uri="{FF2B5EF4-FFF2-40B4-BE49-F238E27FC236}">
                <a16:creationId xmlns:a16="http://schemas.microsoft.com/office/drawing/2014/main" id="{8F05D01B-A5AA-F5E2-E4E4-37677AA085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4BE0350-7EB4-3B47-9334-48205478DF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0.wp.com/www.rebresearch.com/blog/wp-content/uploads/2015/03/brass-monkey-cannonball-holder.jpe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qV-VO5eXO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3gooGhFH2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>
            <a:extLst>
              <a:ext uri="{FF2B5EF4-FFF2-40B4-BE49-F238E27FC236}">
                <a16:creationId xmlns:a16="http://schemas.microsoft.com/office/drawing/2014/main" id="{019AF07F-D4AA-6165-5F4F-9E7891C3A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705" y="549275"/>
            <a:ext cx="5447645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0000E5"/>
                </a:solidFill>
              </a:rPr>
              <a:t>u3a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4400" b="1" dirty="0">
              <a:solidFill>
                <a:srgbClr val="0000E5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rgbClr val="0000E5"/>
                </a:solidFill>
              </a:rPr>
              <a:t>12 December 2024</a:t>
            </a:r>
            <a:endParaRPr lang="en-GB" altLang="en-US" b="1" dirty="0">
              <a:solidFill>
                <a:srgbClr val="0000E5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rgbClr val="0000E5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rgbClr val="0000E5"/>
                </a:solidFill>
              </a:rPr>
              <a:t>Weather and seasons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4000" dirty="0">
              <a:solidFill>
                <a:srgbClr val="0000E5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rgbClr val="0000E5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rgbClr val="0000E5"/>
                </a:solidFill>
              </a:rPr>
              <a:t>Liz Swinbank et al</a:t>
            </a:r>
            <a:endParaRPr lang="en-GB" altLang="en-US" sz="2800" b="1" dirty="0">
              <a:solidFill>
                <a:srgbClr val="3333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b="1" dirty="0">
              <a:solidFill>
                <a:srgbClr val="AF67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8E28E2-F1CC-5DA5-DFF2-A0B6808C7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601B77-0137-EA9F-A156-E53C8CB25E43}"/>
              </a:ext>
            </a:extLst>
          </p:cNvPr>
          <p:cNvSpPr txBox="1"/>
          <p:nvPr/>
        </p:nvSpPr>
        <p:spPr>
          <a:xfrm>
            <a:off x="3091295" y="1162744"/>
            <a:ext cx="286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OTHER ANIMALS</a:t>
            </a:r>
            <a:endParaRPr lang="en-GB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3F169C-292B-FFD8-2E9B-4D1508971183}"/>
              </a:ext>
            </a:extLst>
          </p:cNvPr>
          <p:cNvGrpSpPr/>
          <p:nvPr/>
        </p:nvGrpSpPr>
        <p:grpSpPr>
          <a:xfrm>
            <a:off x="498764" y="1648489"/>
            <a:ext cx="4573038" cy="1385888"/>
            <a:chOff x="665018" y="1054986"/>
            <a:chExt cx="6097384" cy="184785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59DF47-7513-59A5-3E0E-3C276721B739}"/>
                </a:ext>
              </a:extLst>
            </p:cNvPr>
            <p:cNvSpPr txBox="1"/>
            <p:nvPr/>
          </p:nvSpPr>
          <p:spPr>
            <a:xfrm>
              <a:off x="665018" y="1325815"/>
              <a:ext cx="6097384" cy="5645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GB" sz="2100" kern="100" dirty="0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BRASS MONKEYS</a:t>
              </a:r>
              <a:endParaRPr lang="en-GB" sz="1350" kern="100" dirty="0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 descr="A statue of a monkey sitting on the ground&#10;&#10;Description automatically generated">
              <a:extLst>
                <a:ext uri="{FF2B5EF4-FFF2-40B4-BE49-F238E27FC236}">
                  <a16:creationId xmlns:a16="http://schemas.microsoft.com/office/drawing/2014/main" id="{0F2E19EE-B1D5-A10C-FC7F-E702DA4D5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25018" y="1054986"/>
              <a:ext cx="2466975" cy="1847850"/>
            </a:xfrm>
            <a:prstGeom prst="rect">
              <a:avLst/>
            </a:prstGeom>
          </p:spPr>
        </p:pic>
      </p:grpSp>
      <p:pic>
        <p:nvPicPr>
          <p:cNvPr id="8" name="Picture 7" descr="A brass monkey cannonball holder. The classic monkeys were 10 x 10 and made of navy brass.">
            <a:hlinkClick r:id="rId3"/>
            <a:extLst>
              <a:ext uri="{FF2B5EF4-FFF2-40B4-BE49-F238E27FC236}">
                <a16:creationId xmlns:a16="http://schemas.microsoft.com/office/drawing/2014/main" id="{C9B95552-DDFC-EBC5-3A01-2412C50BE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4593" y="1680413"/>
            <a:ext cx="14287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082DFB-E2BF-CC15-0E91-39B5533E4332}"/>
              </a:ext>
            </a:extLst>
          </p:cNvPr>
          <p:cNvSpPr txBox="1"/>
          <p:nvPr/>
        </p:nvSpPr>
        <p:spPr>
          <a:xfrm>
            <a:off x="498764" y="3744226"/>
            <a:ext cx="199505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kern="100" dirty="0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AFFENKALT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5764CE-0FFC-E66D-D31D-561B995A7093}"/>
              </a:ext>
            </a:extLst>
          </p:cNvPr>
          <p:cNvSpPr txBox="1"/>
          <p:nvPr/>
        </p:nvSpPr>
        <p:spPr>
          <a:xfrm>
            <a:off x="498764" y="4470218"/>
            <a:ext cx="24803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en-US" sz="2100" dirty="0">
                <a:latin typeface="Palatino Linotype" panose="02040502050505030304" pitchFamily="18" charset="0"/>
              </a:rPr>
              <a:t>AFFENSTARK   AFFENSCHNELL</a:t>
            </a:r>
            <a:endParaRPr lang="en-GB" sz="21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2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CB1B1-0A81-F61E-797F-1482B6E07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0ECFEA-9254-029D-D729-9E74823C967B}"/>
              </a:ext>
            </a:extLst>
          </p:cNvPr>
          <p:cNvSpPr txBox="1"/>
          <p:nvPr/>
        </p:nvSpPr>
        <p:spPr>
          <a:xfrm>
            <a:off x="374073" y="1144040"/>
            <a:ext cx="2874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OTHER ANIMALS</a:t>
            </a:r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E4800-3E90-F484-0415-FFDBFCE4C43A}"/>
              </a:ext>
            </a:extLst>
          </p:cNvPr>
          <p:cNvSpPr txBox="1"/>
          <p:nvPr/>
        </p:nvSpPr>
        <p:spPr>
          <a:xfrm>
            <a:off x="163658" y="3231605"/>
            <a:ext cx="4573038" cy="846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100" kern="100" dirty="0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IL FAIT UN FROID DE CANARD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100" kern="100" dirty="0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IL FAIT UN FROID DE LOUP</a:t>
            </a:r>
          </a:p>
        </p:txBody>
      </p:sp>
      <p:pic>
        <p:nvPicPr>
          <p:cNvPr id="5" name="Picture 4" descr="A close-up of a poem&#10;&#10;Description automatically generated">
            <a:extLst>
              <a:ext uri="{FF2B5EF4-FFF2-40B4-BE49-F238E27FC236}">
                <a16:creationId xmlns:a16="http://schemas.microsoft.com/office/drawing/2014/main" id="{BBB68577-7294-4077-87E9-B8AF4BB655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995" y="915525"/>
            <a:ext cx="4096032" cy="499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23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C127DD-1AA2-D43A-345F-D454DAB75060}"/>
              </a:ext>
            </a:extLst>
          </p:cNvPr>
          <p:cNvSpPr txBox="1"/>
          <p:nvPr/>
        </p:nvSpPr>
        <p:spPr>
          <a:xfrm>
            <a:off x="3091295" y="1162744"/>
            <a:ext cx="286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OTHER ANIMALS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121089-3E95-42D7-073A-BDB1634BF40A}"/>
              </a:ext>
            </a:extLst>
          </p:cNvPr>
          <p:cNvSpPr txBox="1"/>
          <p:nvPr/>
        </p:nvSpPr>
        <p:spPr>
          <a:xfrm>
            <a:off x="231198" y="2052451"/>
            <a:ext cx="4955944" cy="432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GB" sz="2100" kern="100" dirty="0" err="1">
                <a:latin typeface="Nirmala UI" panose="020B05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மழை</a:t>
            </a:r>
            <a:r>
              <a:rPr lang="en-GB" sz="2100" kern="100" dirty="0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GB" sz="2100" kern="100" dirty="0" err="1">
                <a:latin typeface="Nirmala UI" panose="020B05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நாய்</a:t>
            </a:r>
            <a:r>
              <a:rPr lang="en-GB" sz="2100" kern="100" dirty="0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GB" sz="2100" kern="100" dirty="0" err="1">
                <a:latin typeface="Nirmala UI" panose="020B05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பூனை</a:t>
            </a:r>
            <a:r>
              <a:rPr lang="en-GB" sz="2100" kern="100" dirty="0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GB" sz="2100" kern="100" dirty="0" err="1">
                <a:latin typeface="Nirmala UI" panose="020B05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மாதிரி</a:t>
            </a:r>
            <a:r>
              <a:rPr lang="en-GB" sz="2100" kern="100" dirty="0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GB" sz="2100" kern="100" dirty="0" err="1">
                <a:latin typeface="Nirmala UI" panose="020B05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முளை</a:t>
            </a:r>
            <a:endParaRPr lang="en-GB" sz="2100" kern="100" dirty="0">
              <a:latin typeface="Palatino Linotype" panose="0204050205050503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167003-E4F1-2BD8-E50C-B09D4E3C16B6}"/>
              </a:ext>
            </a:extLst>
          </p:cNvPr>
          <p:cNvGrpSpPr/>
          <p:nvPr/>
        </p:nvGrpSpPr>
        <p:grpSpPr>
          <a:xfrm>
            <a:off x="231198" y="2568049"/>
            <a:ext cx="7594261" cy="1200150"/>
            <a:chOff x="308263" y="2281065"/>
            <a:chExt cx="10125681" cy="1600200"/>
          </a:xfrm>
        </p:grpSpPr>
        <p:pic>
          <p:nvPicPr>
            <p:cNvPr id="7" name="Picture 6" descr="Lightning striking lightning in the sky&#10;&#10;Description automatically generated">
              <a:extLst>
                <a:ext uri="{FF2B5EF4-FFF2-40B4-BE49-F238E27FC236}">
                  <a16:creationId xmlns:a16="http://schemas.microsoft.com/office/drawing/2014/main" id="{20430FC5-5374-9BA9-8F1A-00FE400E11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6444" y="2281065"/>
              <a:ext cx="2857500" cy="1600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800DC3-620E-938D-28FE-AFA05668EB39}"/>
                </a:ext>
              </a:extLst>
            </p:cNvPr>
            <p:cNvSpPr txBox="1"/>
            <p:nvPr/>
          </p:nvSpPr>
          <p:spPr>
            <a:xfrm>
              <a:off x="308263" y="2655916"/>
              <a:ext cx="6607925" cy="561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GB" sz="2100" kern="100" dirty="0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(Rain and thunder are like rats fighting)</a:t>
              </a:r>
              <a:endParaRPr lang="en-GB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448FE05-47FA-E587-DF1B-6C0317EC6AB4}"/>
              </a:ext>
            </a:extLst>
          </p:cNvPr>
          <p:cNvGrpSpPr/>
          <p:nvPr/>
        </p:nvGrpSpPr>
        <p:grpSpPr>
          <a:xfrm>
            <a:off x="642158" y="4190199"/>
            <a:ext cx="6647519" cy="1607344"/>
            <a:chOff x="856211" y="4443931"/>
            <a:chExt cx="8863358" cy="2143125"/>
          </a:xfrm>
        </p:grpSpPr>
        <p:pic>
          <p:nvPicPr>
            <p:cNvPr id="9" name="Picture 8" descr="A cartoon of a donkey sitting in the rain&#10;&#10;Description automatically generated">
              <a:extLst>
                <a:ext uri="{FF2B5EF4-FFF2-40B4-BE49-F238E27FC236}">
                  <a16:creationId xmlns:a16="http://schemas.microsoft.com/office/drawing/2014/main" id="{5FA9B909-5B48-0E59-889F-C8B284AEC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6444" y="4443931"/>
              <a:ext cx="2143125" cy="21431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6E1F44-F360-8893-16DD-3855436CCCA3}"/>
                </a:ext>
              </a:extLst>
            </p:cNvPr>
            <p:cNvSpPr txBox="1"/>
            <p:nvPr/>
          </p:nvSpPr>
          <p:spPr>
            <a:xfrm>
              <a:off x="856211" y="5125278"/>
              <a:ext cx="6342612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cap="all" dirty="0" err="1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Está</a:t>
              </a:r>
              <a:r>
                <a:rPr lang="en-GB" sz="2100" cap="all" dirty="0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 um tempo de burro</a:t>
              </a:r>
              <a:endParaRPr lang="en-GB" sz="2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140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EFE8-9D9C-8208-79CA-1C0F79DF3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E42B3-93A3-BF05-6259-C2CE00427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Madrid: </a:t>
            </a:r>
            <a:r>
              <a:rPr lang="en-US" dirty="0" err="1"/>
              <a:t>nueve</a:t>
            </a:r>
            <a:r>
              <a:rPr lang="en-US" dirty="0"/>
              <a:t> meses de </a:t>
            </a:r>
            <a:r>
              <a:rPr lang="en-US" dirty="0" err="1"/>
              <a:t>invierno</a:t>
            </a:r>
            <a:r>
              <a:rPr lang="en-US" dirty="0"/>
              <a:t>, </a:t>
            </a:r>
            <a:r>
              <a:rPr lang="en-US" dirty="0" err="1"/>
              <a:t>tres</a:t>
            </a:r>
            <a:r>
              <a:rPr lang="en-US" dirty="0"/>
              <a:t> de </a:t>
            </a:r>
            <a:r>
              <a:rPr lang="en-US" dirty="0" err="1"/>
              <a:t>infierno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Llover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mojado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Llanto</a:t>
            </a:r>
            <a:r>
              <a:rPr lang="en-US" dirty="0"/>
              <a:t> de </a:t>
            </a:r>
            <a:r>
              <a:rPr lang="en-US" dirty="0" err="1"/>
              <a:t>niño</a:t>
            </a:r>
            <a:r>
              <a:rPr lang="en-US" dirty="0"/>
              <a:t>, </a:t>
            </a:r>
            <a:r>
              <a:rPr lang="en-US" dirty="0" err="1"/>
              <a:t>lluvia</a:t>
            </a:r>
            <a:r>
              <a:rPr lang="en-US" dirty="0"/>
              <a:t> de </a:t>
            </a:r>
            <a:r>
              <a:rPr lang="en-US" dirty="0" err="1"/>
              <a:t>estío</a:t>
            </a:r>
            <a:r>
              <a:rPr lang="en-US" dirty="0"/>
              <a:t>; </a:t>
            </a:r>
            <a:r>
              <a:rPr lang="en-US" dirty="0" err="1"/>
              <a:t>llanto</a:t>
            </a:r>
            <a:r>
              <a:rPr lang="en-US" dirty="0"/>
              <a:t> de </a:t>
            </a:r>
            <a:r>
              <a:rPr lang="en-US" dirty="0" err="1"/>
              <a:t>viejo</a:t>
            </a:r>
            <a:r>
              <a:rPr lang="en-US" dirty="0"/>
              <a:t>, </a:t>
            </a:r>
            <a:r>
              <a:rPr lang="en-US" dirty="0" err="1"/>
              <a:t>lluvia</a:t>
            </a:r>
            <a:r>
              <a:rPr lang="en-US" dirty="0"/>
              <a:t> de </a:t>
            </a:r>
            <a:r>
              <a:rPr lang="en-US" dirty="0" err="1"/>
              <a:t>invierno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069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B2A7B-D4F0-F956-4B90-D547A3F447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957392" cy="4034234"/>
          </a:xfrm>
        </p:spPr>
        <p:txBody>
          <a:bodyPr>
            <a:normAutofit fontScale="90000"/>
          </a:bodyPr>
          <a:lstStyle/>
          <a:p>
            <a:br>
              <a:rPr lang="en-GB" sz="13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13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3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br>
              <a:rPr lang="en-GB" sz="13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b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Si las </a:t>
            </a:r>
            <a:r>
              <a:rPr lang="en-GB" sz="3600" dirty="0" err="1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lombrices</a:t>
            </a:r>
            <a: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asoman</a:t>
            </a:r>
            <a: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huerto</a:t>
            </a:r>
            <a: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se </a:t>
            </a:r>
            <a:r>
              <a:rPr lang="en-GB" sz="3600" dirty="0" err="1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moja</a:t>
            </a:r>
            <a: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presto </a:t>
            </a:r>
            <a:b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b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dirty="0" err="1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Cuando</a:t>
            </a:r>
            <a: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el</a:t>
            </a:r>
            <a: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búho</a:t>
            </a:r>
            <a: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en</a:t>
            </a:r>
            <a: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diciembre</a:t>
            </a:r>
            <a: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GB" sz="3600" dirty="0" err="1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canta</a:t>
            </a:r>
            <a: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, o </a:t>
            </a:r>
            <a:r>
              <a:rPr lang="en-GB" sz="3600" dirty="0" err="1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lluvia</a:t>
            </a:r>
            <a: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o </a:t>
            </a:r>
            <a:r>
              <a:rPr lang="en-GB" sz="3600" dirty="0" err="1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templanza</a:t>
            </a:r>
            <a:b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b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¡</a:t>
            </a:r>
            <a:r>
              <a:rPr lang="en-GB" sz="3600" dirty="0" err="1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Hace</a:t>
            </a:r>
            <a: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un </a:t>
            </a:r>
            <a:r>
              <a:rPr lang="en-GB" sz="3600" dirty="0" err="1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frío</a:t>
            </a:r>
            <a:r>
              <a:rPr lang="en-GB" sz="36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 que pela! </a:t>
            </a:r>
            <a:br>
              <a:rPr lang="en-GB" sz="2025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3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br>
              <a:rPr lang="en-GB" sz="13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35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br>
              <a:rPr lang="en-GB" sz="13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GB" sz="13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13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br>
              <a:rPr lang="en-GB" sz="135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0B16B-DE3C-F8FB-1B4E-41803412A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B04AF-6E1B-C5CC-F31F-C1989478E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Hace</a:t>
            </a:r>
            <a:r>
              <a:rPr lang="en-US" dirty="0"/>
              <a:t> un </a:t>
            </a:r>
            <a:r>
              <a:rPr lang="en-US" dirty="0" err="1"/>
              <a:t>frío</a:t>
            </a:r>
            <a:r>
              <a:rPr lang="en-US" dirty="0"/>
              <a:t> de </a:t>
            </a:r>
            <a:r>
              <a:rPr lang="en-US" dirty="0" err="1"/>
              <a:t>perros</a:t>
            </a:r>
            <a:endParaRPr lang="en-US" dirty="0"/>
          </a:p>
          <a:p>
            <a:endParaRPr lang="en-US" dirty="0"/>
          </a:p>
          <a:p>
            <a:r>
              <a:rPr lang="en-US" dirty="0"/>
              <a:t>¡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cayendo</a:t>
            </a:r>
            <a:r>
              <a:rPr lang="en-US" dirty="0"/>
              <a:t> la del </a:t>
            </a:r>
            <a:r>
              <a:rPr lang="en-US" dirty="0" err="1"/>
              <a:t>pulpo</a:t>
            </a:r>
            <a:r>
              <a:rPr lang="en-US" dirty="0"/>
              <a:t>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01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93784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Sky</a:t>
            </a:r>
            <a:endParaRPr lang="en-GB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GB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From Pat</a:t>
            </a:r>
          </a:p>
          <a:p>
            <a:pPr>
              <a:buNone/>
            </a:pPr>
            <a:r>
              <a:rPr lang="en-GB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My mother used to say </a:t>
            </a:r>
          </a:p>
          <a:p>
            <a:pPr>
              <a:buNone/>
            </a:pPr>
            <a:r>
              <a:rPr lang="en-GB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when it was cloudy or </a:t>
            </a:r>
          </a:p>
          <a:p>
            <a:pPr>
              <a:buNone/>
            </a:pPr>
            <a:r>
              <a:rPr lang="en-GB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raining....</a:t>
            </a:r>
          </a:p>
          <a:p>
            <a:pPr>
              <a:buNone/>
            </a:pPr>
            <a:endParaRPr lang="en-GB" sz="2400" dirty="0"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350"/>
              </a:spcAft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"Don't worry, there's blue sky underneath." </a:t>
            </a:r>
          </a:p>
          <a:p>
            <a:pPr>
              <a:spcAft>
                <a:spcPts val="1350"/>
              </a:spcAft>
              <a:buNone/>
            </a:pPr>
            <a:endParaRPr lang="en-GB" sz="2400" dirty="0">
              <a:solidFill>
                <a:srgbClr val="000000"/>
              </a:solidFill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1350"/>
              </a:spcAft>
              <a:buNone/>
            </a:pPr>
            <a:r>
              <a:rPr lang="en-GB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Enough blue 	to make a sailor a pair of trousers</a:t>
            </a:r>
          </a:p>
          <a:p>
            <a:pPr>
              <a:spcAft>
                <a:spcPts val="1350"/>
              </a:spcAft>
              <a:buNone/>
            </a:pPr>
            <a:r>
              <a:rPr lang="en-GB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…		to make a Dutchman’s pants</a:t>
            </a:r>
          </a:p>
          <a:p>
            <a:pPr>
              <a:spcAft>
                <a:spcPts val="1350"/>
              </a:spcAft>
              <a:buNone/>
            </a:pPr>
            <a:r>
              <a:rPr lang="en-GB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… 		to make a cat a pair of trousers	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E15525-59E9-98EB-2BF9-C31030384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188640"/>
            <a:ext cx="4680520" cy="311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46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73E08E-49DB-AE9E-7E6A-398FFB1F6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25" y="0"/>
            <a:ext cx="7437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09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79F70C-C69B-38E0-7C7B-961B97183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00125"/>
            <a:ext cx="77724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06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85936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Forecasts</a:t>
            </a:r>
          </a:p>
          <a:p>
            <a:pPr>
              <a:spcAft>
                <a:spcPts val="1725"/>
              </a:spcAft>
              <a:buNone/>
            </a:pP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725"/>
              </a:spcAft>
              <a:buNone/>
            </a:pP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725"/>
              </a:spcAft>
              <a:buNone/>
            </a:pP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725"/>
              </a:spcAft>
              <a:buNone/>
            </a:pP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725"/>
              </a:spcAft>
              <a:buNone/>
            </a:pP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725"/>
              </a:spcAft>
              <a:buNone/>
            </a:pPr>
            <a:endParaRPr lang="en-GB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725"/>
              </a:spcAft>
              <a:buNone/>
            </a:pP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725"/>
              </a:spcAft>
              <a:buNone/>
            </a:pPr>
            <a:r>
              <a:rPr lang="en-GB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			       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GB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Guardian, November 2024</a:t>
            </a:r>
            <a:endParaRPr lang="en-GB" sz="2400" i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age1image17729984">
            <a:extLst>
              <a:ext uri="{FF2B5EF4-FFF2-40B4-BE49-F238E27FC236}">
                <a16:creationId xmlns:a16="http://schemas.microsoft.com/office/drawing/2014/main" id="{15AFFB9A-7A35-72A2-18DA-0E9A95688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27" y="1412776"/>
            <a:ext cx="3672408" cy="474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2image17744288">
            <a:extLst>
              <a:ext uri="{FF2B5EF4-FFF2-40B4-BE49-F238E27FC236}">
                <a16:creationId xmlns:a16="http://schemas.microsoft.com/office/drawing/2014/main" id="{2843DF8F-9858-3B34-B3EF-57CECDE24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765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61060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eather and seasons</a:t>
            </a:r>
            <a:endParaRPr lang="en-GB" sz="2400" b="0" i="0" u="none" strike="noStrike" dirty="0">
              <a:solidFill>
                <a:srgbClr val="202122"/>
              </a:solidFill>
              <a:effectLst/>
              <a:latin typeface="+mn-lt"/>
            </a:endParaRPr>
          </a:p>
          <a:p>
            <a:pPr marL="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dirty="0">
                <a:solidFill>
                  <a:srgbClr val="202122"/>
                </a:solidFill>
                <a:effectLst/>
                <a:latin typeface="+mn-lt"/>
              </a:rPr>
              <a:t>Let’s talk about the weather</a:t>
            </a:r>
            <a:endParaRPr lang="en-GB" sz="2400" dirty="0">
              <a:solidFill>
                <a:srgbClr val="202122"/>
              </a:solidFill>
              <a:latin typeface="+mn-lt"/>
            </a:endParaRPr>
          </a:p>
          <a:p>
            <a:pPr marL="0" algn="l" rtl="0" eaLnBrk="1" fontAlgn="ctr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dirty="0">
                <a:solidFill>
                  <a:srgbClr val="202122"/>
                </a:solidFill>
                <a:effectLst/>
                <a:latin typeface="+mn-lt"/>
              </a:rPr>
              <a:t>Some (dialect?) weather words</a:t>
            </a:r>
            <a:endParaRPr lang="en-GB" sz="2400" dirty="0">
              <a:solidFill>
                <a:srgbClr val="202122"/>
              </a:solidFill>
              <a:latin typeface="+mn-lt"/>
            </a:endParaRPr>
          </a:p>
          <a:p>
            <a:pPr>
              <a:lnSpc>
                <a:spcPct val="150000"/>
              </a:lnSpc>
              <a:buNone/>
            </a:pPr>
            <a:r>
              <a:rPr lang="en-GB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Weather sayings in English and other languages</a:t>
            </a:r>
          </a:p>
          <a:p>
            <a:pPr>
              <a:lnSpc>
                <a:spcPct val="150000"/>
              </a:lnSpc>
              <a:buNone/>
            </a:pPr>
            <a:r>
              <a:rPr lang="en-GB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Sky</a:t>
            </a:r>
          </a:p>
          <a:p>
            <a:pPr>
              <a:lnSpc>
                <a:spcPct val="150000"/>
              </a:lnSpc>
              <a:buNone/>
            </a:pPr>
            <a:r>
              <a:rPr lang="en-GB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And now for the weather</a:t>
            </a:r>
          </a:p>
          <a:p>
            <a:pPr>
              <a:lnSpc>
                <a:spcPct val="150000"/>
              </a:lnSpc>
              <a:buNone/>
            </a:pPr>
            <a:r>
              <a:rPr lang="en-GB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Winter’s song</a:t>
            </a:r>
          </a:p>
          <a:p>
            <a:pPr>
              <a:lnSpc>
                <a:spcPct val="150000"/>
              </a:lnSpc>
              <a:buNone/>
            </a:pPr>
            <a:r>
              <a:rPr lang="en-GB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50(?) Inuit words for snow</a:t>
            </a:r>
          </a:p>
          <a:p>
            <a:pPr>
              <a:lnSpc>
                <a:spcPct val="150000"/>
              </a:lnSpc>
              <a:buNone/>
            </a:pPr>
            <a:r>
              <a:rPr lang="en-GB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A song of weather</a:t>
            </a:r>
          </a:p>
          <a:p>
            <a:pPr>
              <a:buNone/>
            </a:pPr>
            <a:endParaRPr lang="en-GB" sz="240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433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8136904" cy="55767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Winter’s song</a:t>
            </a:r>
            <a:endParaRPr lang="en-GB" sz="3600" b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When icicles hang by the wall,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And Dick the shepherd blows his nail,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And Tom bears logs into the hall,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And milk comes frozen home in pail,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When blood is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nipp’d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and ways be foul,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Then nightly sings the staring owl: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‘Tu-who;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Tu-whit, Tu-who’ – A merry note,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While greasy Joan doth keel the pot.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None/>
            </a:pPr>
            <a:endParaRPr lang="en-GB" sz="2000" dirty="0">
              <a:solidFill>
                <a:srgbClr val="202122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1800" b="0" i="1" u="none" strike="noStrike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196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8136904" cy="57429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Winter’s song</a:t>
            </a:r>
            <a:endParaRPr lang="en-GB" sz="3600" b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When all aloud the wind doth blow,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And coughing drowns the parson’s saw,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And birds sit brooding in the snow,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And Marian’s nose looks red and raw,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When roasted crabs hiss in the bowl,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Then nightly sings the staring owl: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‘Tu-who;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Tu-whit, Tu-who’ – A merry note,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While greasy Joan doth keel the pot.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None/>
            </a:pPr>
            <a:endParaRPr lang="en-GB" sz="2400" dirty="0">
              <a:solidFill>
                <a:srgbClr val="202122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W</a:t>
            </a:r>
            <a:r>
              <a:rPr lang="en-GB" sz="2400" b="0" i="1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illiam Shakespeare, Love’s Labours Lost, mid 1590s</a:t>
            </a:r>
          </a:p>
        </p:txBody>
      </p:sp>
    </p:spTree>
    <p:extLst>
      <p:ext uri="{BB962C8B-B14F-4D97-AF65-F5344CB8AC3E}">
        <p14:creationId xmlns:p14="http://schemas.microsoft.com/office/powerpoint/2010/main" val="2825198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8136904" cy="60506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Winter’s song</a:t>
            </a:r>
            <a:endParaRPr lang="en-GB" sz="3600" b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None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When snow is deep, frost every day,</a:t>
            </a:r>
          </a:p>
          <a:p>
            <a:pPr algn="l">
              <a:buNone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Storms Bert and Darragh bring gales and deadly seas,</a:t>
            </a:r>
          </a:p>
          <a:p>
            <a:pPr algn="l">
              <a:buNone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Broken roofs, cars washed away,</a:t>
            </a:r>
          </a:p>
          <a:p>
            <a:pPr algn="l">
              <a:buNone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Uprooting folk as well as trees,</a:t>
            </a:r>
          </a:p>
          <a:p>
            <a:pPr algn="l">
              <a:buNone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It's freezing cold and ways be foul</a:t>
            </a:r>
          </a:p>
          <a:p>
            <a:pPr algn="l">
              <a:buNone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But still we hear that pesky owl! </a:t>
            </a:r>
            <a:b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</a:rPr>
            </a:br>
            <a:endParaRPr lang="en-GB" sz="20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algn="l">
              <a:buNone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But no - it's Keir we hear</a:t>
            </a:r>
          </a:p>
          <a:p>
            <a:pPr algn="l">
              <a:buNone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Bringing his words of Christmas cheer -</a:t>
            </a:r>
          </a:p>
          <a:p>
            <a:pPr algn="l">
              <a:buNone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To you, to you, to me and you, and greasy Joan,</a:t>
            </a:r>
          </a:p>
          <a:p>
            <a:pPr algn="l">
              <a:buNone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 A merry note,</a:t>
            </a:r>
          </a:p>
          <a:p>
            <a:pPr algn="l">
              <a:buNone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There is no money in the pot!</a:t>
            </a:r>
          </a:p>
          <a:p>
            <a:pPr>
              <a:spcAft>
                <a:spcPts val="1200"/>
              </a:spcAft>
              <a:buNone/>
            </a:pPr>
            <a:endParaRPr lang="en-GB" sz="2000" dirty="0">
              <a:solidFill>
                <a:srgbClr val="202122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>
                <a:solidFill>
                  <a:schemeClr val="accent2">
                    <a:lumMod val="50000"/>
                  </a:schemeClr>
                </a:solidFill>
                <a:latin typeface="+mn-lt"/>
              </a:rPr>
              <a:t>Lesley Woodfield, 2024</a:t>
            </a:r>
            <a:endParaRPr lang="en-GB" sz="2400" b="0" i="1" u="none" strike="noStrike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3407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8136904" cy="10647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50(?) Inuit words for snow</a:t>
            </a:r>
            <a:endParaRPr lang="en-GB" sz="2400" dirty="0">
              <a:solidFill>
                <a:srgbClr val="293044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1800" b="0" i="1" u="none" strike="noStrike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26CE35-2081-92AC-86EF-C70F1BC63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12776"/>
            <a:ext cx="7625525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89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8136904" cy="48811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50(?) Inuit words for snow</a:t>
            </a:r>
            <a:endParaRPr lang="en-GB" sz="3600" b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None/>
            </a:pPr>
            <a:r>
              <a:rPr lang="en-GB" sz="2000" dirty="0">
                <a:solidFill>
                  <a:srgbClr val="2021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 original claim is loosely based in the work of anthropologist </a:t>
            </a:r>
            <a:r>
              <a:rPr lang="en-GB" sz="2000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Franz Boas</a:t>
            </a:r>
            <a:r>
              <a:rPr lang="en-GB" sz="2000" dirty="0">
                <a:solidFill>
                  <a:srgbClr val="2021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and was particularly promoted by his contemporary, Benjamin Lee Whorf</a:t>
            </a:r>
            <a:r>
              <a:rPr lang="en-GB" sz="2000" dirty="0">
                <a:solidFill>
                  <a:srgbClr val="202122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GB" sz="2000" dirty="0">
                <a:solidFill>
                  <a:srgbClr val="2021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Boas </a:t>
            </a:r>
            <a:r>
              <a:rPr lang="en-GB" sz="2000" dirty="0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studied the local Inuit people of Baffin Island, Canada in the late 1800s as part of his postgraduate geography studies.</a:t>
            </a:r>
            <a:endParaRPr lang="en-GB" sz="2000" dirty="0">
              <a:solidFill>
                <a:srgbClr val="293044"/>
              </a:solidFill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None/>
            </a:pPr>
            <a:r>
              <a:rPr lang="en-GB" sz="20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Boas did not </a:t>
            </a:r>
            <a:r>
              <a:rPr lang="en-GB" sz="2000" dirty="0">
                <a:solidFill>
                  <a:srgbClr val="2021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make quantitative claims</a:t>
            </a:r>
            <a:r>
              <a:rPr lang="en-GB" sz="2000" baseline="30000" dirty="0">
                <a:solidFill>
                  <a:srgbClr val="2021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2021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but rather pointed out that the </a:t>
            </a:r>
            <a:r>
              <a:rPr lang="en-GB" sz="2000" dirty="0" err="1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Eskaleut</a:t>
            </a:r>
            <a:r>
              <a:rPr lang="en-GB" sz="2000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languages</a:t>
            </a:r>
            <a:r>
              <a:rPr lang="en-GB" sz="2000" dirty="0">
                <a:solidFill>
                  <a:srgbClr val="2021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have about the same number of distinct </a:t>
            </a:r>
            <a:r>
              <a:rPr lang="en-GB" sz="2000" dirty="0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word roots</a:t>
            </a:r>
            <a:r>
              <a:rPr lang="en-GB" sz="2000" dirty="0">
                <a:solidFill>
                  <a:srgbClr val="2021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referring to </a:t>
            </a:r>
            <a:r>
              <a:rPr lang="en-GB" sz="2000" i="1" dirty="0">
                <a:solidFill>
                  <a:srgbClr val="2021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snow</a:t>
            </a:r>
            <a:r>
              <a:rPr lang="en-GB" sz="2000" dirty="0">
                <a:solidFill>
                  <a:srgbClr val="202122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as English does, with the structure of these languages tending to allow more variety as to how those roots can be modified in forming a single word.</a:t>
            </a:r>
            <a:r>
              <a:rPr lang="en-GB" sz="20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sz="2000" dirty="0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Where in the English language we might have a sentence describing snow,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fusional languages </a:t>
            </a:r>
            <a:r>
              <a:rPr lang="en-GB" sz="2000" dirty="0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such as the Eskimo-Aleut family will have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long, complex words</a:t>
            </a:r>
            <a:r>
              <a:rPr lang="en-GB" sz="2000" dirty="0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1800" b="0" i="1" u="none" strike="noStrike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6699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8136904" cy="631538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50(?) Inuit words for snow</a:t>
            </a:r>
            <a:endParaRPr lang="en-GB" sz="2400" dirty="0">
              <a:solidFill>
                <a:srgbClr val="293044"/>
              </a:solidFill>
              <a:effectLst/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  <a:buNone/>
            </a:pPr>
            <a:r>
              <a:rPr lang="en-GB" sz="2400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Some Eskimo-Aleut </a:t>
            </a:r>
            <a:r>
              <a:rPr lang="en-GB" sz="2400" dirty="0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snow lexemes: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buNone/>
              <a:tabLst>
                <a:tab pos="457200" algn="l"/>
              </a:tabLst>
            </a:pPr>
            <a:r>
              <a:rPr lang="en-GB" sz="2400" dirty="0" err="1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qanuk</a:t>
            </a:r>
            <a:r>
              <a:rPr lang="en-GB" sz="2400" dirty="0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‘snowflake’</a:t>
            </a:r>
            <a:endParaRPr lang="en-GB" sz="2400" dirty="0">
              <a:solidFill>
                <a:srgbClr val="29304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buNone/>
              <a:tabLst>
                <a:tab pos="457200" algn="l"/>
              </a:tabLst>
            </a:pPr>
            <a:r>
              <a:rPr lang="en-GB" sz="2400" dirty="0" err="1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kaneq</a:t>
            </a:r>
            <a:r>
              <a:rPr lang="en-GB" sz="2400" dirty="0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 ‘frost’</a:t>
            </a:r>
            <a:endParaRPr lang="en-GB" sz="2400" dirty="0">
              <a:solidFill>
                <a:srgbClr val="29304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buNone/>
              <a:tabLst>
                <a:tab pos="457200" algn="l"/>
              </a:tabLst>
            </a:pPr>
            <a:r>
              <a:rPr lang="en-GB" sz="2400" dirty="0" err="1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kanevvluk</a:t>
            </a:r>
            <a:r>
              <a:rPr lang="en-GB" sz="2400" dirty="0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‘fine snow’</a:t>
            </a:r>
            <a:endParaRPr lang="en-GB" sz="2400" dirty="0">
              <a:solidFill>
                <a:srgbClr val="29304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buNone/>
              <a:tabLst>
                <a:tab pos="457200" algn="l"/>
              </a:tabLst>
            </a:pPr>
            <a:r>
              <a:rPr lang="en-GB" sz="2400" dirty="0" err="1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qanikcaq</a:t>
            </a:r>
            <a:r>
              <a:rPr lang="en-GB" sz="2400" dirty="0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‘snow on ground’</a:t>
            </a:r>
            <a:endParaRPr lang="en-GB" sz="2400" dirty="0">
              <a:solidFill>
                <a:srgbClr val="29304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buNone/>
              <a:tabLst>
                <a:tab pos="457200" algn="l"/>
              </a:tabLst>
            </a:pPr>
            <a:r>
              <a:rPr lang="en-GB" sz="2400" dirty="0" err="1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muruaneq</a:t>
            </a:r>
            <a:r>
              <a:rPr lang="en-GB" sz="2400" dirty="0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‘soft deep snow’</a:t>
            </a:r>
            <a:endParaRPr lang="en-GB" sz="2400" dirty="0">
              <a:solidFill>
                <a:srgbClr val="29304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buNone/>
              <a:tabLst>
                <a:tab pos="457200" algn="l"/>
              </a:tabLst>
            </a:pPr>
            <a:r>
              <a:rPr lang="en-GB" sz="2400" dirty="0" err="1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nutaryuk</a:t>
            </a:r>
            <a:r>
              <a:rPr lang="en-GB" sz="2400" dirty="0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‘fresh snow’</a:t>
            </a:r>
            <a:endParaRPr lang="en-GB" sz="2400" dirty="0">
              <a:solidFill>
                <a:srgbClr val="29304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buNone/>
              <a:tabLst>
                <a:tab pos="457200" algn="l"/>
              </a:tabLst>
            </a:pPr>
            <a:r>
              <a:rPr lang="en-GB" sz="2400" dirty="0" err="1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pirta</a:t>
            </a:r>
            <a:r>
              <a:rPr lang="en-GB" sz="2400" dirty="0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‘blizzard’</a:t>
            </a:r>
            <a:endParaRPr lang="en-GB" sz="2400" dirty="0">
              <a:solidFill>
                <a:srgbClr val="29304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buSzPts val="1000"/>
              <a:buNone/>
              <a:tabLst>
                <a:tab pos="457200" algn="l"/>
              </a:tabLst>
            </a:pPr>
            <a:r>
              <a:rPr lang="en-GB" sz="2400" dirty="0" err="1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qengaruk</a:t>
            </a:r>
            <a:r>
              <a:rPr lang="en-GB" sz="2400" dirty="0">
                <a:solidFill>
                  <a:srgbClr val="293044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: ‘snow bank’</a:t>
            </a:r>
            <a:endParaRPr lang="en-GB" sz="2400" dirty="0">
              <a:solidFill>
                <a:srgbClr val="293044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n-GB" sz="2000" i="1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en.wikipedia.org</a:t>
            </a: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/wiki/</a:t>
            </a:r>
            <a:r>
              <a:rPr lang="en-GB" sz="2000" i="1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Eskimo_words_for_snow</a:t>
            </a:r>
            <a:endParaRPr lang="en-GB" sz="2000" i="1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n-GB" sz="2000" i="1" dirty="0" err="1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readable.com</a:t>
            </a:r>
            <a:r>
              <a:rPr lang="en-GB" sz="20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/blog/do-inuits-really-have-50-words-for-snow/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1800" b="0" i="1" u="none" strike="noStrike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26CE35-2081-92AC-86EF-C70F1BC63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027" y="1988840"/>
            <a:ext cx="4159377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04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9583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song of weather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b="0" i="0" u="none" strike="noStrike" dirty="0">
              <a:solidFill>
                <a:srgbClr val="202122"/>
              </a:solidFill>
              <a:effectLst/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b="0" i="0" u="none" strike="noStrike" dirty="0">
              <a:solidFill>
                <a:srgbClr val="202122"/>
              </a:solidFill>
              <a:effectLst/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202122"/>
              </a:solidFill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b="0" i="0" u="none" strike="noStrike" dirty="0">
              <a:solidFill>
                <a:srgbClr val="202122"/>
              </a:solidFill>
              <a:effectLst/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202122"/>
              </a:solidFill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b="0" i="0" u="none" strike="noStrike" dirty="0">
              <a:solidFill>
                <a:srgbClr val="202122"/>
              </a:solidFill>
              <a:effectLst/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202122"/>
              </a:solidFill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b="0" i="0" u="none" strike="noStrike" dirty="0">
              <a:solidFill>
                <a:srgbClr val="202122"/>
              </a:solidFill>
              <a:effectLst/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202122"/>
              </a:solidFill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b="0" i="0" u="none" strike="noStrike" dirty="0">
              <a:solidFill>
                <a:srgbClr val="202122"/>
              </a:solidFill>
              <a:effectLst/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b="0" i="0" u="none" strike="noStrike" dirty="0">
              <a:solidFill>
                <a:srgbClr val="202122"/>
              </a:solidFill>
              <a:effectLst/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i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https://www.youtube.com/watch?v=1qV-VO5eXOA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b="0" i="1" u="none" strike="noStrike" dirty="0">
              <a:solidFill>
                <a:srgbClr val="202122"/>
              </a:solidFill>
              <a:effectLst/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1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</a:rPr>
              <a:t>At the Drop of a Hat, 1956-61</a:t>
            </a: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en-GB" sz="2400" i="1" dirty="0">
              <a:solidFill>
                <a:schemeClr val="accent2">
                  <a:lumMod val="50000"/>
                </a:schemeClr>
              </a:solidFill>
              <a:effectLst/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6FC6A-4E1A-C050-BFCF-DECF14A0C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340768"/>
            <a:ext cx="5832648" cy="388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99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9614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song of weather</a:t>
            </a: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January brings the snow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Makes your feet and fingers glow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February's ice and sleet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Freeze the toes right off your feet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b="1" cap="small" spc="15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Welcome March with wintry wind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Would thou wert not so unkind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April brings the sweet Spring showers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On and on for hours and hours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b="1" cap="small" spc="15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Farmers fear unkindly May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Frost by night and hail by day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June just rains and never stops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Thirty days and spoils the crops</a:t>
            </a:r>
            <a:endParaRPr lang="en-GB" sz="2400" b="0" i="0" u="none" strike="noStrike" dirty="0">
              <a:solidFill>
                <a:srgbClr val="202122"/>
              </a:solidFill>
              <a:effectLst/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20212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8841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9614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 song of weather</a:t>
            </a: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 July the sun is hot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Is it shining? No, it's not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August cold and dank and wet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Brings more rain than any yet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b="1" cap="small" spc="15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Bleak September's mist and mud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Is enough to chill the blood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Then October adds a gale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Wind and slush and rain and hail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b="1" cap="small" spc="15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Dark November brings the fog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Should not do it to a dog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Freezing wet December then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Bloody January again</a:t>
            </a:r>
            <a:endParaRPr lang="en-GB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20212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648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58844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Let’s talk about the weather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b="0" i="0" u="none" strike="noStrike" dirty="0">
              <a:solidFill>
                <a:srgbClr val="202122"/>
              </a:solidFill>
              <a:effectLst/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dirty="0">
                <a:solidFill>
                  <a:srgbClr val="202122"/>
                </a:solidFill>
                <a:effectLst/>
                <a:latin typeface="+mn-lt"/>
              </a:rPr>
              <a:t>The Pirates of Penzance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202122"/>
              </a:solidFill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dirty="0">
                <a:solidFill>
                  <a:srgbClr val="202122"/>
                </a:solidFill>
                <a:effectLst/>
                <a:latin typeface="+mn-lt"/>
              </a:rPr>
              <a:t>W S Gilbert &amp; Arthur Sullivan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202122"/>
              </a:solidFill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dirty="0">
                <a:solidFill>
                  <a:srgbClr val="202122"/>
                </a:solidFill>
                <a:effectLst/>
                <a:latin typeface="+mn-lt"/>
              </a:rPr>
              <a:t>1879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202122"/>
              </a:solidFill>
              <a:latin typeface="+mn-lt"/>
            </a:endParaRPr>
          </a:p>
          <a:p>
            <a:pPr>
              <a:buNone/>
            </a:pPr>
            <a:endParaRPr lang="en-GB" sz="240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1" u="none" strike="noStrike" dirty="0">
                <a:solidFill>
                  <a:srgbClr val="202122"/>
                </a:solidFill>
                <a:effectLst/>
                <a:latin typeface="+mn-lt"/>
                <a:hlinkClick r:id="rId3"/>
              </a:rPr>
              <a:t>https://www.youtube.com/watch?v=a3gooGhFH2E</a:t>
            </a:r>
            <a:endParaRPr lang="en-GB" sz="2400" i="1" dirty="0">
              <a:solidFill>
                <a:srgbClr val="202122"/>
              </a:solidFill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b="0" i="0" u="none" strike="noStrike" dirty="0">
              <a:solidFill>
                <a:srgbClr val="202122"/>
              </a:solidFill>
              <a:effectLst/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781BF3-8A4E-DD71-DCA7-9EBB8CC75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196752"/>
            <a:ext cx="403158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72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448103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Some (dialect?) weather words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b="0" i="0" u="none" strike="noStrike" dirty="0">
              <a:solidFill>
                <a:srgbClr val="202122"/>
              </a:solidFill>
              <a:effectLst/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2122"/>
                </a:solidFill>
                <a:latin typeface="+mn-lt"/>
              </a:rPr>
              <a:t>Dreich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b="0" i="0" u="none" strike="noStrike" dirty="0">
              <a:solidFill>
                <a:srgbClr val="202122"/>
              </a:solidFill>
              <a:effectLst/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202122"/>
                </a:solidFill>
                <a:latin typeface="+mn-lt"/>
              </a:rPr>
              <a:t>Blowing a hooley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b="0" i="0" u="none" strike="noStrike" dirty="0">
              <a:solidFill>
                <a:srgbClr val="202122"/>
              </a:solidFill>
              <a:effectLst/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dirty="0">
                <a:solidFill>
                  <a:srgbClr val="202122"/>
                </a:solidFill>
                <a:effectLst/>
                <a:latin typeface="+mn-lt"/>
              </a:rPr>
              <a:t>Pea-souper</a:t>
            </a: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202122"/>
              </a:solidFill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dirty="0">
                <a:solidFill>
                  <a:srgbClr val="202122"/>
                </a:solidFill>
                <a:effectLst/>
                <a:latin typeface="+mn-lt"/>
              </a:rPr>
              <a:t>Sea fret, </a:t>
            </a:r>
            <a:r>
              <a:rPr lang="en-GB" sz="2400" b="0" i="0" u="none" strike="noStrike" dirty="0" err="1">
                <a:solidFill>
                  <a:srgbClr val="202122"/>
                </a:solidFill>
                <a:effectLst/>
                <a:latin typeface="+mn-lt"/>
              </a:rPr>
              <a:t>haar</a:t>
            </a:r>
            <a:endParaRPr lang="en-GB" sz="2400" b="0" i="0" u="none" strike="noStrike" dirty="0">
              <a:solidFill>
                <a:srgbClr val="202122"/>
              </a:solidFill>
              <a:effectLst/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solidFill>
                <a:srgbClr val="202122"/>
              </a:solidFill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dirty="0">
                <a:solidFill>
                  <a:srgbClr val="202122"/>
                </a:solidFill>
                <a:effectLst/>
                <a:latin typeface="+mn-lt"/>
              </a:rPr>
              <a:t>Mizzle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5E67A1-DA16-53D1-0C58-94DC79CAB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948" y="4293096"/>
            <a:ext cx="2354844" cy="22163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D771F9-AD05-0CE0-6C5A-A75E09F41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7" y="1225859"/>
            <a:ext cx="5042071" cy="33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20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>
            <a:extLst>
              <a:ext uri="{FF2B5EF4-FFF2-40B4-BE49-F238E27FC236}">
                <a16:creationId xmlns:a16="http://schemas.microsoft.com/office/drawing/2014/main" id="{3E989AB5-9141-17BE-7BDD-823C69EC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548680"/>
            <a:ext cx="7920038" cy="46287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600" b="1" dirty="0">
                <a:solidFill>
                  <a:schemeClr val="accent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Weather sayings</a:t>
            </a: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Storm in a teacup</a:t>
            </a:r>
            <a:endParaRPr lang="en-GB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aining cats and dogs</a:t>
            </a:r>
            <a:endParaRPr lang="en-GB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Ne'er cast a clout till May is out</a:t>
            </a:r>
            <a:endParaRPr lang="en-GB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buNone/>
            </a:pPr>
            <a:endParaRPr lang="en-GB" sz="240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pPr>
              <a:buNone/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Brass monkeys</a:t>
            </a:r>
            <a:endParaRPr lang="en-GB" sz="24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GB" sz="2400" b="0" i="0" u="none" strike="noStrike" dirty="0">
              <a:solidFill>
                <a:srgbClr val="202122"/>
              </a:solidFill>
              <a:effectLst/>
              <a:latin typeface="+mn-lt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dirty="0">
                <a:solidFill>
                  <a:srgbClr val="202122"/>
                </a:solidFill>
                <a:effectLst/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51419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a person with an umbrella&#10;&#10;Description automatically generated">
            <a:extLst>
              <a:ext uri="{FF2B5EF4-FFF2-40B4-BE49-F238E27FC236}">
                <a16:creationId xmlns:a16="http://schemas.microsoft.com/office/drawing/2014/main" id="{FDF84718-F6C7-0C8D-AAD6-D11259A67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651" y="1399365"/>
            <a:ext cx="5592387" cy="31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5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D28B81-FF46-D416-2468-E87A2A4141CB}"/>
              </a:ext>
            </a:extLst>
          </p:cNvPr>
          <p:cNvSpPr txBox="1"/>
          <p:nvPr/>
        </p:nvSpPr>
        <p:spPr>
          <a:xfrm>
            <a:off x="3777095" y="1044288"/>
            <a:ext cx="1017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CATS</a:t>
            </a:r>
            <a:endParaRPr lang="en-GB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734ACB8-82E4-43C5-6170-95CAE717ABAE}"/>
              </a:ext>
            </a:extLst>
          </p:cNvPr>
          <p:cNvGrpSpPr/>
          <p:nvPr/>
        </p:nvGrpSpPr>
        <p:grpSpPr>
          <a:xfrm>
            <a:off x="574877" y="3550585"/>
            <a:ext cx="6026792" cy="1307306"/>
            <a:chOff x="766503" y="3591112"/>
            <a:chExt cx="8035722" cy="1743075"/>
          </a:xfrm>
        </p:grpSpPr>
        <p:pic>
          <p:nvPicPr>
            <p:cNvPr id="9" name="Picture 8" descr="A snow plow on a road&#10;&#10;Description automatically generated">
              <a:extLst>
                <a:ext uri="{FF2B5EF4-FFF2-40B4-BE49-F238E27FC236}">
                  <a16:creationId xmlns:a16="http://schemas.microsoft.com/office/drawing/2014/main" id="{331643FE-3274-3B9E-125D-138DCB2D0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2850" y="3591112"/>
              <a:ext cx="2619375" cy="17430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4C83B04-7AE8-885B-211C-71E3D0F540FD}"/>
                </a:ext>
              </a:extLst>
            </p:cNvPr>
            <p:cNvSpPr txBox="1"/>
            <p:nvPr/>
          </p:nvSpPr>
          <p:spPr>
            <a:xfrm>
              <a:off x="766503" y="3939429"/>
              <a:ext cx="4744836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kern="100" dirty="0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Lumi </a:t>
              </a:r>
              <a:r>
                <a:rPr lang="en-GB" sz="2100" kern="100" dirty="0" err="1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sataa</a:t>
              </a:r>
              <a:r>
                <a:rPr lang="en-GB" sz="2100" kern="100" dirty="0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GB" sz="2100" kern="100" dirty="0" err="1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kissan</a:t>
              </a:r>
              <a:r>
                <a:rPr lang="en-GB" sz="2100" kern="100" dirty="0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GB" sz="2100" kern="100" dirty="0" err="1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kokoisina</a:t>
              </a:r>
              <a:endParaRPr lang="en-GB" sz="21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E65851-A506-8115-0103-8716E8088C6A}"/>
              </a:ext>
            </a:extLst>
          </p:cNvPr>
          <p:cNvGrpSpPr/>
          <p:nvPr/>
        </p:nvGrpSpPr>
        <p:grpSpPr>
          <a:xfrm>
            <a:off x="604751" y="1663028"/>
            <a:ext cx="7612380" cy="1471613"/>
            <a:chOff x="806335" y="1074371"/>
            <a:chExt cx="10149840" cy="19621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02C598B-4D0A-3112-6611-090356AD066F}"/>
                </a:ext>
              </a:extLst>
            </p:cNvPr>
            <p:cNvSpPr txBox="1"/>
            <p:nvPr/>
          </p:nvSpPr>
          <p:spPr>
            <a:xfrm>
              <a:off x="806335" y="1396538"/>
              <a:ext cx="10149840" cy="105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GB" sz="2100" kern="100" dirty="0" err="1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Katzenjammerwetter</a:t>
              </a:r>
              <a:r>
                <a:rPr lang="en-GB" sz="2100" kern="100" dirty="0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  </a:t>
              </a:r>
            </a:p>
            <a:p>
              <a:endParaRPr lang="en-GB" dirty="0"/>
            </a:p>
          </p:txBody>
        </p:sp>
        <p:pic>
          <p:nvPicPr>
            <p:cNvPr id="12" name="Picture 11" descr="A group of cats sitting on a wall&#10;&#10;Description automatically generated">
              <a:extLst>
                <a:ext uri="{FF2B5EF4-FFF2-40B4-BE49-F238E27FC236}">
                  <a16:creationId xmlns:a16="http://schemas.microsoft.com/office/drawing/2014/main" id="{921772A3-8CC7-2F99-4E91-6CCE5898A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4924" y="1074371"/>
              <a:ext cx="2324100" cy="196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150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33026-A23A-1155-9EF2-3F6759BD0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59E386-B0D9-C60C-908D-3FD8F5E19F4F}"/>
              </a:ext>
            </a:extLst>
          </p:cNvPr>
          <p:cNvSpPr txBox="1"/>
          <p:nvPr/>
        </p:nvSpPr>
        <p:spPr>
          <a:xfrm>
            <a:off x="3563888" y="1044288"/>
            <a:ext cx="1230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DOGS</a:t>
            </a:r>
            <a:endParaRPr lang="en-GB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E5F1F0-BDF3-9429-DBB6-9CAF3A51672A}"/>
              </a:ext>
            </a:extLst>
          </p:cNvPr>
          <p:cNvGrpSpPr/>
          <p:nvPr/>
        </p:nvGrpSpPr>
        <p:grpSpPr>
          <a:xfrm>
            <a:off x="709180" y="1678067"/>
            <a:ext cx="5474774" cy="1700374"/>
            <a:chOff x="945573" y="1094422"/>
            <a:chExt cx="7299699" cy="22671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0DDE3D-1F56-E943-3AC8-AD90429190C3}"/>
                </a:ext>
              </a:extLst>
            </p:cNvPr>
            <p:cNvSpPr txBox="1"/>
            <p:nvPr/>
          </p:nvSpPr>
          <p:spPr>
            <a:xfrm>
              <a:off x="945573" y="1263662"/>
              <a:ext cx="6097384" cy="20979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2100" kern="100" dirty="0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DOG DAYS</a:t>
              </a:r>
              <a:endParaRPr lang="en-GB" sz="2100" kern="100" dirty="0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2100" kern="100" dirty="0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LA CANICULE</a:t>
              </a:r>
              <a:endParaRPr lang="en-GB" sz="2100" kern="100" dirty="0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2100" kern="100" dirty="0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CALOR DE PERROS </a:t>
              </a:r>
              <a:endParaRPr lang="en-GB" sz="2100" kern="100" dirty="0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endParaRPr lang="en-GB" sz="1350" kern="100" dirty="0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6" descr="A dog wearing sunglasses and a drink&#10;&#10;Description automatically generated">
              <a:extLst>
                <a:ext uri="{FF2B5EF4-FFF2-40B4-BE49-F238E27FC236}">
                  <a16:creationId xmlns:a16="http://schemas.microsoft.com/office/drawing/2014/main" id="{B4EEC6A9-0E7E-2B64-05C3-55288CA24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25897" y="1094422"/>
              <a:ext cx="2619375" cy="174307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EFE739F-9ABD-C902-32AA-BB18A431C18C}"/>
              </a:ext>
            </a:extLst>
          </p:cNvPr>
          <p:cNvGrpSpPr/>
          <p:nvPr/>
        </p:nvGrpSpPr>
        <p:grpSpPr>
          <a:xfrm>
            <a:off x="629690" y="3622988"/>
            <a:ext cx="6477692" cy="1825898"/>
            <a:chOff x="839586" y="3687649"/>
            <a:chExt cx="8636923" cy="24345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02BC381-C4E8-BC27-E44F-D4F2563C31B4}"/>
                </a:ext>
              </a:extLst>
            </p:cNvPr>
            <p:cNvSpPr txBox="1"/>
            <p:nvPr/>
          </p:nvSpPr>
          <p:spPr>
            <a:xfrm>
              <a:off x="839586" y="3789916"/>
              <a:ext cx="8636923" cy="2332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2100" kern="100" dirty="0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UN FREDDO CANE </a:t>
              </a: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GB" sz="2100" cap="all" dirty="0" err="1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Мороз</a:t>
              </a:r>
              <a:r>
                <a:rPr lang="en-GB" sz="2100" cap="all" dirty="0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 </a:t>
              </a:r>
              <a:r>
                <a:rPr lang="en-GB" sz="2100" cap="all" dirty="0" err="1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собачий</a:t>
              </a:r>
              <a:endParaRPr lang="en-GB" sz="2100" kern="100" dirty="0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endParaRPr lang="en-GB" sz="1350" kern="100" dirty="0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1350" kern="100" dirty="0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 </a:t>
              </a:r>
              <a:endParaRPr lang="en-GB" sz="1350" kern="100" dirty="0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1350" kern="100" dirty="0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 </a:t>
              </a:r>
              <a:endParaRPr lang="en-GB" sz="1350" kern="100" dirty="0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 descr="A dog wearing a hat&#10;&#10;Description automatically generated">
              <a:extLst>
                <a:ext uri="{FF2B5EF4-FFF2-40B4-BE49-F238E27FC236}">
                  <a16:creationId xmlns:a16="http://schemas.microsoft.com/office/drawing/2014/main" id="{39EC906A-C91C-EA92-C430-CBB8F85A2C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1349" y="3687649"/>
              <a:ext cx="2619375" cy="1743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16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F0C26-038D-8BEF-A897-5CB83BAE8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BDBEFA-6592-347F-0B97-3D009D055F27}"/>
              </a:ext>
            </a:extLst>
          </p:cNvPr>
          <p:cNvSpPr txBox="1"/>
          <p:nvPr/>
        </p:nvSpPr>
        <p:spPr>
          <a:xfrm>
            <a:off x="3594215" y="1044288"/>
            <a:ext cx="120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DOGS</a:t>
            </a:r>
            <a:endParaRPr lang="en-GB" sz="24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8899CE-E7CF-B687-F548-12ECBC7BD15F}"/>
              </a:ext>
            </a:extLst>
          </p:cNvPr>
          <p:cNvGrpSpPr/>
          <p:nvPr/>
        </p:nvGrpSpPr>
        <p:grpSpPr>
          <a:xfrm>
            <a:off x="394531" y="1576252"/>
            <a:ext cx="5555303" cy="2143125"/>
            <a:chOff x="526040" y="986097"/>
            <a:chExt cx="7407071" cy="28575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3B167C-4C84-621B-CB0D-FFB95BB96EE7}"/>
                </a:ext>
              </a:extLst>
            </p:cNvPr>
            <p:cNvSpPr txBox="1"/>
            <p:nvPr/>
          </p:nvSpPr>
          <p:spPr>
            <a:xfrm>
              <a:off x="526040" y="1801932"/>
              <a:ext cx="6097384" cy="5645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en-US" sz="2100" kern="100" dirty="0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IL FAIT UN TEMPS DE CHIEN</a:t>
              </a:r>
              <a:endParaRPr lang="en-GB" sz="2100" kern="100" dirty="0">
                <a:latin typeface="Palatino Linotype" panose="02040502050505030304" pitchFamily="18" charset="0"/>
                <a:ea typeface="SimHei" panose="02010609060101010101" pitchFamily="49" charset="-122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A1521D4-0B37-9CFD-629E-A8A02E584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32911" y="986097"/>
              <a:ext cx="1600200" cy="28575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1EE8A-5247-67FD-BB02-369D5AE455C6}"/>
              </a:ext>
            </a:extLst>
          </p:cNvPr>
          <p:cNvGrpSpPr/>
          <p:nvPr/>
        </p:nvGrpSpPr>
        <p:grpSpPr>
          <a:xfrm>
            <a:off x="394531" y="3974443"/>
            <a:ext cx="4723316" cy="1307306"/>
            <a:chOff x="526040" y="4156256"/>
            <a:chExt cx="6297755" cy="17430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38BE56F-1612-028E-CCEA-B2EE42D7E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4420" y="4156256"/>
              <a:ext cx="2619375" cy="174307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74B824-CDB0-326B-C626-96CBAFB64062}"/>
                </a:ext>
              </a:extLst>
            </p:cNvPr>
            <p:cNvSpPr txBox="1"/>
            <p:nvPr/>
          </p:nvSpPr>
          <p:spPr>
            <a:xfrm>
              <a:off x="526040" y="4549761"/>
              <a:ext cx="3451599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100" cap="all" dirty="0" err="1">
                  <a:latin typeface="Palatino Linotype" panose="02040502050505030304" pitchFamily="18" charset="0"/>
                  <a:ea typeface="SimHei" panose="02010609060101010101" pitchFamily="49" charset="-122"/>
                  <a:cs typeface="Times New Roman" panose="02020603050405020304" pitchFamily="18" charset="0"/>
                </a:rPr>
                <a:t>Hundväder</a:t>
              </a:r>
              <a:endParaRPr lang="en-GB" sz="2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74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9372</TotalTime>
  <Words>1005</Words>
  <Application>Microsoft Macintosh PowerPoint</Application>
  <PresentationFormat>On-screen Show (4:3)</PresentationFormat>
  <Paragraphs>222</Paragraphs>
  <Slides>28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Arial</vt:lpstr>
      <vt:lpstr>Nirmala UI</vt:lpstr>
      <vt:lpstr>Palatino Linotype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    Si las lombrices asoman en el huerto, se moja presto    Cuando el búho en diciembre canta, o lluvia o templanza   ¡Hace un frío que pela!       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RugbySchool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 Perspectives on Science</dc:title>
  <dc:creator>jlt</dc:creator>
  <cp:lastModifiedBy>elizabeth.swinbank@cantab.net</cp:lastModifiedBy>
  <cp:revision>898</cp:revision>
  <dcterms:created xsi:type="dcterms:W3CDTF">2006-01-25T16:10:04Z</dcterms:created>
  <dcterms:modified xsi:type="dcterms:W3CDTF">2024-12-13T10:32:44Z</dcterms:modified>
</cp:coreProperties>
</file>