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6" r:id="rId1"/>
  </p:sldMasterIdLst>
  <p:notesMasterIdLst>
    <p:notesMasterId r:id="rId18"/>
  </p:notesMasterIdLst>
  <p:handoutMasterIdLst>
    <p:handoutMasterId r:id="rId19"/>
  </p:handoutMasterIdLst>
  <p:sldIdLst>
    <p:sldId id="464" r:id="rId2"/>
    <p:sldId id="1093" r:id="rId3"/>
    <p:sldId id="1097" r:id="rId4"/>
    <p:sldId id="1058" r:id="rId5"/>
    <p:sldId id="1078" r:id="rId6"/>
    <p:sldId id="1103" r:id="rId7"/>
    <p:sldId id="1073" r:id="rId8"/>
    <p:sldId id="1074" r:id="rId9"/>
    <p:sldId id="1092" r:id="rId10"/>
    <p:sldId id="987" r:id="rId11"/>
    <p:sldId id="1086" r:id="rId12"/>
    <p:sldId id="1048" r:id="rId13"/>
    <p:sldId id="1024" r:id="rId14"/>
    <p:sldId id="1070" r:id="rId15"/>
    <p:sldId id="1060" r:id="rId16"/>
    <p:sldId id="1072"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4694"/>
  </p:normalViewPr>
  <p:slideViewPr>
    <p:cSldViewPr>
      <p:cViewPr varScale="1">
        <p:scale>
          <a:sx n="121" d="100"/>
          <a:sy n="121" d="100"/>
        </p:scale>
        <p:origin x="89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888"/>
    </p:cViewPr>
  </p:sorterViewPr>
  <p:notesViewPr>
    <p:cSldViewPr>
      <p:cViewPr>
        <p:scale>
          <a:sx n="100" d="100"/>
          <a:sy n="100" d="100"/>
        </p:scale>
        <p:origin x="-1014" y="15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C6CD23BF-7E08-8C8E-5E4C-0EDC7B08A2E4}"/>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GB"/>
          </a:p>
        </p:txBody>
      </p:sp>
      <p:sp>
        <p:nvSpPr>
          <p:cNvPr id="73731" name="Rectangle 3">
            <a:extLst>
              <a:ext uri="{FF2B5EF4-FFF2-40B4-BE49-F238E27FC236}">
                <a16:creationId xmlns:a16="http://schemas.microsoft.com/office/drawing/2014/main" id="{D8F53BB2-A436-6872-640C-FB04FBB01698}"/>
              </a:ext>
            </a:extLst>
          </p:cNvPr>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GB"/>
          </a:p>
        </p:txBody>
      </p:sp>
      <p:sp>
        <p:nvSpPr>
          <p:cNvPr id="73732" name="Rectangle 4">
            <a:extLst>
              <a:ext uri="{FF2B5EF4-FFF2-40B4-BE49-F238E27FC236}">
                <a16:creationId xmlns:a16="http://schemas.microsoft.com/office/drawing/2014/main" id="{6F91F294-E315-8CD4-C779-3C3A66B93D7E}"/>
              </a:ext>
            </a:extLst>
          </p:cNvPr>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GB"/>
          </a:p>
        </p:txBody>
      </p:sp>
      <p:sp>
        <p:nvSpPr>
          <p:cNvPr id="73733" name="Rectangle 5">
            <a:extLst>
              <a:ext uri="{FF2B5EF4-FFF2-40B4-BE49-F238E27FC236}">
                <a16:creationId xmlns:a16="http://schemas.microsoft.com/office/drawing/2014/main" id="{5AE4C8A1-0A8D-D0EB-E690-BB8658AF8F8E}"/>
              </a:ext>
            </a:extLst>
          </p:cNvPr>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8DE70A18-5C80-AD4F-BB34-DEFF7543D05C}"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29E3B68-529F-AF6A-45BE-8F36B36C1ADD}"/>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51203" name="Rectangle 3">
            <a:extLst>
              <a:ext uri="{FF2B5EF4-FFF2-40B4-BE49-F238E27FC236}">
                <a16:creationId xmlns:a16="http://schemas.microsoft.com/office/drawing/2014/main" id="{49B6FF99-CED8-EBCC-7694-F9084FC1900D}"/>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US"/>
          </a:p>
        </p:txBody>
      </p:sp>
      <p:sp>
        <p:nvSpPr>
          <p:cNvPr id="13316" name="Rectangle 4">
            <a:extLst>
              <a:ext uri="{FF2B5EF4-FFF2-40B4-BE49-F238E27FC236}">
                <a16:creationId xmlns:a16="http://schemas.microsoft.com/office/drawing/2014/main" id="{C66EB810-0E62-CDCF-000F-B70A79F08C6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5" name="Rectangle 5">
            <a:extLst>
              <a:ext uri="{FF2B5EF4-FFF2-40B4-BE49-F238E27FC236}">
                <a16:creationId xmlns:a16="http://schemas.microsoft.com/office/drawing/2014/main" id="{214F6CC0-8F89-B0E2-DE30-9388A1F36D5A}"/>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06" name="Rectangle 6">
            <a:extLst>
              <a:ext uri="{FF2B5EF4-FFF2-40B4-BE49-F238E27FC236}">
                <a16:creationId xmlns:a16="http://schemas.microsoft.com/office/drawing/2014/main" id="{827ED546-A2B9-92A3-44FF-E6754CDD511E}"/>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51207" name="Rectangle 7">
            <a:extLst>
              <a:ext uri="{FF2B5EF4-FFF2-40B4-BE49-F238E27FC236}">
                <a16:creationId xmlns:a16="http://schemas.microsoft.com/office/drawing/2014/main" id="{92FBBC99-385E-CDA1-1160-ED5682CD2C6F}"/>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1C6993E5-F0DA-5C43-9727-8F5F23B8ACB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a:t>
            </a:fld>
            <a:endParaRPr lang="en-US" altLang="en-US"/>
          </a:p>
        </p:txBody>
      </p:sp>
    </p:spTree>
    <p:extLst>
      <p:ext uri="{BB962C8B-B14F-4D97-AF65-F5344CB8AC3E}">
        <p14:creationId xmlns:p14="http://schemas.microsoft.com/office/powerpoint/2010/main" val="1876804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11</a:t>
            </a:fld>
            <a:endParaRPr lang="en-US" altLang="en-US"/>
          </a:p>
        </p:txBody>
      </p:sp>
    </p:spTree>
    <p:extLst>
      <p:ext uri="{BB962C8B-B14F-4D97-AF65-F5344CB8AC3E}">
        <p14:creationId xmlns:p14="http://schemas.microsoft.com/office/powerpoint/2010/main" val="2614085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12</a:t>
            </a:fld>
            <a:endParaRPr lang="en-US" altLang="en-US"/>
          </a:p>
        </p:txBody>
      </p:sp>
    </p:spTree>
    <p:extLst>
      <p:ext uri="{BB962C8B-B14F-4D97-AF65-F5344CB8AC3E}">
        <p14:creationId xmlns:p14="http://schemas.microsoft.com/office/powerpoint/2010/main" val="1710162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13</a:t>
            </a:fld>
            <a:endParaRPr lang="en-US" altLang="en-US"/>
          </a:p>
        </p:txBody>
      </p:sp>
    </p:spTree>
    <p:extLst>
      <p:ext uri="{BB962C8B-B14F-4D97-AF65-F5344CB8AC3E}">
        <p14:creationId xmlns:p14="http://schemas.microsoft.com/office/powerpoint/2010/main" val="3189077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14</a:t>
            </a:fld>
            <a:endParaRPr lang="en-US" altLang="en-US"/>
          </a:p>
        </p:txBody>
      </p:sp>
    </p:spTree>
    <p:extLst>
      <p:ext uri="{BB962C8B-B14F-4D97-AF65-F5344CB8AC3E}">
        <p14:creationId xmlns:p14="http://schemas.microsoft.com/office/powerpoint/2010/main" val="1505551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15</a:t>
            </a:fld>
            <a:endParaRPr lang="en-US" altLang="en-US"/>
          </a:p>
        </p:txBody>
      </p:sp>
    </p:spTree>
    <p:extLst>
      <p:ext uri="{BB962C8B-B14F-4D97-AF65-F5344CB8AC3E}">
        <p14:creationId xmlns:p14="http://schemas.microsoft.com/office/powerpoint/2010/main" val="3064851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16</a:t>
            </a:fld>
            <a:endParaRPr lang="en-US" altLang="en-US"/>
          </a:p>
        </p:txBody>
      </p:sp>
    </p:spTree>
    <p:extLst>
      <p:ext uri="{BB962C8B-B14F-4D97-AF65-F5344CB8AC3E}">
        <p14:creationId xmlns:p14="http://schemas.microsoft.com/office/powerpoint/2010/main" val="3790888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a:t>
            </a:fld>
            <a:endParaRPr lang="en-US" altLang="en-US"/>
          </a:p>
        </p:txBody>
      </p:sp>
    </p:spTree>
    <p:extLst>
      <p:ext uri="{BB962C8B-B14F-4D97-AF65-F5344CB8AC3E}">
        <p14:creationId xmlns:p14="http://schemas.microsoft.com/office/powerpoint/2010/main" val="1517708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4</a:t>
            </a:fld>
            <a:endParaRPr lang="en-US" altLang="en-US"/>
          </a:p>
        </p:txBody>
      </p:sp>
    </p:spTree>
    <p:extLst>
      <p:ext uri="{BB962C8B-B14F-4D97-AF65-F5344CB8AC3E}">
        <p14:creationId xmlns:p14="http://schemas.microsoft.com/office/powerpoint/2010/main" val="3617343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5</a:t>
            </a:fld>
            <a:endParaRPr lang="en-US" altLang="en-US"/>
          </a:p>
        </p:txBody>
      </p:sp>
    </p:spTree>
    <p:extLst>
      <p:ext uri="{BB962C8B-B14F-4D97-AF65-F5344CB8AC3E}">
        <p14:creationId xmlns:p14="http://schemas.microsoft.com/office/powerpoint/2010/main" val="55777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6</a:t>
            </a:fld>
            <a:endParaRPr lang="en-US" altLang="en-US"/>
          </a:p>
        </p:txBody>
      </p:sp>
    </p:spTree>
    <p:extLst>
      <p:ext uri="{BB962C8B-B14F-4D97-AF65-F5344CB8AC3E}">
        <p14:creationId xmlns:p14="http://schemas.microsoft.com/office/powerpoint/2010/main" val="3881994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7</a:t>
            </a:fld>
            <a:endParaRPr lang="en-US" altLang="en-US"/>
          </a:p>
        </p:txBody>
      </p:sp>
    </p:spTree>
    <p:extLst>
      <p:ext uri="{BB962C8B-B14F-4D97-AF65-F5344CB8AC3E}">
        <p14:creationId xmlns:p14="http://schemas.microsoft.com/office/powerpoint/2010/main" val="2224948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8</a:t>
            </a:fld>
            <a:endParaRPr lang="en-US" altLang="en-US"/>
          </a:p>
        </p:txBody>
      </p:sp>
    </p:spTree>
    <p:extLst>
      <p:ext uri="{BB962C8B-B14F-4D97-AF65-F5344CB8AC3E}">
        <p14:creationId xmlns:p14="http://schemas.microsoft.com/office/powerpoint/2010/main" val="637792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9</a:t>
            </a:fld>
            <a:endParaRPr lang="en-US" altLang="en-US"/>
          </a:p>
        </p:txBody>
      </p:sp>
    </p:spTree>
    <p:extLst>
      <p:ext uri="{BB962C8B-B14F-4D97-AF65-F5344CB8AC3E}">
        <p14:creationId xmlns:p14="http://schemas.microsoft.com/office/powerpoint/2010/main" val="573775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10</a:t>
            </a:fld>
            <a:endParaRPr lang="en-US" altLang="en-US"/>
          </a:p>
        </p:txBody>
      </p:sp>
    </p:spTree>
    <p:extLst>
      <p:ext uri="{BB962C8B-B14F-4D97-AF65-F5344CB8AC3E}">
        <p14:creationId xmlns:p14="http://schemas.microsoft.com/office/powerpoint/2010/main" val="779599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8714871A-688E-C71E-EF2C-E98172396DB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83F9155-6F7B-F7AC-4892-B845C49637EA}"/>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851E195A-41A7-B540-C2D4-D4B3ACCF6F81}"/>
              </a:ext>
            </a:extLst>
          </p:cNvPr>
          <p:cNvSpPr>
            <a:spLocks noGrp="1" noChangeArrowheads="1"/>
          </p:cNvSpPr>
          <p:nvPr>
            <p:ph type="sldNum" sz="quarter" idx="12"/>
          </p:nvPr>
        </p:nvSpPr>
        <p:spPr>
          <a:ln/>
        </p:spPr>
        <p:txBody>
          <a:bodyPr/>
          <a:lstStyle>
            <a:lvl1pPr>
              <a:defRPr/>
            </a:lvl1pPr>
          </a:lstStyle>
          <a:p>
            <a:pPr>
              <a:defRPr/>
            </a:pPr>
            <a:fld id="{FC88D61D-4B29-2848-AB06-B10C36830E6E}" type="slidenum">
              <a:rPr lang="en-GB" altLang="en-US"/>
              <a:pPr>
                <a:defRPr/>
              </a:pPr>
              <a:t>‹#›</a:t>
            </a:fld>
            <a:endParaRPr lang="en-GB" altLang="en-US"/>
          </a:p>
        </p:txBody>
      </p:sp>
    </p:spTree>
    <p:extLst>
      <p:ext uri="{BB962C8B-B14F-4D97-AF65-F5344CB8AC3E}">
        <p14:creationId xmlns:p14="http://schemas.microsoft.com/office/powerpoint/2010/main" val="237749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BF3CBAA-1E41-9F57-7337-DBB82E2C797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45D0E5F-9235-75C2-654D-37F5BBE65E3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9591B15-423C-4CF4-D8B0-CF404962E792}"/>
              </a:ext>
            </a:extLst>
          </p:cNvPr>
          <p:cNvSpPr>
            <a:spLocks noGrp="1" noChangeArrowheads="1"/>
          </p:cNvSpPr>
          <p:nvPr>
            <p:ph type="sldNum" sz="quarter" idx="12"/>
          </p:nvPr>
        </p:nvSpPr>
        <p:spPr>
          <a:ln/>
        </p:spPr>
        <p:txBody>
          <a:bodyPr/>
          <a:lstStyle>
            <a:lvl1pPr>
              <a:defRPr/>
            </a:lvl1pPr>
          </a:lstStyle>
          <a:p>
            <a:pPr>
              <a:defRPr/>
            </a:pPr>
            <a:fld id="{B1B77FEB-E056-E446-9BAD-BE8E9E175610}" type="slidenum">
              <a:rPr lang="en-GB" altLang="en-US"/>
              <a:pPr>
                <a:defRPr/>
              </a:pPr>
              <a:t>‹#›</a:t>
            </a:fld>
            <a:endParaRPr lang="en-GB" altLang="en-US"/>
          </a:p>
        </p:txBody>
      </p:sp>
    </p:spTree>
    <p:extLst>
      <p:ext uri="{BB962C8B-B14F-4D97-AF65-F5344CB8AC3E}">
        <p14:creationId xmlns:p14="http://schemas.microsoft.com/office/powerpoint/2010/main" val="1866147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356B188-29F2-84EC-1E9B-0DA11472005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6AF94805-70D6-CA64-8E3A-42B9A75DAC0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1BFFD26D-2D5B-6854-E6F1-C3D4AB3B5FDD}"/>
              </a:ext>
            </a:extLst>
          </p:cNvPr>
          <p:cNvSpPr>
            <a:spLocks noGrp="1" noChangeArrowheads="1"/>
          </p:cNvSpPr>
          <p:nvPr>
            <p:ph type="sldNum" sz="quarter" idx="12"/>
          </p:nvPr>
        </p:nvSpPr>
        <p:spPr>
          <a:ln/>
        </p:spPr>
        <p:txBody>
          <a:bodyPr/>
          <a:lstStyle>
            <a:lvl1pPr>
              <a:defRPr/>
            </a:lvl1pPr>
          </a:lstStyle>
          <a:p>
            <a:pPr>
              <a:defRPr/>
            </a:pPr>
            <a:fld id="{2ED3F3B1-56CF-7B4E-98A7-C979FB7076B8}" type="slidenum">
              <a:rPr lang="en-GB" altLang="en-US"/>
              <a:pPr>
                <a:defRPr/>
              </a:pPr>
              <a:t>‹#›</a:t>
            </a:fld>
            <a:endParaRPr lang="en-GB" altLang="en-US"/>
          </a:p>
        </p:txBody>
      </p:sp>
    </p:spTree>
    <p:extLst>
      <p:ext uri="{BB962C8B-B14F-4D97-AF65-F5344CB8AC3E}">
        <p14:creationId xmlns:p14="http://schemas.microsoft.com/office/powerpoint/2010/main" val="4066957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E396445-0C4F-B337-CF0A-3278C52D387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DD22D70-3C8C-D8AC-A264-8C88DC7BEA1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EB44B39-12D7-FED7-9370-A1149C33468F}"/>
              </a:ext>
            </a:extLst>
          </p:cNvPr>
          <p:cNvSpPr>
            <a:spLocks noGrp="1" noChangeArrowheads="1"/>
          </p:cNvSpPr>
          <p:nvPr>
            <p:ph type="sldNum" sz="quarter" idx="12"/>
          </p:nvPr>
        </p:nvSpPr>
        <p:spPr>
          <a:ln/>
        </p:spPr>
        <p:txBody>
          <a:bodyPr/>
          <a:lstStyle>
            <a:lvl1pPr>
              <a:defRPr/>
            </a:lvl1pPr>
          </a:lstStyle>
          <a:p>
            <a:pPr>
              <a:defRPr/>
            </a:pPr>
            <a:fld id="{E3C1C216-236B-D24C-8377-57EC26AF5800}" type="slidenum">
              <a:rPr lang="en-GB" altLang="en-US"/>
              <a:pPr>
                <a:defRPr/>
              </a:pPr>
              <a:t>‹#›</a:t>
            </a:fld>
            <a:endParaRPr lang="en-GB" altLang="en-US"/>
          </a:p>
        </p:txBody>
      </p:sp>
    </p:spTree>
    <p:extLst>
      <p:ext uri="{BB962C8B-B14F-4D97-AF65-F5344CB8AC3E}">
        <p14:creationId xmlns:p14="http://schemas.microsoft.com/office/powerpoint/2010/main" val="1893161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BB2D3DB-C504-4A18-281A-41DC947EBB9E}"/>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9F0470D-E970-619C-321B-F04A7461D09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17563D01-8342-E540-801E-A0D1C7150413}"/>
              </a:ext>
            </a:extLst>
          </p:cNvPr>
          <p:cNvSpPr>
            <a:spLocks noGrp="1" noChangeArrowheads="1"/>
          </p:cNvSpPr>
          <p:nvPr>
            <p:ph type="sldNum" sz="quarter" idx="12"/>
          </p:nvPr>
        </p:nvSpPr>
        <p:spPr>
          <a:ln/>
        </p:spPr>
        <p:txBody>
          <a:bodyPr/>
          <a:lstStyle>
            <a:lvl1pPr>
              <a:defRPr/>
            </a:lvl1pPr>
          </a:lstStyle>
          <a:p>
            <a:pPr>
              <a:defRPr/>
            </a:pPr>
            <a:fld id="{7E63393A-1A7E-5545-B7E7-9EDB5A3793BA}" type="slidenum">
              <a:rPr lang="en-GB" altLang="en-US"/>
              <a:pPr>
                <a:defRPr/>
              </a:pPr>
              <a:t>‹#›</a:t>
            </a:fld>
            <a:endParaRPr lang="en-GB" altLang="en-US"/>
          </a:p>
        </p:txBody>
      </p:sp>
    </p:spTree>
    <p:extLst>
      <p:ext uri="{BB962C8B-B14F-4D97-AF65-F5344CB8AC3E}">
        <p14:creationId xmlns:p14="http://schemas.microsoft.com/office/powerpoint/2010/main" val="1773695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B30EBB7-6253-D9DE-D998-B3EC66585B1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DB5DDB8-B4EE-E8AF-3B72-62B836CE867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51B0BC5-3720-542D-4A0E-B97D65462E39}"/>
              </a:ext>
            </a:extLst>
          </p:cNvPr>
          <p:cNvSpPr>
            <a:spLocks noGrp="1" noChangeArrowheads="1"/>
          </p:cNvSpPr>
          <p:nvPr>
            <p:ph type="sldNum" sz="quarter" idx="12"/>
          </p:nvPr>
        </p:nvSpPr>
        <p:spPr>
          <a:ln/>
        </p:spPr>
        <p:txBody>
          <a:bodyPr/>
          <a:lstStyle>
            <a:lvl1pPr>
              <a:defRPr/>
            </a:lvl1pPr>
          </a:lstStyle>
          <a:p>
            <a:pPr>
              <a:defRPr/>
            </a:pPr>
            <a:fld id="{5D5B3351-1D15-DE4B-BE3E-F7B92FF8A29A}" type="slidenum">
              <a:rPr lang="en-GB" altLang="en-US"/>
              <a:pPr>
                <a:defRPr/>
              </a:pPr>
              <a:t>‹#›</a:t>
            </a:fld>
            <a:endParaRPr lang="en-GB" altLang="en-US"/>
          </a:p>
        </p:txBody>
      </p:sp>
    </p:spTree>
    <p:extLst>
      <p:ext uri="{BB962C8B-B14F-4D97-AF65-F5344CB8AC3E}">
        <p14:creationId xmlns:p14="http://schemas.microsoft.com/office/powerpoint/2010/main" val="381737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46043A9-9869-E9DE-76B2-7F49071B6816}"/>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C21187C6-9EA5-6689-8570-59A60C1D0A2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AC74D5DB-675C-F430-AF9B-CDDD058FD09D}"/>
              </a:ext>
            </a:extLst>
          </p:cNvPr>
          <p:cNvSpPr>
            <a:spLocks noGrp="1" noChangeArrowheads="1"/>
          </p:cNvSpPr>
          <p:nvPr>
            <p:ph type="sldNum" sz="quarter" idx="12"/>
          </p:nvPr>
        </p:nvSpPr>
        <p:spPr>
          <a:ln/>
        </p:spPr>
        <p:txBody>
          <a:bodyPr/>
          <a:lstStyle>
            <a:lvl1pPr>
              <a:defRPr/>
            </a:lvl1pPr>
          </a:lstStyle>
          <a:p>
            <a:pPr>
              <a:defRPr/>
            </a:pPr>
            <a:fld id="{644376B3-BB4F-4842-8263-02A914AA14D7}" type="slidenum">
              <a:rPr lang="en-GB" altLang="en-US"/>
              <a:pPr>
                <a:defRPr/>
              </a:pPr>
              <a:t>‹#›</a:t>
            </a:fld>
            <a:endParaRPr lang="en-GB" altLang="en-US"/>
          </a:p>
        </p:txBody>
      </p:sp>
    </p:spTree>
    <p:extLst>
      <p:ext uri="{BB962C8B-B14F-4D97-AF65-F5344CB8AC3E}">
        <p14:creationId xmlns:p14="http://schemas.microsoft.com/office/powerpoint/2010/main" val="278685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ECF46E7-5B85-ADF2-50EF-614F8E5E5D5B}"/>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E22FB071-647E-FDB6-8566-478C8569C34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8AC8A471-0E80-2A40-3120-CB7EDC3B1C9A}"/>
              </a:ext>
            </a:extLst>
          </p:cNvPr>
          <p:cNvSpPr>
            <a:spLocks noGrp="1" noChangeArrowheads="1"/>
          </p:cNvSpPr>
          <p:nvPr>
            <p:ph type="sldNum" sz="quarter" idx="12"/>
          </p:nvPr>
        </p:nvSpPr>
        <p:spPr>
          <a:ln/>
        </p:spPr>
        <p:txBody>
          <a:bodyPr/>
          <a:lstStyle>
            <a:lvl1pPr>
              <a:defRPr/>
            </a:lvl1pPr>
          </a:lstStyle>
          <a:p>
            <a:pPr>
              <a:defRPr/>
            </a:pPr>
            <a:fld id="{F2A0E420-3FBA-6145-906D-282F5958D66E}" type="slidenum">
              <a:rPr lang="en-GB" altLang="en-US"/>
              <a:pPr>
                <a:defRPr/>
              </a:pPr>
              <a:t>‹#›</a:t>
            </a:fld>
            <a:endParaRPr lang="en-GB" altLang="en-US"/>
          </a:p>
        </p:txBody>
      </p:sp>
    </p:spTree>
    <p:extLst>
      <p:ext uri="{BB962C8B-B14F-4D97-AF65-F5344CB8AC3E}">
        <p14:creationId xmlns:p14="http://schemas.microsoft.com/office/powerpoint/2010/main" val="101537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EE2A157-CD69-26D0-CFFD-DDB6EEE72F6E}"/>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F459D765-F1A2-742F-956B-0212A27F60F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899766B3-CC67-BC0A-4F9A-42A12278A73B}"/>
              </a:ext>
            </a:extLst>
          </p:cNvPr>
          <p:cNvSpPr>
            <a:spLocks noGrp="1" noChangeArrowheads="1"/>
          </p:cNvSpPr>
          <p:nvPr>
            <p:ph type="sldNum" sz="quarter" idx="12"/>
          </p:nvPr>
        </p:nvSpPr>
        <p:spPr>
          <a:ln/>
        </p:spPr>
        <p:txBody>
          <a:bodyPr/>
          <a:lstStyle>
            <a:lvl1pPr>
              <a:defRPr/>
            </a:lvl1pPr>
          </a:lstStyle>
          <a:p>
            <a:pPr>
              <a:defRPr/>
            </a:pPr>
            <a:fld id="{AD1C2F2E-F022-804A-9820-2E9E9A1052F0}" type="slidenum">
              <a:rPr lang="en-GB" altLang="en-US"/>
              <a:pPr>
                <a:defRPr/>
              </a:pPr>
              <a:t>‹#›</a:t>
            </a:fld>
            <a:endParaRPr lang="en-GB" altLang="en-US"/>
          </a:p>
        </p:txBody>
      </p:sp>
    </p:spTree>
    <p:extLst>
      <p:ext uri="{BB962C8B-B14F-4D97-AF65-F5344CB8AC3E}">
        <p14:creationId xmlns:p14="http://schemas.microsoft.com/office/powerpoint/2010/main" val="2060251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1168D1B-2276-E783-CCE6-2277BE1E2665}"/>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9ED27C22-A658-6D69-8E46-9D25A5ADC70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1097FEFD-6E52-AE68-B216-ED02C9114396}"/>
              </a:ext>
            </a:extLst>
          </p:cNvPr>
          <p:cNvSpPr>
            <a:spLocks noGrp="1" noChangeArrowheads="1"/>
          </p:cNvSpPr>
          <p:nvPr>
            <p:ph type="sldNum" sz="quarter" idx="12"/>
          </p:nvPr>
        </p:nvSpPr>
        <p:spPr>
          <a:ln/>
        </p:spPr>
        <p:txBody>
          <a:bodyPr/>
          <a:lstStyle>
            <a:lvl1pPr>
              <a:defRPr/>
            </a:lvl1pPr>
          </a:lstStyle>
          <a:p>
            <a:pPr>
              <a:defRPr/>
            </a:pPr>
            <a:fld id="{9B400DE2-7491-F249-9C6A-D930C49E5F7B}" type="slidenum">
              <a:rPr lang="en-GB" altLang="en-US"/>
              <a:pPr>
                <a:defRPr/>
              </a:pPr>
              <a:t>‹#›</a:t>
            </a:fld>
            <a:endParaRPr lang="en-GB" altLang="en-US"/>
          </a:p>
        </p:txBody>
      </p:sp>
    </p:spTree>
    <p:extLst>
      <p:ext uri="{BB962C8B-B14F-4D97-AF65-F5344CB8AC3E}">
        <p14:creationId xmlns:p14="http://schemas.microsoft.com/office/powerpoint/2010/main" val="3029116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2CEB90E-648F-F222-7196-EF4C0840E3F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930817B5-FA39-1370-4D56-A486D004C5D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9160B4C-36AA-C425-5899-AEBB0DF91A55}"/>
              </a:ext>
            </a:extLst>
          </p:cNvPr>
          <p:cNvSpPr>
            <a:spLocks noGrp="1" noChangeArrowheads="1"/>
          </p:cNvSpPr>
          <p:nvPr>
            <p:ph type="sldNum" sz="quarter" idx="12"/>
          </p:nvPr>
        </p:nvSpPr>
        <p:spPr>
          <a:ln/>
        </p:spPr>
        <p:txBody>
          <a:bodyPr/>
          <a:lstStyle>
            <a:lvl1pPr>
              <a:defRPr/>
            </a:lvl1pPr>
          </a:lstStyle>
          <a:p>
            <a:pPr>
              <a:defRPr/>
            </a:pPr>
            <a:fld id="{9DA82905-2742-BF44-B4E1-0AF793727134}" type="slidenum">
              <a:rPr lang="en-GB" altLang="en-US"/>
              <a:pPr>
                <a:defRPr/>
              </a:pPr>
              <a:t>‹#›</a:t>
            </a:fld>
            <a:endParaRPr lang="en-GB" altLang="en-US"/>
          </a:p>
        </p:txBody>
      </p:sp>
    </p:spTree>
    <p:extLst>
      <p:ext uri="{BB962C8B-B14F-4D97-AF65-F5344CB8AC3E}">
        <p14:creationId xmlns:p14="http://schemas.microsoft.com/office/powerpoint/2010/main" val="2059600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4C70A6A-383A-F65A-4F03-30FF57040C9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FBFE3C4-FAAB-4B67-687D-321C409CCE6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73732" name="Rectangle 4">
            <a:extLst>
              <a:ext uri="{FF2B5EF4-FFF2-40B4-BE49-F238E27FC236}">
                <a16:creationId xmlns:a16="http://schemas.microsoft.com/office/drawing/2014/main" id="{49927225-B7A3-BD99-E1D9-0ECF2CADD66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u="none">
                <a:solidFill>
                  <a:srgbClr val="000000"/>
                </a:solidFill>
                <a:latin typeface="Arial" charset="0"/>
                <a:ea typeface="+mn-ea"/>
                <a:cs typeface="Arial" charset="0"/>
              </a:defRPr>
            </a:lvl1pPr>
          </a:lstStyle>
          <a:p>
            <a:pPr>
              <a:defRPr/>
            </a:pPr>
            <a:endParaRPr lang="en-GB"/>
          </a:p>
        </p:txBody>
      </p:sp>
      <p:sp>
        <p:nvSpPr>
          <p:cNvPr id="73733" name="Rectangle 5">
            <a:extLst>
              <a:ext uri="{FF2B5EF4-FFF2-40B4-BE49-F238E27FC236}">
                <a16:creationId xmlns:a16="http://schemas.microsoft.com/office/drawing/2014/main" id="{4C90F895-3550-6C57-F06A-8F481D178BD1}"/>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u="none">
                <a:solidFill>
                  <a:srgbClr val="000000"/>
                </a:solidFill>
                <a:latin typeface="Arial" charset="0"/>
                <a:ea typeface="+mn-ea"/>
                <a:cs typeface="Arial" charset="0"/>
              </a:defRPr>
            </a:lvl1pPr>
          </a:lstStyle>
          <a:p>
            <a:pPr>
              <a:defRPr/>
            </a:pPr>
            <a:endParaRPr lang="en-GB"/>
          </a:p>
        </p:txBody>
      </p:sp>
      <p:sp>
        <p:nvSpPr>
          <p:cNvPr id="73734" name="Rectangle 6">
            <a:extLst>
              <a:ext uri="{FF2B5EF4-FFF2-40B4-BE49-F238E27FC236}">
                <a16:creationId xmlns:a16="http://schemas.microsoft.com/office/drawing/2014/main" id="{8F05D01B-A5AA-F5E2-E4E4-37677AA08588}"/>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84BE0350-7EB4-3B47-9334-48205478DF2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a:extLst>
              <a:ext uri="{FF2B5EF4-FFF2-40B4-BE49-F238E27FC236}">
                <a16:creationId xmlns:a16="http://schemas.microsoft.com/office/drawing/2014/main" id="{019AF07F-D4AA-6165-5F4F-9E7891C3A538}"/>
              </a:ext>
            </a:extLst>
          </p:cNvPr>
          <p:cNvSpPr txBox="1">
            <a:spLocks noChangeArrowheads="1"/>
          </p:cNvSpPr>
          <p:nvPr/>
        </p:nvSpPr>
        <p:spPr bwMode="auto">
          <a:xfrm>
            <a:off x="1965756" y="549275"/>
            <a:ext cx="5139548"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eaLnBrk="1" hangingPunct="1">
              <a:spcBef>
                <a:spcPct val="0"/>
              </a:spcBef>
              <a:buFontTx/>
              <a:buNone/>
            </a:pPr>
            <a:endParaRPr lang="en-GB" altLang="en-US" sz="2400" b="1" dirty="0">
              <a:solidFill>
                <a:srgbClr val="000000"/>
              </a:solidFill>
            </a:endParaRPr>
          </a:p>
          <a:p>
            <a:pPr algn="ctr">
              <a:spcBef>
                <a:spcPct val="0"/>
              </a:spcBef>
              <a:buFontTx/>
              <a:buNone/>
            </a:pPr>
            <a:r>
              <a:rPr lang="en-GB" altLang="en-US" sz="4400" b="1" dirty="0">
                <a:solidFill>
                  <a:srgbClr val="0000E5"/>
                </a:solidFill>
              </a:rPr>
              <a:t>u3a</a:t>
            </a:r>
          </a:p>
          <a:p>
            <a:pPr algn="ctr">
              <a:spcBef>
                <a:spcPct val="0"/>
              </a:spcBef>
              <a:buFontTx/>
              <a:buNone/>
            </a:pPr>
            <a:endParaRPr lang="en-GB" altLang="en-US" sz="4400" b="1" dirty="0">
              <a:solidFill>
                <a:srgbClr val="0000E5"/>
              </a:solidFill>
            </a:endParaRPr>
          </a:p>
          <a:p>
            <a:pPr algn="ctr">
              <a:spcBef>
                <a:spcPct val="0"/>
              </a:spcBef>
              <a:buFontTx/>
              <a:buNone/>
            </a:pPr>
            <a:r>
              <a:rPr lang="en-GB" altLang="en-US" sz="2000" b="1" dirty="0">
                <a:solidFill>
                  <a:srgbClr val="0000E5"/>
                </a:solidFill>
              </a:rPr>
              <a:t>13 February 2025</a:t>
            </a:r>
            <a:endParaRPr lang="en-GB" altLang="en-US" b="1" dirty="0">
              <a:solidFill>
                <a:srgbClr val="0000E5"/>
              </a:solidFill>
            </a:endParaRPr>
          </a:p>
          <a:p>
            <a:pPr algn="ctr" eaLnBrk="1" hangingPunct="1">
              <a:spcBef>
                <a:spcPct val="0"/>
              </a:spcBef>
              <a:buFontTx/>
              <a:buNone/>
            </a:pPr>
            <a:endParaRPr lang="en-GB" altLang="en-US" b="1" dirty="0">
              <a:solidFill>
                <a:srgbClr val="0000E5"/>
              </a:solidFill>
            </a:endParaRPr>
          </a:p>
          <a:p>
            <a:pPr algn="ctr" eaLnBrk="1" hangingPunct="1">
              <a:spcBef>
                <a:spcPct val="0"/>
              </a:spcBef>
              <a:buFontTx/>
              <a:buNone/>
            </a:pPr>
            <a:r>
              <a:rPr lang="en-GB" altLang="en-US" sz="4000" b="1" dirty="0">
                <a:solidFill>
                  <a:srgbClr val="0000E5"/>
                </a:solidFill>
              </a:rPr>
              <a:t>Metaphor</a:t>
            </a:r>
          </a:p>
          <a:p>
            <a:pPr algn="ctr" eaLnBrk="1" hangingPunct="1">
              <a:spcBef>
                <a:spcPct val="0"/>
              </a:spcBef>
              <a:buFontTx/>
              <a:buNone/>
            </a:pPr>
            <a:endParaRPr lang="en-GB" altLang="en-US" sz="4000" dirty="0">
              <a:solidFill>
                <a:srgbClr val="0000E5"/>
              </a:solidFill>
            </a:endParaRPr>
          </a:p>
          <a:p>
            <a:pPr algn="ctr" eaLnBrk="1" hangingPunct="1">
              <a:spcBef>
                <a:spcPct val="0"/>
              </a:spcBef>
              <a:buFontTx/>
              <a:buNone/>
            </a:pPr>
            <a:r>
              <a:rPr lang="en-GB" altLang="en-US" sz="2000" b="1" dirty="0">
                <a:solidFill>
                  <a:srgbClr val="0000E5"/>
                </a:solidFill>
              </a:rPr>
              <a:t>Liz Swinbank</a:t>
            </a:r>
          </a:p>
          <a:p>
            <a:pPr algn="ctr" eaLnBrk="1" hangingPunct="1">
              <a:spcBef>
                <a:spcPct val="0"/>
              </a:spcBef>
              <a:buFontTx/>
              <a:buNone/>
            </a:pPr>
            <a:r>
              <a:rPr lang="en-GB" altLang="en-US" sz="2000" b="1" dirty="0">
                <a:solidFill>
                  <a:srgbClr val="0000E5"/>
                </a:solidFill>
              </a:rPr>
              <a:t>Joint meeting with the Philosophy group</a:t>
            </a:r>
            <a:endParaRPr lang="en-GB" altLang="en-US" sz="2800" b="1" dirty="0">
              <a:solidFill>
                <a:srgbClr val="3333CC"/>
              </a:solidFill>
            </a:endParaRPr>
          </a:p>
          <a:p>
            <a:pPr algn="ctr" eaLnBrk="1" hangingPunct="1">
              <a:spcBef>
                <a:spcPct val="0"/>
              </a:spcBef>
              <a:buFontTx/>
              <a:buNone/>
            </a:pPr>
            <a:endParaRPr lang="en-GB" altLang="en-US" sz="1800" b="1" dirty="0">
              <a:solidFill>
                <a:srgbClr val="AF67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884496"/>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Metaphor types</a:t>
            </a:r>
          </a:p>
          <a:p>
            <a:pPr>
              <a:buNone/>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2400" dirty="0">
              <a:effectLst/>
              <a:latin typeface="+mn-lt"/>
              <a:ea typeface="Calibri" panose="020F0502020204030204" pitchFamily="34" charset="0"/>
              <a:cs typeface="Times New Roman" panose="02020603050405020304" pitchFamily="18" charset="0"/>
            </a:endParaRPr>
          </a:p>
          <a:p>
            <a:pPr>
              <a:buNone/>
            </a:pPr>
            <a:r>
              <a:rPr lang="en-GB" sz="2400" dirty="0">
                <a:solidFill>
                  <a:srgbClr val="1C1D1F"/>
                </a:solidFill>
                <a:effectLst/>
                <a:latin typeface="+mn-lt"/>
                <a:ea typeface="Times New Roman" panose="02020603050405020304" pitchFamily="18" charset="0"/>
              </a:rPr>
              <a:t>The most vivid metaphors are often the ones you make up yourself, because the image is fresh and therefore more vivid. </a:t>
            </a:r>
            <a:r>
              <a:rPr lang="en-GB" sz="2400" dirty="0">
                <a:solidFill>
                  <a:schemeClr val="accent2">
                    <a:lumMod val="50000"/>
                  </a:schemeClr>
                </a:solidFill>
                <a:effectLst/>
                <a:latin typeface="+mn-lt"/>
                <a:ea typeface="Times New Roman" panose="02020603050405020304" pitchFamily="18" charset="0"/>
              </a:rPr>
              <a:t>Overused metaphors </a:t>
            </a:r>
            <a:r>
              <a:rPr lang="en-GB" sz="2400" dirty="0">
                <a:solidFill>
                  <a:srgbClr val="1C1D1F"/>
                </a:solidFill>
                <a:effectLst/>
                <a:latin typeface="+mn-lt"/>
                <a:ea typeface="Times New Roman" panose="02020603050405020304" pitchFamily="18" charset="0"/>
              </a:rPr>
              <a:t>can lose some of their potency. When that happens, we call them </a:t>
            </a:r>
            <a:r>
              <a:rPr lang="en-GB" sz="2400" i="1" dirty="0">
                <a:solidFill>
                  <a:schemeClr val="accent2">
                    <a:lumMod val="50000"/>
                  </a:schemeClr>
                </a:solidFill>
                <a:effectLst/>
                <a:latin typeface="+mn-lt"/>
                <a:ea typeface="Times New Roman" panose="02020603050405020304" pitchFamily="18" charset="0"/>
              </a:rPr>
              <a:t>clichés</a:t>
            </a:r>
            <a:r>
              <a:rPr lang="en-GB" sz="2400" dirty="0">
                <a:solidFill>
                  <a:srgbClr val="1C1D1F"/>
                </a:solidFill>
                <a:effectLst/>
                <a:latin typeface="+mn-lt"/>
                <a:ea typeface="Times New Roman" panose="02020603050405020304" pitchFamily="18" charset="0"/>
              </a:rPr>
              <a:t>. </a:t>
            </a:r>
            <a:endParaRPr lang="en-GB" sz="2400" dirty="0">
              <a:effectLst/>
              <a:latin typeface="+mn-lt"/>
              <a:ea typeface="Times New Roman" panose="02020603050405020304" pitchFamily="18" charset="0"/>
            </a:endParaRPr>
          </a:p>
          <a:p>
            <a:pPr>
              <a:buNone/>
            </a:pPr>
            <a:r>
              <a:rPr lang="en-GB" sz="2400" dirty="0">
                <a:solidFill>
                  <a:srgbClr val="1C1D1F"/>
                </a:solidFill>
                <a:effectLst/>
                <a:latin typeface="+mn-lt"/>
                <a:ea typeface="Times New Roman" panose="02020603050405020304" pitchFamily="18" charset="0"/>
              </a:rPr>
              <a:t>Metaphors are generally divided into four main categories: </a:t>
            </a:r>
            <a:r>
              <a:rPr lang="en-GB" sz="2400" dirty="0">
                <a:solidFill>
                  <a:schemeClr val="accent2">
                    <a:lumMod val="50000"/>
                  </a:schemeClr>
                </a:solidFill>
                <a:effectLst/>
                <a:latin typeface="+mn-lt"/>
                <a:ea typeface="Times New Roman" panose="02020603050405020304" pitchFamily="18" charset="0"/>
              </a:rPr>
              <a:t>simple</a:t>
            </a:r>
            <a:r>
              <a:rPr lang="en-GB" sz="2400" dirty="0">
                <a:solidFill>
                  <a:srgbClr val="1C1D1F"/>
                </a:solidFill>
                <a:effectLst/>
                <a:latin typeface="+mn-lt"/>
                <a:ea typeface="Times New Roman" panose="02020603050405020304" pitchFamily="18" charset="0"/>
              </a:rPr>
              <a:t>, </a:t>
            </a:r>
            <a:r>
              <a:rPr lang="en-GB" sz="2400" dirty="0">
                <a:solidFill>
                  <a:schemeClr val="accent2">
                    <a:lumMod val="50000"/>
                  </a:schemeClr>
                </a:solidFill>
                <a:effectLst/>
                <a:latin typeface="+mn-lt"/>
                <a:ea typeface="Times New Roman" panose="02020603050405020304" pitchFamily="18" charset="0"/>
              </a:rPr>
              <a:t>implied</a:t>
            </a:r>
            <a:r>
              <a:rPr lang="en-GB" sz="2400" dirty="0">
                <a:solidFill>
                  <a:srgbClr val="1C1D1F"/>
                </a:solidFill>
                <a:effectLst/>
                <a:latin typeface="+mn-lt"/>
                <a:ea typeface="Times New Roman" panose="02020603050405020304" pitchFamily="18" charset="0"/>
              </a:rPr>
              <a:t>, </a:t>
            </a:r>
            <a:r>
              <a:rPr lang="en-GB" sz="2400" dirty="0">
                <a:solidFill>
                  <a:schemeClr val="accent2">
                    <a:lumMod val="50000"/>
                  </a:schemeClr>
                </a:solidFill>
                <a:effectLst/>
                <a:latin typeface="+mn-lt"/>
                <a:ea typeface="Times New Roman" panose="02020603050405020304" pitchFamily="18" charset="0"/>
              </a:rPr>
              <a:t>extended</a:t>
            </a:r>
            <a:r>
              <a:rPr lang="en-GB" sz="2400" dirty="0">
                <a:solidFill>
                  <a:srgbClr val="1C1D1F"/>
                </a:solidFill>
                <a:effectLst/>
                <a:latin typeface="+mn-lt"/>
                <a:ea typeface="Times New Roman" panose="02020603050405020304" pitchFamily="18" charset="0"/>
              </a:rPr>
              <a:t> and </a:t>
            </a:r>
            <a:r>
              <a:rPr lang="en-GB" sz="2400" dirty="0">
                <a:solidFill>
                  <a:schemeClr val="accent2">
                    <a:lumMod val="50000"/>
                  </a:schemeClr>
                </a:solidFill>
                <a:effectLst/>
                <a:latin typeface="+mn-lt"/>
                <a:ea typeface="Times New Roman" panose="02020603050405020304" pitchFamily="18" charset="0"/>
              </a:rPr>
              <a:t>literary</a:t>
            </a:r>
            <a:r>
              <a:rPr lang="en-GB" sz="2400" dirty="0">
                <a:solidFill>
                  <a:srgbClr val="1C1D1F"/>
                </a:solidFill>
                <a:effectLst/>
                <a:latin typeface="+mn-lt"/>
                <a:ea typeface="Times New Roman" panose="02020603050405020304" pitchFamily="18" charset="0"/>
              </a:rPr>
              <a:t>. Then there are </a:t>
            </a:r>
            <a:r>
              <a:rPr lang="en-GB" sz="2400" dirty="0">
                <a:solidFill>
                  <a:schemeClr val="accent2">
                    <a:lumMod val="50000"/>
                  </a:schemeClr>
                </a:solidFill>
                <a:effectLst/>
                <a:latin typeface="+mn-lt"/>
                <a:ea typeface="Times New Roman" panose="02020603050405020304" pitchFamily="18" charset="0"/>
              </a:rPr>
              <a:t>dead </a:t>
            </a:r>
            <a:r>
              <a:rPr lang="en-GB" sz="2400" dirty="0">
                <a:effectLst/>
                <a:latin typeface="+mn-lt"/>
                <a:ea typeface="Times New Roman" panose="02020603050405020304" pitchFamily="18" charset="0"/>
              </a:rPr>
              <a:t>metaphors</a:t>
            </a:r>
            <a:r>
              <a:rPr lang="en-GB" sz="2400" dirty="0">
                <a:solidFill>
                  <a:srgbClr val="1C1D1F"/>
                </a:solidFill>
                <a:effectLst/>
                <a:latin typeface="+mn-lt"/>
                <a:ea typeface="Times New Roman" panose="02020603050405020304" pitchFamily="18" charset="0"/>
              </a:rPr>
              <a:t>, which can cause the speaker to create a </a:t>
            </a:r>
            <a:r>
              <a:rPr lang="en-GB" sz="2400" dirty="0">
                <a:solidFill>
                  <a:schemeClr val="accent2">
                    <a:lumMod val="50000"/>
                  </a:schemeClr>
                </a:solidFill>
                <a:effectLst/>
                <a:latin typeface="+mn-lt"/>
                <a:ea typeface="Times New Roman" panose="02020603050405020304" pitchFamily="18" charset="0"/>
              </a:rPr>
              <a:t>mixed </a:t>
            </a:r>
            <a:r>
              <a:rPr lang="en-GB" sz="2400" dirty="0">
                <a:effectLst/>
                <a:latin typeface="+mn-lt"/>
                <a:ea typeface="Times New Roman" panose="02020603050405020304" pitchFamily="18" charset="0"/>
              </a:rPr>
              <a:t>metaphor</a:t>
            </a:r>
            <a:r>
              <a:rPr lang="en-GB" sz="2400" dirty="0">
                <a:solidFill>
                  <a:srgbClr val="1C1D1F"/>
                </a:solidFill>
                <a:effectLst/>
                <a:latin typeface="+mn-lt"/>
                <a:ea typeface="Times New Roman" panose="02020603050405020304" pitchFamily="18" charset="0"/>
              </a:rPr>
              <a:t>. </a:t>
            </a:r>
          </a:p>
          <a:p>
            <a:pPr>
              <a:buNone/>
            </a:pPr>
            <a:endParaRPr lang="en-GB" sz="2400" dirty="0">
              <a:solidFill>
                <a:srgbClr val="1C1D1F"/>
              </a:solidFill>
              <a:effectLst/>
              <a:latin typeface="+mn-lt"/>
              <a:ea typeface="Times New Roman" panose="02020603050405020304" pitchFamily="18" charset="0"/>
            </a:endParaRPr>
          </a:p>
          <a:p>
            <a:pPr>
              <a:buNone/>
            </a:pPr>
            <a:endParaRPr lang="en-GB" sz="2400" dirty="0">
              <a:solidFill>
                <a:srgbClr val="1C1D1F"/>
              </a:solidFill>
              <a:latin typeface="+mn-lt"/>
              <a:ea typeface="Times New Roman" panose="02020603050405020304" pitchFamily="18" charset="0"/>
            </a:endParaRPr>
          </a:p>
          <a:p>
            <a:pPr>
              <a:buNone/>
            </a:pPr>
            <a:r>
              <a:rPr lang="en-GB" sz="24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400" i="1" dirty="0" err="1">
                <a:solidFill>
                  <a:schemeClr val="accent2">
                    <a:lumMod val="50000"/>
                  </a:schemeClr>
                </a:solidFill>
                <a:effectLst/>
                <a:latin typeface="+mn-lt"/>
                <a:ea typeface="Calibri" panose="020F0502020204030204" pitchFamily="34" charset="0"/>
                <a:cs typeface="Times New Roman" panose="02020603050405020304" pitchFamily="18" charset="0"/>
              </a:rPr>
              <a:t>blog.udemy.com</a:t>
            </a:r>
            <a:r>
              <a:rPr lang="en-GB" sz="2400" i="1" dirty="0">
                <a:solidFill>
                  <a:schemeClr val="accent2">
                    <a:lumMod val="50000"/>
                  </a:schemeClr>
                </a:solidFill>
                <a:effectLst/>
                <a:latin typeface="+mn-lt"/>
                <a:ea typeface="Calibri" panose="020F0502020204030204" pitchFamily="34" charset="0"/>
                <a:cs typeface="Times New Roman" panose="02020603050405020304" pitchFamily="18" charset="0"/>
              </a:rPr>
              <a:t>/metaphor-list/</a:t>
            </a:r>
          </a:p>
          <a:p>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0486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268943"/>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Metaphor types</a:t>
            </a:r>
          </a:p>
          <a:p>
            <a:pPr>
              <a:buNone/>
            </a:pPr>
            <a:r>
              <a:rPr lang="en-GB" sz="2800" b="1" dirty="0">
                <a:solidFill>
                  <a:srgbClr val="1C1D1F"/>
                </a:solidFill>
                <a:latin typeface="+mn-lt"/>
                <a:ea typeface="Times New Roman" panose="02020603050405020304" pitchFamily="18" charset="0"/>
              </a:rPr>
              <a:t>A s</a:t>
            </a:r>
            <a:r>
              <a:rPr lang="en-GB" sz="2800" b="1" dirty="0">
                <a:solidFill>
                  <a:srgbClr val="1C1D1F"/>
                </a:solidFill>
                <a:effectLst/>
                <a:latin typeface="+mn-lt"/>
                <a:ea typeface="Times New Roman" panose="02020603050405020304" pitchFamily="18" charset="0"/>
              </a:rPr>
              <a:t>imple metaphor</a:t>
            </a:r>
            <a:r>
              <a:rPr lang="en-GB" sz="2800" dirty="0">
                <a:solidFill>
                  <a:srgbClr val="1C1D1F"/>
                </a:solidFill>
                <a:effectLst/>
                <a:latin typeface="+mn-lt"/>
                <a:ea typeface="Times New Roman" panose="02020603050405020304" pitchFamily="18" charset="0"/>
              </a:rPr>
              <a:t> is a stated comparison between one thing and another. </a:t>
            </a:r>
            <a:r>
              <a:rPr lang="en-GB" sz="2800" dirty="0">
                <a:solidFill>
                  <a:srgbClr val="1C1D1F"/>
                </a:solidFill>
                <a:effectLst/>
                <a:latin typeface="+mn-lt"/>
                <a:ea typeface="Times New Roman" panose="02020603050405020304" pitchFamily="18" charset="0"/>
                <a:cs typeface="Times New Roman" panose="02020603050405020304" pitchFamily="18" charset="0"/>
              </a:rPr>
              <a:t>It creates an image in the mind by using the structure:</a:t>
            </a:r>
          </a:p>
          <a:p>
            <a:pPr>
              <a:buNone/>
            </a:pPr>
            <a:endParaRPr lang="en-GB" sz="2800" dirty="0">
              <a:effectLst/>
              <a:latin typeface="+mn-lt"/>
              <a:ea typeface="Calibri" panose="020F0502020204030204" pitchFamily="34" charset="0"/>
              <a:cs typeface="Times New Roman" panose="02020603050405020304" pitchFamily="18" charset="0"/>
            </a:endParaRPr>
          </a:p>
          <a:p>
            <a:pPr>
              <a:buNone/>
            </a:pPr>
            <a:r>
              <a:rPr lang="en-GB" sz="2800" dirty="0">
                <a:solidFill>
                  <a:srgbClr val="1C1D1F"/>
                </a:solidFill>
                <a:effectLst/>
                <a:latin typeface="+mn-lt"/>
                <a:ea typeface="Times New Roman" panose="02020603050405020304" pitchFamily="18" charset="0"/>
                <a:cs typeface="Times New Roman" panose="02020603050405020304" pitchFamily="18" charset="0"/>
              </a:rPr>
              <a:t>[Thing 1] + is + [Thing 2]</a:t>
            </a:r>
          </a:p>
          <a:p>
            <a:pPr>
              <a:buNone/>
            </a:pPr>
            <a:endParaRPr lang="en-GB" sz="2800" dirty="0">
              <a:solidFill>
                <a:srgbClr val="1C1D1F"/>
              </a:solidFill>
              <a:effectLst/>
              <a:latin typeface="+mn-lt"/>
              <a:ea typeface="Times New Roman" panose="02020603050405020304" pitchFamily="18" charset="0"/>
            </a:endParaRPr>
          </a:p>
          <a:p>
            <a:pPr>
              <a:buNone/>
            </a:pPr>
            <a:r>
              <a:rPr lang="en-GB" sz="2800" i="1" dirty="0">
                <a:solidFill>
                  <a:srgbClr val="1C1D1F"/>
                </a:solidFill>
                <a:effectLst/>
                <a:latin typeface="+mn-lt"/>
                <a:ea typeface="Times New Roman" panose="02020603050405020304" pitchFamily="18" charset="0"/>
              </a:rPr>
              <a:t>My teacher is a monster</a:t>
            </a:r>
            <a:endParaRPr lang="en-GB" sz="2800" dirty="0">
              <a:effectLst/>
              <a:latin typeface="+mn-lt"/>
              <a:ea typeface="Times New Roman" panose="02020603050405020304" pitchFamily="18" charset="0"/>
            </a:endParaRPr>
          </a:p>
          <a:p>
            <a:pPr>
              <a:buNone/>
            </a:pPr>
            <a:endParaRPr lang="en-GB" sz="2800" i="1" dirty="0">
              <a:solidFill>
                <a:srgbClr val="1C1D1F"/>
              </a:solidFill>
              <a:effectLst/>
              <a:latin typeface="+mn-lt"/>
              <a:ea typeface="Times New Roman" panose="02020603050405020304" pitchFamily="18" charset="0"/>
            </a:endParaRPr>
          </a:p>
          <a:p>
            <a:pPr>
              <a:buNone/>
            </a:pPr>
            <a:r>
              <a:rPr lang="en-GB" sz="2800" i="1" dirty="0">
                <a:solidFill>
                  <a:srgbClr val="1C1D1F"/>
                </a:solidFill>
                <a:effectLst/>
                <a:latin typeface="+mn-lt"/>
                <a:ea typeface="Times New Roman" panose="02020603050405020304" pitchFamily="18" charset="0"/>
              </a:rPr>
              <a:t>My home is my castle</a:t>
            </a:r>
            <a:endParaRPr lang="en-GB" sz="2800" dirty="0">
              <a:effectLst/>
              <a:latin typeface="+mn-lt"/>
              <a:ea typeface="Times New Roman" panose="02020603050405020304" pitchFamily="18" charset="0"/>
            </a:endParaRPr>
          </a:p>
        </p:txBody>
      </p:sp>
    </p:spTree>
    <p:extLst>
      <p:ext uri="{BB962C8B-B14F-4D97-AF65-F5344CB8AC3E}">
        <p14:creationId xmlns:p14="http://schemas.microsoft.com/office/powerpoint/2010/main" val="4256140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89680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Metaphor types</a:t>
            </a:r>
          </a:p>
          <a:p>
            <a:pPr>
              <a:buNone/>
            </a:pPr>
            <a:r>
              <a:rPr lang="en-GB" sz="2800" b="1" dirty="0">
                <a:solidFill>
                  <a:srgbClr val="1C1D1F"/>
                </a:solidFill>
                <a:latin typeface="+mn-lt"/>
                <a:ea typeface="Times New Roman" panose="02020603050405020304" pitchFamily="18" charset="0"/>
                <a:cs typeface="Times New Roman" panose="02020603050405020304" pitchFamily="18" charset="0"/>
              </a:rPr>
              <a:t>In an i</a:t>
            </a:r>
            <a:r>
              <a:rPr lang="en-GB" sz="2800" b="1" dirty="0">
                <a:solidFill>
                  <a:srgbClr val="1C1D1F"/>
                </a:solidFill>
                <a:effectLst/>
                <a:latin typeface="+mn-lt"/>
                <a:ea typeface="Times New Roman" panose="02020603050405020304" pitchFamily="18" charset="0"/>
                <a:cs typeface="Times New Roman" panose="02020603050405020304" pitchFamily="18" charset="0"/>
              </a:rPr>
              <a:t>mplied metaphor</a:t>
            </a:r>
            <a:r>
              <a:rPr lang="en-GB" sz="2800" dirty="0">
                <a:solidFill>
                  <a:srgbClr val="1C1D1F"/>
                </a:solidFill>
                <a:effectLst/>
                <a:latin typeface="+mn-lt"/>
                <a:ea typeface="Times New Roman" panose="02020603050405020304" pitchFamily="18" charset="0"/>
                <a:cs typeface="Times New Roman" panose="02020603050405020304" pitchFamily="18" charset="0"/>
              </a:rPr>
              <a:t> something is referred to without being explicitly mentioned. </a:t>
            </a:r>
          </a:p>
          <a:p>
            <a:pPr>
              <a:buNone/>
            </a:pPr>
            <a:endParaRPr lang="en-GB" sz="2400" dirty="0">
              <a:effectLst/>
              <a:latin typeface="+mn-lt"/>
              <a:ea typeface="Calibri" panose="020F0502020204030204" pitchFamily="34" charset="0"/>
              <a:cs typeface="Times New Roman" panose="02020603050405020304" pitchFamily="18" charset="0"/>
            </a:endParaRPr>
          </a:p>
          <a:p>
            <a:pPr>
              <a:buNone/>
            </a:pPr>
            <a:r>
              <a:rPr lang="en-GB" sz="2800" i="1" dirty="0">
                <a:solidFill>
                  <a:srgbClr val="1C1D1F"/>
                </a:solidFill>
                <a:effectLst/>
                <a:latin typeface="+mn-lt"/>
                <a:ea typeface="Times New Roman" panose="02020603050405020304" pitchFamily="18" charset="0"/>
                <a:cs typeface="Times New Roman" panose="02020603050405020304" pitchFamily="18" charset="0"/>
              </a:rPr>
              <a:t>I spent the day putting out fires</a:t>
            </a:r>
            <a:endParaRPr lang="en-GB" sz="2800" dirty="0">
              <a:effectLst/>
              <a:latin typeface="+mn-lt"/>
              <a:ea typeface="Calibri" panose="020F0502020204030204" pitchFamily="34" charset="0"/>
              <a:cs typeface="Times New Roman" panose="02020603050405020304" pitchFamily="18" charset="0"/>
            </a:endParaRPr>
          </a:p>
          <a:p>
            <a:pPr>
              <a:buNone/>
            </a:pPr>
            <a:r>
              <a:rPr lang="en-GB" sz="2800" i="1" dirty="0">
                <a:solidFill>
                  <a:srgbClr val="1C1D1F"/>
                </a:solidFill>
                <a:effectLst/>
                <a:latin typeface="+mn-lt"/>
                <a:ea typeface="Times New Roman" panose="02020603050405020304" pitchFamily="18" charset="0"/>
                <a:cs typeface="Times New Roman" panose="02020603050405020304" pitchFamily="18" charset="0"/>
              </a:rPr>
              <a:t>He flew through his homework</a:t>
            </a:r>
          </a:p>
          <a:p>
            <a:pPr>
              <a:buNone/>
            </a:pPr>
            <a:endParaRPr lang="en-GB" sz="2400" i="1" dirty="0">
              <a:solidFill>
                <a:srgbClr val="1C1D1F"/>
              </a:solidFill>
              <a:latin typeface="+mn-lt"/>
              <a:ea typeface="Times New Roman" panose="02020603050405020304" pitchFamily="18" charset="0"/>
              <a:cs typeface="Times New Roman" panose="02020603050405020304" pitchFamily="18" charset="0"/>
            </a:endParaRPr>
          </a:p>
          <a:p>
            <a:pPr>
              <a:buNone/>
            </a:pPr>
            <a:r>
              <a:rPr lang="en-GB" sz="2800" dirty="0">
                <a:solidFill>
                  <a:srgbClr val="1C1D1F"/>
                </a:solidFill>
                <a:effectLst/>
                <a:latin typeface="+mn-lt"/>
                <a:ea typeface="Times New Roman" panose="02020603050405020304" pitchFamily="18" charset="0"/>
                <a:cs typeface="Times New Roman" panose="02020603050405020304" pitchFamily="18" charset="0"/>
              </a:rPr>
              <a:t>In the first sentence, the person is saying that they spent most of their day seeing to short-term emergencies. In the second sentence, the verb </a:t>
            </a:r>
            <a:r>
              <a:rPr lang="en-GB" sz="2800" i="1" dirty="0">
                <a:solidFill>
                  <a:srgbClr val="1C1D1F"/>
                </a:solidFill>
                <a:effectLst/>
                <a:latin typeface="+mn-lt"/>
                <a:ea typeface="Times New Roman" panose="02020603050405020304" pitchFamily="18" charset="0"/>
                <a:cs typeface="Times New Roman" panose="02020603050405020304" pitchFamily="18" charset="0"/>
              </a:rPr>
              <a:t>flew</a:t>
            </a:r>
            <a:r>
              <a:rPr lang="en-GB" sz="2800" dirty="0">
                <a:solidFill>
                  <a:srgbClr val="1C1D1F"/>
                </a:solidFill>
                <a:effectLst/>
                <a:latin typeface="+mn-lt"/>
                <a:ea typeface="Times New Roman" panose="02020603050405020304" pitchFamily="18" charset="0"/>
                <a:cs typeface="Times New Roman" panose="02020603050405020304" pitchFamily="18" charset="0"/>
              </a:rPr>
              <a:t> implies that he did his homework very quickly. </a:t>
            </a:r>
            <a:endParaRPr lang="en-GB" sz="2800" i="1" dirty="0">
              <a:solidFill>
                <a:srgbClr val="1C1D1F"/>
              </a:solidFill>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1818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68155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Times New Roman" panose="02020603050405020304" pitchFamily="18" charset="0"/>
                <a:cs typeface="Times New Roman" panose="02020603050405020304" pitchFamily="18" charset="0"/>
              </a:rPr>
              <a:t>Metaphor types</a:t>
            </a:r>
            <a:endParaRPr lang="en-GB" sz="2400" dirty="0">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400" b="0" i="0" u="none" strike="noStrike" kern="1200" dirty="0">
              <a:effectLst/>
              <a:latin typeface="+mn-lt"/>
              <a:ea typeface="Times New Roman" panose="02020603050405020304" pitchFamily="18" charset="0"/>
              <a:cs typeface="Times New Roman" panose="02020603050405020304" pitchFamily="18" charset="0"/>
            </a:endParaRPr>
          </a:p>
          <a:p>
            <a:pPr>
              <a:buNone/>
            </a:pPr>
            <a:r>
              <a:rPr lang="en-GB" sz="2400" b="1" dirty="0">
                <a:solidFill>
                  <a:srgbClr val="1C1D1F"/>
                </a:solidFill>
                <a:effectLst/>
                <a:latin typeface="+mn-lt"/>
                <a:ea typeface="Times New Roman" panose="02020603050405020304" pitchFamily="18" charset="0"/>
                <a:cs typeface="Times New Roman" panose="02020603050405020304" pitchFamily="18" charset="0"/>
              </a:rPr>
              <a:t>Extended metaphors</a:t>
            </a:r>
            <a:r>
              <a:rPr lang="en-GB" sz="2400" dirty="0">
                <a:solidFill>
                  <a:srgbClr val="1C1D1F"/>
                </a:solidFill>
                <a:effectLst/>
                <a:latin typeface="+mn-lt"/>
                <a:ea typeface="Times New Roman" panose="02020603050405020304" pitchFamily="18" charset="0"/>
                <a:cs typeface="Times New Roman" panose="02020603050405020304" pitchFamily="18" charset="0"/>
              </a:rPr>
              <a:t> are hard to see because they are so common. Symbols are a form of extended metaphor. Here are some examples of extended metaphors:</a:t>
            </a:r>
            <a:endParaRPr lang="en-GB" sz="2400" dirty="0">
              <a:effectLst/>
              <a:latin typeface="+mn-lt"/>
              <a:ea typeface="Calibri" panose="020F0502020204030204" pitchFamily="34" charset="0"/>
              <a:cs typeface="Times New Roman" panose="02020603050405020304" pitchFamily="18" charset="0"/>
            </a:endParaRPr>
          </a:p>
          <a:p>
            <a:pPr lvl="0">
              <a:buSzPts val="1000"/>
              <a:buNone/>
              <a:tabLst>
                <a:tab pos="457200" algn="l"/>
              </a:tabLst>
            </a:pPr>
            <a:r>
              <a:rPr lang="en-GB" sz="2400" dirty="0">
                <a:solidFill>
                  <a:srgbClr val="1C1D1F"/>
                </a:solidFill>
                <a:effectLst/>
                <a:latin typeface="+mn-lt"/>
                <a:ea typeface="Times New Roman" panose="02020603050405020304" pitchFamily="18" charset="0"/>
                <a:cs typeface="Times New Roman" panose="02020603050405020304" pitchFamily="18" charset="0"/>
              </a:rPr>
              <a:t>The bear is often used to describe Russia and has become one of its symbols. </a:t>
            </a:r>
            <a:endParaRPr lang="en-GB" sz="2400" dirty="0">
              <a:solidFill>
                <a:srgbClr val="1C1D1F"/>
              </a:solidFill>
              <a:effectLst/>
              <a:latin typeface="+mn-lt"/>
              <a:ea typeface="Calibri" panose="020F0502020204030204" pitchFamily="34" charset="0"/>
              <a:cs typeface="Times New Roman" panose="02020603050405020304" pitchFamily="18" charset="0"/>
            </a:endParaRPr>
          </a:p>
          <a:p>
            <a:pPr lvl="0">
              <a:buSzPts val="1000"/>
              <a:buNone/>
              <a:tabLst>
                <a:tab pos="457200" algn="l"/>
              </a:tabLst>
            </a:pPr>
            <a:r>
              <a:rPr lang="en-GB" sz="2400" dirty="0">
                <a:solidFill>
                  <a:srgbClr val="1C1D1F"/>
                </a:solidFill>
                <a:effectLst/>
                <a:latin typeface="+mn-lt"/>
                <a:ea typeface="Times New Roman" panose="02020603050405020304" pitchFamily="18" charset="0"/>
                <a:cs typeface="Times New Roman" panose="02020603050405020304" pitchFamily="18" charset="0"/>
              </a:rPr>
              <a:t>In the news, journalists often refer to “the Pentagon” when talking about the US military. This is in reference to the shape of the building for the Department of </a:t>
            </a:r>
            <a:r>
              <a:rPr lang="en-GB" sz="2400" dirty="0" err="1">
                <a:solidFill>
                  <a:srgbClr val="1C1D1F"/>
                </a:solidFill>
                <a:effectLst/>
                <a:latin typeface="+mn-lt"/>
                <a:ea typeface="Times New Roman" panose="02020603050405020304" pitchFamily="18" charset="0"/>
                <a:cs typeface="Times New Roman" panose="02020603050405020304" pitchFamily="18" charset="0"/>
              </a:rPr>
              <a:t>Defense</a:t>
            </a:r>
            <a:r>
              <a:rPr lang="en-GB" sz="2400" dirty="0">
                <a:solidFill>
                  <a:srgbClr val="1C1D1F"/>
                </a:solidFill>
                <a:effectLst/>
                <a:latin typeface="+mn-lt"/>
                <a:ea typeface="Times New Roman" panose="02020603050405020304" pitchFamily="18" charset="0"/>
                <a:cs typeface="Times New Roman" panose="02020603050405020304" pitchFamily="18" charset="0"/>
              </a:rPr>
              <a:t>.</a:t>
            </a:r>
            <a:endParaRPr lang="en-GB" sz="2400" dirty="0">
              <a:solidFill>
                <a:srgbClr val="1C1D1F"/>
              </a:solidFill>
              <a:effectLst/>
              <a:latin typeface="+mn-lt"/>
              <a:ea typeface="Calibri" panose="020F0502020204030204" pitchFamily="34" charset="0"/>
              <a:cs typeface="Times New Roman" panose="02020603050405020304" pitchFamily="18" charset="0"/>
            </a:endParaRPr>
          </a:p>
          <a:p>
            <a:pPr lvl="0">
              <a:buSzPts val="1000"/>
              <a:buNone/>
              <a:tabLst>
                <a:tab pos="457200" algn="l"/>
              </a:tabLst>
            </a:pPr>
            <a:r>
              <a:rPr lang="en-GB" sz="2400" dirty="0">
                <a:solidFill>
                  <a:srgbClr val="1C1D1F"/>
                </a:solidFill>
                <a:effectLst/>
                <a:latin typeface="+mn-lt"/>
                <a:ea typeface="Times New Roman" panose="02020603050405020304" pitchFamily="18" charset="0"/>
                <a:cs typeface="Times New Roman" panose="02020603050405020304" pitchFamily="18" charset="0"/>
              </a:rPr>
              <a:t>Fire and fire imagery are often used to describe a person’s love for someone: to carry a torch, burning love, an old flame…</a:t>
            </a:r>
            <a:endParaRPr lang="en-GB" sz="2400" dirty="0">
              <a:solidFill>
                <a:srgbClr val="1C1D1F"/>
              </a:solidFill>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p:txBody>
      </p:sp>
    </p:spTree>
    <p:extLst>
      <p:ext uri="{BB962C8B-B14F-4D97-AF65-F5344CB8AC3E}">
        <p14:creationId xmlns:p14="http://schemas.microsoft.com/office/powerpoint/2010/main" val="2702489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100131"/>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Times New Roman" panose="02020603050405020304" pitchFamily="18" charset="0"/>
                <a:cs typeface="Times New Roman" panose="02020603050405020304" pitchFamily="18" charset="0"/>
              </a:rPr>
              <a:t>Metaphor types</a:t>
            </a:r>
            <a:endParaRPr lang="en-GB" sz="2400" dirty="0">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400" b="0" i="0" u="none" strike="noStrike" kern="1200" dirty="0">
              <a:effectLst/>
              <a:latin typeface="+mn-lt"/>
              <a:ea typeface="Times New Roman" panose="02020603050405020304" pitchFamily="18" charset="0"/>
              <a:cs typeface="Times New Roman" panose="02020603050405020304" pitchFamily="18" charset="0"/>
            </a:endParaRPr>
          </a:p>
          <a:p>
            <a:pPr eaLnBrk="1" fontAlgn="ctr" hangingPunct="1">
              <a:spcBef>
                <a:spcPts val="0"/>
              </a:spcBef>
              <a:spcAft>
                <a:spcPts val="0"/>
              </a:spcAft>
              <a:buNone/>
            </a:pPr>
            <a:r>
              <a:rPr lang="en-GB" sz="2400" b="1" dirty="0">
                <a:solidFill>
                  <a:srgbClr val="1C1D1F"/>
                </a:solidFill>
                <a:effectLst/>
                <a:latin typeface="+mn-lt"/>
                <a:ea typeface="Times New Roman" panose="02020603050405020304" pitchFamily="18" charset="0"/>
                <a:cs typeface="Times New Roman" panose="02020603050405020304" pitchFamily="18" charset="0"/>
              </a:rPr>
              <a:t>Literary metaphors </a:t>
            </a:r>
            <a:r>
              <a:rPr lang="en-GB" sz="2400" dirty="0">
                <a:solidFill>
                  <a:srgbClr val="1C1D1F"/>
                </a:solidFill>
                <a:effectLst/>
                <a:latin typeface="+mn-lt"/>
                <a:ea typeface="Times New Roman" panose="02020603050405020304" pitchFamily="18" charset="0"/>
                <a:cs typeface="Times New Roman" panose="02020603050405020304" pitchFamily="18" charset="0"/>
              </a:rPr>
              <a:t>are generally used to provide strong imagery for poetic purposes. Examples:</a:t>
            </a:r>
          </a:p>
          <a:p>
            <a:pPr eaLnBrk="1" fontAlgn="ctr" hangingPunct="1">
              <a:spcBef>
                <a:spcPts val="0"/>
              </a:spcBef>
              <a:spcAft>
                <a:spcPts val="0"/>
              </a:spcAft>
              <a:buNone/>
            </a:pPr>
            <a:endParaRPr lang="en-GB" sz="2400" dirty="0">
              <a:solidFill>
                <a:srgbClr val="1C1D1F"/>
              </a:solidFill>
              <a:latin typeface="+mn-lt"/>
              <a:cs typeface="Times New Roman" panose="02020603050405020304" pitchFamily="18" charset="0"/>
            </a:endParaRPr>
          </a:p>
          <a:p>
            <a:pPr>
              <a:buNone/>
            </a:pPr>
            <a:r>
              <a:rPr lang="en-GB" sz="2400" dirty="0">
                <a:solidFill>
                  <a:srgbClr val="1C1D1F"/>
                </a:solidFill>
                <a:effectLst/>
                <a:latin typeface="+mn-lt"/>
                <a:ea typeface="Times New Roman" panose="02020603050405020304" pitchFamily="18" charset="0"/>
              </a:rPr>
              <a:t>Two roads diverged in a wood, and I—</a:t>
            </a:r>
            <a:endParaRPr lang="en-GB" sz="2400" dirty="0">
              <a:effectLst/>
              <a:latin typeface="+mn-lt"/>
              <a:ea typeface="Times New Roman" panose="02020603050405020304" pitchFamily="18" charset="0"/>
            </a:endParaRPr>
          </a:p>
          <a:p>
            <a:pPr>
              <a:buNone/>
            </a:pPr>
            <a:r>
              <a:rPr lang="en-GB" sz="2400" dirty="0">
                <a:solidFill>
                  <a:srgbClr val="1C1D1F"/>
                </a:solidFill>
                <a:effectLst/>
                <a:latin typeface="+mn-lt"/>
                <a:ea typeface="Times New Roman" panose="02020603050405020304" pitchFamily="18" charset="0"/>
              </a:rPr>
              <a:t>I took the one less </a:t>
            </a:r>
            <a:r>
              <a:rPr lang="en-GB" sz="2400" dirty="0" err="1">
                <a:solidFill>
                  <a:srgbClr val="1C1D1F"/>
                </a:solidFill>
                <a:effectLst/>
                <a:latin typeface="+mn-lt"/>
                <a:ea typeface="Times New Roman" panose="02020603050405020304" pitchFamily="18" charset="0"/>
              </a:rPr>
              <a:t>traveled</a:t>
            </a:r>
            <a:r>
              <a:rPr lang="en-GB" sz="2400" dirty="0">
                <a:solidFill>
                  <a:srgbClr val="1C1D1F"/>
                </a:solidFill>
                <a:effectLst/>
                <a:latin typeface="+mn-lt"/>
                <a:ea typeface="Times New Roman" panose="02020603050405020304" pitchFamily="18" charset="0"/>
              </a:rPr>
              <a:t> by,</a:t>
            </a:r>
            <a:endParaRPr lang="en-GB" sz="2400" dirty="0">
              <a:effectLst/>
              <a:latin typeface="+mn-lt"/>
              <a:ea typeface="Times New Roman" panose="02020603050405020304" pitchFamily="18" charset="0"/>
            </a:endParaRPr>
          </a:p>
          <a:p>
            <a:pPr>
              <a:buNone/>
            </a:pPr>
            <a:r>
              <a:rPr lang="en-GB" sz="2400" dirty="0">
                <a:solidFill>
                  <a:srgbClr val="1C1D1F"/>
                </a:solidFill>
                <a:effectLst/>
                <a:latin typeface="+mn-lt"/>
                <a:ea typeface="Times New Roman" panose="02020603050405020304" pitchFamily="18" charset="0"/>
              </a:rPr>
              <a:t>—Robert Frost, </a:t>
            </a:r>
            <a:r>
              <a:rPr lang="en-GB" sz="2400" i="1" dirty="0">
                <a:solidFill>
                  <a:srgbClr val="1C1D1F"/>
                </a:solidFill>
                <a:effectLst/>
                <a:latin typeface="+mn-lt"/>
                <a:ea typeface="Times New Roman" panose="02020603050405020304" pitchFamily="18" charset="0"/>
              </a:rPr>
              <a:t>The Road Not Taken</a:t>
            </a:r>
            <a:endParaRPr lang="en-GB" sz="2400" dirty="0">
              <a:effectLst/>
              <a:latin typeface="+mn-lt"/>
              <a:ea typeface="Times New Roman" panose="02020603050405020304" pitchFamily="18" charset="0"/>
            </a:endParaRPr>
          </a:p>
          <a:p>
            <a:pPr>
              <a:buNone/>
            </a:pPr>
            <a:endParaRPr lang="en-GB" sz="2400" dirty="0">
              <a:solidFill>
                <a:srgbClr val="1C1D1F"/>
              </a:solidFill>
              <a:effectLst/>
              <a:latin typeface="+mn-lt"/>
              <a:ea typeface="Times New Roman" panose="02020603050405020304" pitchFamily="18" charset="0"/>
            </a:endParaRPr>
          </a:p>
          <a:p>
            <a:pPr>
              <a:buNone/>
            </a:pPr>
            <a:r>
              <a:rPr lang="en-GB" sz="2400" dirty="0">
                <a:solidFill>
                  <a:srgbClr val="1C1D1F"/>
                </a:solidFill>
                <a:effectLst/>
                <a:latin typeface="+mn-lt"/>
                <a:ea typeface="Times New Roman" panose="02020603050405020304" pitchFamily="18" charset="0"/>
              </a:rPr>
              <a:t>Do not go gentle into that good night,</a:t>
            </a:r>
            <a:endParaRPr lang="en-GB" sz="2400" dirty="0">
              <a:effectLst/>
              <a:latin typeface="+mn-lt"/>
              <a:ea typeface="Times New Roman" panose="02020603050405020304" pitchFamily="18" charset="0"/>
            </a:endParaRPr>
          </a:p>
          <a:p>
            <a:pPr>
              <a:buNone/>
            </a:pPr>
            <a:r>
              <a:rPr lang="en-GB" sz="2400" dirty="0">
                <a:solidFill>
                  <a:srgbClr val="1C1D1F"/>
                </a:solidFill>
                <a:effectLst/>
                <a:latin typeface="+mn-lt"/>
                <a:ea typeface="Times New Roman" panose="02020603050405020304" pitchFamily="18" charset="0"/>
              </a:rPr>
              <a:t>Old age should burn and rave at close of day;</a:t>
            </a:r>
            <a:endParaRPr lang="en-GB" sz="2400" dirty="0">
              <a:effectLst/>
              <a:latin typeface="+mn-lt"/>
              <a:ea typeface="Times New Roman" panose="02020603050405020304" pitchFamily="18" charset="0"/>
            </a:endParaRPr>
          </a:p>
          <a:p>
            <a:pPr>
              <a:buNone/>
            </a:pPr>
            <a:r>
              <a:rPr lang="en-GB" sz="2400" dirty="0">
                <a:solidFill>
                  <a:srgbClr val="1C1D1F"/>
                </a:solidFill>
                <a:effectLst/>
                <a:latin typeface="+mn-lt"/>
                <a:ea typeface="Times New Roman" panose="02020603050405020304" pitchFamily="18" charset="0"/>
              </a:rPr>
              <a:t>Rage, rage against the dying of the light.</a:t>
            </a:r>
            <a:endParaRPr lang="en-GB" sz="2400" dirty="0">
              <a:effectLst/>
              <a:latin typeface="+mn-lt"/>
              <a:ea typeface="Times New Roman" panose="02020603050405020304" pitchFamily="18" charset="0"/>
            </a:endParaRPr>
          </a:p>
          <a:p>
            <a:pPr>
              <a:buNone/>
            </a:pPr>
            <a:r>
              <a:rPr lang="en-GB" sz="2400" dirty="0">
                <a:solidFill>
                  <a:srgbClr val="1C1D1F"/>
                </a:solidFill>
                <a:effectLst/>
                <a:latin typeface="+mn-lt"/>
                <a:ea typeface="Times New Roman" panose="02020603050405020304" pitchFamily="18" charset="0"/>
              </a:rPr>
              <a:t>—Dylan Thomas, </a:t>
            </a:r>
            <a:r>
              <a:rPr lang="en-GB" sz="2400" i="1" dirty="0">
                <a:solidFill>
                  <a:srgbClr val="1C1D1F"/>
                </a:solidFill>
                <a:effectLst/>
                <a:latin typeface="+mn-lt"/>
                <a:ea typeface="Times New Roman" panose="02020603050405020304" pitchFamily="18" charset="0"/>
              </a:rPr>
              <a:t>Do not go gentle into that good night</a:t>
            </a:r>
            <a:endParaRPr lang="en-GB" sz="2400" dirty="0">
              <a:effectLst/>
              <a:latin typeface="+mn-lt"/>
              <a:ea typeface="Times New Roman" panose="02020603050405020304" pitchFamily="18" charset="0"/>
            </a:endParaRPr>
          </a:p>
          <a:p>
            <a:pPr eaLnBrk="1" fontAlgn="ctr" hangingPunct="1">
              <a:spcBef>
                <a:spcPts val="0"/>
              </a:spcBef>
              <a:spcAft>
                <a:spcPts val="0"/>
              </a:spcAft>
              <a:buNone/>
            </a:pPr>
            <a:endParaRPr lang="en-GB" sz="2800" dirty="0">
              <a:solidFill>
                <a:srgbClr val="202122"/>
              </a:solidFill>
              <a:latin typeface="+mn-lt"/>
              <a:cs typeface="Times New Roman" panose="02020603050405020304" pitchFamily="18" charset="0"/>
            </a:endParaRPr>
          </a:p>
        </p:txBody>
      </p:sp>
    </p:spTree>
    <p:extLst>
      <p:ext uri="{BB962C8B-B14F-4D97-AF65-F5344CB8AC3E}">
        <p14:creationId xmlns:p14="http://schemas.microsoft.com/office/powerpoint/2010/main" val="674203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4604146"/>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Mixed metaphor</a:t>
            </a:r>
          </a:p>
          <a:p>
            <a:pPr marL="0" algn="l" rtl="0" eaLnBrk="1" fontAlgn="ctr" latinLnBrk="0" hangingPunct="1">
              <a:spcBef>
                <a:spcPts val="0"/>
              </a:spcBef>
              <a:spcAft>
                <a:spcPts val="0"/>
              </a:spcAft>
              <a:buNone/>
            </a:pPr>
            <a:endParaRPr lang="en-GB" sz="2800" b="0" i="0" u="none" strike="noStrike" dirty="0">
              <a:solidFill>
                <a:srgbClr val="202122"/>
              </a:solidFill>
              <a:effectLst/>
              <a:latin typeface="+mn-lt"/>
            </a:endParaRPr>
          </a:p>
          <a:p>
            <a:pPr>
              <a:buNone/>
            </a:pPr>
            <a:r>
              <a:rPr lang="en-GB" sz="2800" dirty="0">
                <a:solidFill>
                  <a:srgbClr val="1C1D1F"/>
                </a:solidFill>
                <a:effectLst/>
                <a:latin typeface="Roboto" panose="02000000000000000000" pitchFamily="2" charset="0"/>
                <a:ea typeface="Times New Roman" panose="02020603050405020304" pitchFamily="18" charset="0"/>
              </a:rPr>
              <a:t>“Mr. Speaker, I smell a rat. I see him floating in the air. But mark me, sir, I will nip him in the bud.” </a:t>
            </a:r>
          </a:p>
          <a:p>
            <a:pPr>
              <a:buNone/>
            </a:pPr>
            <a:r>
              <a:rPr lang="en-GB" sz="2800">
                <a:solidFill>
                  <a:srgbClr val="1C1D1F"/>
                </a:solidFill>
                <a:effectLst/>
                <a:latin typeface="Roboto" panose="02000000000000000000" pitchFamily="2" charset="0"/>
                <a:ea typeface="Times New Roman" panose="02020603050405020304" pitchFamily="18" charset="0"/>
              </a:rPr>
              <a:t>Sir </a:t>
            </a:r>
            <a:r>
              <a:rPr lang="en-GB" sz="2800" dirty="0">
                <a:solidFill>
                  <a:srgbClr val="1C1D1F"/>
                </a:solidFill>
                <a:effectLst/>
                <a:latin typeface="Roboto" panose="02000000000000000000" pitchFamily="2" charset="0"/>
                <a:ea typeface="Times New Roman" panose="02020603050405020304" pitchFamily="18" charset="0"/>
              </a:rPr>
              <a:t>Boyle Roche (1736-1807</a:t>
            </a:r>
            <a:r>
              <a:rPr lang="en-GB" sz="2800">
                <a:solidFill>
                  <a:srgbClr val="1C1D1F"/>
                </a:solidFill>
                <a:effectLst/>
                <a:latin typeface="Roboto" panose="02000000000000000000" pitchFamily="2" charset="0"/>
                <a:ea typeface="Times New Roman" panose="02020603050405020304" pitchFamily="18" charset="0"/>
              </a:rPr>
              <a:t>) </a:t>
            </a:r>
          </a:p>
          <a:p>
            <a:pPr>
              <a:buNone/>
            </a:pPr>
            <a:r>
              <a:rPr lang="en-GB" sz="2800">
                <a:solidFill>
                  <a:srgbClr val="1C1D1F"/>
                </a:solidFill>
                <a:effectLst/>
                <a:latin typeface="Roboto" panose="02000000000000000000" pitchFamily="2" charset="0"/>
                <a:ea typeface="Times New Roman" panose="02020603050405020304" pitchFamily="18" charset="0"/>
              </a:rPr>
              <a:t>Irish </a:t>
            </a:r>
            <a:r>
              <a:rPr lang="en-GB" sz="2800" dirty="0">
                <a:solidFill>
                  <a:srgbClr val="1C1D1F"/>
                </a:solidFill>
                <a:effectLst/>
                <a:latin typeface="Roboto" panose="02000000000000000000" pitchFamily="2" charset="0"/>
                <a:ea typeface="Times New Roman" panose="02020603050405020304" pitchFamily="18" charset="0"/>
              </a:rPr>
              <a:t>Member of Parliament </a:t>
            </a:r>
            <a:endParaRPr lang="en-GB" sz="2800" dirty="0">
              <a:effectLst/>
              <a:latin typeface="Times New Roman" panose="02020603050405020304" pitchFamily="18" charset="0"/>
              <a:ea typeface="Times New Roman" panose="02020603050405020304" pitchFamily="18" charset="0"/>
            </a:endParaRPr>
          </a:p>
          <a:p>
            <a:pPr>
              <a:buNone/>
            </a:pPr>
            <a:endParaRPr lang="en-GB" sz="2800" dirty="0">
              <a:solidFill>
                <a:srgbClr val="1C1D1F"/>
              </a:solidFill>
              <a:effectLst/>
              <a:latin typeface="Roboto" panose="02000000000000000000" pitchFamily="2" charset="0"/>
              <a:ea typeface="Times New Roman" panose="02020603050405020304" pitchFamily="18" charset="0"/>
            </a:endParaRPr>
          </a:p>
          <a:p>
            <a:pPr>
              <a:buNone/>
            </a:pPr>
            <a:r>
              <a:rPr lang="en-GB" sz="2800" dirty="0">
                <a:solidFill>
                  <a:srgbClr val="1C1D1F"/>
                </a:solidFill>
                <a:effectLst/>
                <a:latin typeface="Roboto" panose="02000000000000000000" pitchFamily="2" charset="0"/>
                <a:ea typeface="Times New Roman" panose="02020603050405020304" pitchFamily="18" charset="0"/>
              </a:rPr>
              <a:t>“You can’t lead a dead horse to water.”</a:t>
            </a:r>
            <a:endParaRPr lang="en-GB" sz="2800" dirty="0">
              <a:effectLst/>
              <a:latin typeface="Times New Roman" panose="02020603050405020304" pitchFamily="18" charset="0"/>
              <a:ea typeface="Times New Roman" panose="02020603050405020304" pitchFamily="18" charset="0"/>
            </a:endParaRP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p:txBody>
      </p:sp>
    </p:spTree>
    <p:extLst>
      <p:ext uri="{BB962C8B-B14F-4D97-AF65-F5344CB8AC3E}">
        <p14:creationId xmlns:p14="http://schemas.microsoft.com/office/powerpoint/2010/main" val="2747220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8136904" cy="6081473"/>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Metaphorically … literally</a:t>
            </a:r>
          </a:p>
          <a:p>
            <a:pPr>
              <a:buNone/>
            </a:pPr>
            <a:endParaRPr lang="en-GB" sz="2800" dirty="0">
              <a:solidFill>
                <a:srgbClr val="04133A"/>
              </a:solidFill>
              <a:effectLst/>
              <a:latin typeface="+mn-lt"/>
              <a:ea typeface="Calibri" panose="020F0502020204030204" pitchFamily="34" charset="0"/>
              <a:cs typeface="Times New Roman" panose="02020603050405020304" pitchFamily="18" charset="0"/>
            </a:endParaRPr>
          </a:p>
          <a:p>
            <a:pPr>
              <a:buNone/>
            </a:pPr>
            <a:r>
              <a:rPr lang="en-GB" sz="2800" dirty="0">
                <a:solidFill>
                  <a:srgbClr val="04133A"/>
                </a:solidFill>
                <a:effectLst/>
                <a:latin typeface="+mn-lt"/>
                <a:ea typeface="Calibri" panose="020F0502020204030204" pitchFamily="34" charset="0"/>
                <a:cs typeface="Times New Roman" panose="02020603050405020304" pitchFamily="18" charset="0"/>
              </a:rPr>
              <a:t>“I was </a:t>
            </a:r>
            <a:r>
              <a:rPr lang="en-GB" sz="2800" dirty="0">
                <a:solidFill>
                  <a:schemeClr val="accent2">
                    <a:lumMod val="50000"/>
                  </a:schemeClr>
                </a:solidFill>
                <a:effectLst/>
                <a:latin typeface="+mn-lt"/>
                <a:ea typeface="Calibri" panose="020F0502020204030204" pitchFamily="34" charset="0"/>
                <a:cs typeface="Times New Roman" panose="02020603050405020304" pitchFamily="18" charset="0"/>
              </a:rPr>
              <a:t>literally</a:t>
            </a:r>
            <a:r>
              <a:rPr lang="en-GB" sz="2800" dirty="0">
                <a:solidFill>
                  <a:srgbClr val="04133A"/>
                </a:solidFill>
                <a:effectLst/>
                <a:latin typeface="+mn-lt"/>
                <a:ea typeface="Calibri" panose="020F0502020204030204" pitchFamily="34" charset="0"/>
                <a:cs typeface="Times New Roman" panose="02020603050405020304" pitchFamily="18" charset="0"/>
              </a:rPr>
              <a:t> petrified”</a:t>
            </a:r>
          </a:p>
          <a:p>
            <a:pPr>
              <a:buNone/>
            </a:pPr>
            <a:endParaRPr lang="en-GB" sz="2400" dirty="0">
              <a:solidFill>
                <a:srgbClr val="04133A"/>
              </a:solidFill>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r>
              <a:rPr lang="en-GB" sz="2400" dirty="0">
                <a:solidFill>
                  <a:schemeClr val="tx2">
                    <a:lumMod val="85000"/>
                    <a:lumOff val="15000"/>
                  </a:schemeClr>
                </a:solidFill>
                <a:latin typeface="+mn-lt"/>
              </a:rPr>
              <a:t>Other words</a:t>
            </a:r>
            <a:r>
              <a:rPr lang="en-GB" sz="2400" b="0" i="0" u="none" strike="noStrike" dirty="0">
                <a:solidFill>
                  <a:schemeClr val="tx2">
                    <a:lumMod val="85000"/>
                    <a:lumOff val="15000"/>
                  </a:schemeClr>
                </a:solidFill>
                <a:effectLst/>
                <a:latin typeface="+mn-lt"/>
              </a:rPr>
              <a:t> used for emphasis also literally mean ‘literally’</a:t>
            </a:r>
          </a:p>
          <a:p>
            <a:pPr marL="0" algn="l" rtl="0" eaLnBrk="1" fontAlgn="ctr" latinLnBrk="0" hangingPunct="1">
              <a:spcBef>
                <a:spcPts val="0"/>
              </a:spcBef>
              <a:spcAft>
                <a:spcPts val="0"/>
              </a:spcAft>
              <a:buNone/>
            </a:pPr>
            <a:endParaRPr lang="en-GB" sz="2800" dirty="0">
              <a:solidFill>
                <a:srgbClr val="202122"/>
              </a:solidFill>
              <a:latin typeface="+mn-lt"/>
            </a:endParaRPr>
          </a:p>
          <a:p>
            <a:pPr marL="0" algn="l" rtl="0" eaLnBrk="1" fontAlgn="ctr" latinLnBrk="0" hangingPunct="1">
              <a:spcBef>
                <a:spcPts val="0"/>
              </a:spcBef>
              <a:spcAft>
                <a:spcPts val="0"/>
              </a:spcAft>
              <a:buNone/>
            </a:pPr>
            <a:r>
              <a:rPr lang="en-GB" sz="2800" b="0" i="0" u="none" strike="noStrike" dirty="0">
                <a:solidFill>
                  <a:schemeClr val="accent2">
                    <a:lumMod val="50000"/>
                  </a:schemeClr>
                </a:solidFill>
                <a:effectLst/>
                <a:latin typeface="+mn-lt"/>
              </a:rPr>
              <a:t>	truly</a:t>
            </a:r>
            <a:r>
              <a:rPr lang="en-GB" sz="2800" b="0" i="0" u="none" strike="noStrike" dirty="0">
                <a:solidFill>
                  <a:srgbClr val="202122"/>
                </a:solidFill>
                <a:effectLst/>
                <a:latin typeface="+mn-lt"/>
              </a:rPr>
              <a:t> mortified</a:t>
            </a:r>
          </a:p>
          <a:p>
            <a:pPr marL="0" algn="l" rtl="0" eaLnBrk="1" fontAlgn="ctr" latinLnBrk="0" hangingPunct="1">
              <a:spcBef>
                <a:spcPts val="0"/>
              </a:spcBef>
              <a:spcAft>
                <a:spcPts val="0"/>
              </a:spcAft>
              <a:buNone/>
            </a:pPr>
            <a:endParaRPr lang="en-GB" sz="2800" dirty="0">
              <a:solidFill>
                <a:srgbClr val="202122"/>
              </a:solidFill>
              <a:latin typeface="+mn-lt"/>
            </a:endParaRPr>
          </a:p>
          <a:p>
            <a:pPr marL="0" algn="l" rtl="0" eaLnBrk="1" fontAlgn="ctr" latinLnBrk="0" hangingPunct="1">
              <a:spcBef>
                <a:spcPts val="0"/>
              </a:spcBef>
              <a:spcAft>
                <a:spcPts val="0"/>
              </a:spcAft>
              <a:buNone/>
            </a:pPr>
            <a:r>
              <a:rPr lang="en-GB" sz="2800" b="0" i="0" u="none" strike="noStrike" dirty="0">
                <a:solidFill>
                  <a:schemeClr val="accent2">
                    <a:lumMod val="50000"/>
                  </a:schemeClr>
                </a:solidFill>
                <a:effectLst/>
                <a:latin typeface="+mn-lt"/>
              </a:rPr>
              <a:t>	absolutely</a:t>
            </a:r>
            <a:r>
              <a:rPr lang="en-GB" sz="2800" b="0" i="0" u="none" strike="noStrike" dirty="0">
                <a:solidFill>
                  <a:srgbClr val="202122"/>
                </a:solidFill>
                <a:effectLst/>
                <a:latin typeface="+mn-lt"/>
              </a:rPr>
              <a:t> blown away</a:t>
            </a:r>
          </a:p>
          <a:p>
            <a:pPr marL="0" algn="l" rtl="0" eaLnBrk="1" fontAlgn="ctr" latinLnBrk="0" hangingPunct="1">
              <a:spcBef>
                <a:spcPts val="0"/>
              </a:spcBef>
              <a:spcAft>
                <a:spcPts val="0"/>
              </a:spcAft>
              <a:buNone/>
            </a:pPr>
            <a:endParaRPr lang="en-GB" sz="2800" dirty="0">
              <a:solidFill>
                <a:srgbClr val="202122"/>
              </a:solidFill>
              <a:latin typeface="+mn-lt"/>
            </a:endParaRPr>
          </a:p>
          <a:p>
            <a:pPr marL="0" algn="l" rtl="0" eaLnBrk="1" fontAlgn="ctr" latinLnBrk="0" hangingPunct="1">
              <a:spcBef>
                <a:spcPts val="0"/>
              </a:spcBef>
              <a:spcAft>
                <a:spcPts val="0"/>
              </a:spcAft>
              <a:buNone/>
            </a:pPr>
            <a:r>
              <a:rPr lang="en-GB" sz="2800" b="0" i="0" u="none" strike="noStrike" dirty="0">
                <a:solidFill>
                  <a:schemeClr val="accent2">
                    <a:lumMod val="50000"/>
                  </a:schemeClr>
                </a:solidFill>
                <a:effectLst/>
                <a:latin typeface="+mn-lt"/>
              </a:rPr>
              <a:t>	really</a:t>
            </a:r>
            <a:r>
              <a:rPr lang="en-GB" sz="2800" b="0" i="0" u="none" strike="noStrike" dirty="0">
                <a:solidFill>
                  <a:srgbClr val="202122"/>
                </a:solidFill>
                <a:effectLst/>
                <a:latin typeface="+mn-lt"/>
              </a:rPr>
              <a:t> over the moon</a:t>
            </a:r>
          </a:p>
          <a:p>
            <a:pPr marL="0" algn="l" rtl="0" eaLnBrk="1" fontAlgn="ctr" latinLnBrk="0" hangingPunct="1">
              <a:spcBef>
                <a:spcPts val="0"/>
              </a:spcBef>
              <a:spcAft>
                <a:spcPts val="0"/>
              </a:spcAft>
              <a:buNone/>
            </a:pPr>
            <a:endParaRPr lang="en-GB" sz="2800" dirty="0">
              <a:solidFill>
                <a:srgbClr val="202122"/>
              </a:solidFill>
              <a:latin typeface="+mn-lt"/>
            </a:endParaRPr>
          </a:p>
          <a:p>
            <a:pPr marL="0" algn="l" rtl="0" eaLnBrk="1" fontAlgn="ctr" latinLnBrk="0" hangingPunct="1">
              <a:spcBef>
                <a:spcPts val="0"/>
              </a:spcBef>
              <a:spcAft>
                <a:spcPts val="0"/>
              </a:spcAft>
              <a:buNone/>
            </a:pPr>
            <a:r>
              <a:rPr lang="en-GB" sz="2800" b="0" i="0" u="none" strike="noStrike" dirty="0">
                <a:solidFill>
                  <a:schemeClr val="accent2">
                    <a:lumMod val="50000"/>
                  </a:schemeClr>
                </a:solidFill>
                <a:effectLst/>
                <a:latin typeface="+mn-lt"/>
              </a:rPr>
              <a:t>	very</a:t>
            </a:r>
            <a:r>
              <a:rPr lang="en-GB" sz="2800" b="0" i="0" u="none" strike="noStrike" dirty="0">
                <a:solidFill>
                  <a:srgbClr val="202122"/>
                </a:solidFill>
                <a:effectLst/>
                <a:latin typeface="+mn-lt"/>
              </a:rPr>
              <a:t> fed up</a:t>
            </a:r>
          </a:p>
        </p:txBody>
      </p:sp>
      <p:pic>
        <p:nvPicPr>
          <p:cNvPr id="2" name="Picture 1">
            <a:extLst>
              <a:ext uri="{FF2B5EF4-FFF2-40B4-BE49-F238E27FC236}">
                <a16:creationId xmlns:a16="http://schemas.microsoft.com/office/drawing/2014/main" id="{D9B92839-75A6-8226-6984-FC7EEA90F0BA}"/>
              </a:ext>
            </a:extLst>
          </p:cNvPr>
          <p:cNvPicPr>
            <a:picLocks noChangeAspect="1"/>
          </p:cNvPicPr>
          <p:nvPr/>
        </p:nvPicPr>
        <p:blipFill>
          <a:blip r:embed="rId3"/>
          <a:stretch>
            <a:fillRect/>
          </a:stretch>
        </p:blipFill>
        <p:spPr>
          <a:xfrm>
            <a:off x="6948264" y="231796"/>
            <a:ext cx="1758603" cy="2347826"/>
          </a:xfrm>
          <a:prstGeom prst="rect">
            <a:avLst/>
          </a:prstGeom>
        </p:spPr>
      </p:pic>
    </p:spTree>
    <p:extLst>
      <p:ext uri="{BB962C8B-B14F-4D97-AF65-F5344CB8AC3E}">
        <p14:creationId xmlns:p14="http://schemas.microsoft.com/office/powerpoint/2010/main" val="2846899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040243"/>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b="1" dirty="0">
                <a:solidFill>
                  <a:schemeClr val="accent2">
                    <a:lumMod val="50000"/>
                  </a:schemeClr>
                </a:solidFill>
                <a:effectLst/>
                <a:latin typeface="+mn-lt"/>
                <a:ea typeface="Calibri" panose="020F0502020204030204" pitchFamily="34" charset="0"/>
                <a:cs typeface="Times New Roman" panose="02020603050405020304" pitchFamily="18" charset="0"/>
              </a:rPr>
              <a:t>The Language and Linguistics group</a:t>
            </a:r>
          </a:p>
          <a:p>
            <a:pPr algn="l" fontAlgn="base">
              <a:buNone/>
            </a:pPr>
            <a:r>
              <a:rPr lang="en-GB" sz="2400" i="0" dirty="0">
                <a:effectLst/>
                <a:latin typeface="+mn-lt"/>
              </a:rPr>
              <a:t>This group aims to explore all aspects of language and the way we use it, including conversation, language learning, language change, dialects and the language of literature. Members are invited to suggest topics that interest them, and offers to lead sessions are very welcome.</a:t>
            </a:r>
          </a:p>
          <a:p>
            <a:pPr algn="l" fontAlgn="base">
              <a:buNone/>
            </a:pPr>
            <a:br>
              <a:rPr lang="en-GB" sz="2400" i="0" dirty="0">
                <a:effectLst/>
                <a:latin typeface="+mn-lt"/>
              </a:rPr>
            </a:br>
            <a:r>
              <a:rPr lang="en-GB" sz="2400" i="0" dirty="0">
                <a:effectLst/>
                <a:latin typeface="+mn-lt"/>
              </a:rPr>
              <a:t>This is not a course covering a set syllabus over a given period, nor is it a foreign language course. Rather, it is an on-going meeting to explore mainly the English language and, while we do sometimes refer to other languages, no linguistic knowledge is assumed.</a:t>
            </a: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2400" b="0" i="1" u="none" strike="noStrike" dirty="0">
                <a:solidFill>
                  <a:schemeClr val="accent2">
                    <a:lumMod val="50000"/>
                  </a:schemeClr>
                </a:solidFill>
                <a:effectLst/>
                <a:latin typeface="+mn-lt"/>
              </a:rPr>
              <a:t>https://u3ayork.wixsite.com/language-linguistics</a:t>
            </a:r>
          </a:p>
        </p:txBody>
      </p:sp>
    </p:spTree>
    <p:extLst>
      <p:ext uri="{BB962C8B-B14F-4D97-AF65-F5344CB8AC3E}">
        <p14:creationId xmlns:p14="http://schemas.microsoft.com/office/powerpoint/2010/main" val="1611676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96637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b="1" dirty="0">
                <a:solidFill>
                  <a:schemeClr val="accent2">
                    <a:lumMod val="50000"/>
                  </a:schemeClr>
                </a:solidFill>
                <a:effectLst/>
                <a:latin typeface="+mn-lt"/>
                <a:ea typeface="Calibri" panose="020F0502020204030204" pitchFamily="34" charset="0"/>
                <a:cs typeface="Times New Roman" panose="02020603050405020304" pitchFamily="18" charset="0"/>
              </a:rPr>
              <a:t>The Language and Linguistics group</a:t>
            </a:r>
          </a:p>
          <a:p>
            <a:pPr algn="l" fontAlgn="base">
              <a:buNone/>
            </a:pPr>
            <a:r>
              <a:rPr lang="en-GB" sz="2400" i="0" dirty="0">
                <a:effectLst/>
                <a:latin typeface="+mn-lt"/>
              </a:rPr>
              <a:t>Topics of recent meetings include:-</a:t>
            </a:r>
            <a:endParaRPr lang="en-GB" sz="2400" dirty="0">
              <a:latin typeface="+mn-lt"/>
            </a:endParaRPr>
          </a:p>
          <a:p>
            <a:pPr algn="l" fontAlgn="base">
              <a:buNone/>
            </a:pPr>
            <a:r>
              <a:rPr lang="en-GB" sz="2400" i="0" dirty="0">
                <a:effectLst/>
                <a:latin typeface="+mn-lt"/>
              </a:rPr>
              <a:t>	What’s your name?</a:t>
            </a:r>
          </a:p>
          <a:p>
            <a:pPr algn="l" fontAlgn="base">
              <a:buNone/>
            </a:pPr>
            <a:r>
              <a:rPr lang="en-GB" sz="2400" dirty="0">
                <a:latin typeface="+mn-lt"/>
              </a:rPr>
              <a:t>	Is there any hope for Esperanto?</a:t>
            </a:r>
            <a:endParaRPr lang="en-GB" sz="2400" i="0" dirty="0">
              <a:effectLst/>
              <a:latin typeface="+mn-lt"/>
            </a:endParaRPr>
          </a:p>
          <a:p>
            <a:pPr algn="l" fontAlgn="base">
              <a:buNone/>
            </a:pPr>
            <a:r>
              <a:rPr lang="en-GB" sz="2400" i="0" dirty="0">
                <a:effectLst/>
                <a:latin typeface="+mn-lt"/>
              </a:rPr>
              <a:t>	CAPITALS and other cases</a:t>
            </a:r>
          </a:p>
          <a:p>
            <a:pPr algn="l" fontAlgn="base">
              <a:buNone/>
            </a:pPr>
            <a:r>
              <a:rPr lang="en-GB" sz="2400" dirty="0">
                <a:latin typeface="+mn-lt"/>
              </a:rPr>
              <a:t>	Let’s talk about the weather</a:t>
            </a:r>
          </a:p>
          <a:p>
            <a:pPr algn="l" fontAlgn="base">
              <a:buNone/>
            </a:pPr>
            <a:r>
              <a:rPr lang="en-GB" sz="2400" i="0" dirty="0">
                <a:effectLst/>
                <a:latin typeface="+mn-lt"/>
              </a:rPr>
              <a:t>	English words are not English</a:t>
            </a:r>
          </a:p>
          <a:p>
            <a:pPr algn="l" fontAlgn="base">
              <a:buNone/>
            </a:pPr>
            <a:r>
              <a:rPr lang="en-GB" sz="2400" dirty="0">
                <a:latin typeface="+mn-lt"/>
              </a:rPr>
              <a:t>	Gender</a:t>
            </a:r>
          </a:p>
          <a:p>
            <a:pPr algn="l" fontAlgn="base">
              <a:buNone/>
            </a:pPr>
            <a:r>
              <a:rPr lang="en-GB" sz="2400" i="0" dirty="0">
                <a:effectLst/>
                <a:latin typeface="+mn-lt"/>
              </a:rPr>
              <a:t>	Swearing</a:t>
            </a:r>
          </a:p>
          <a:p>
            <a:pPr algn="l" fontAlgn="base">
              <a:buNone/>
            </a:pPr>
            <a:r>
              <a:rPr lang="en-GB" sz="2400" i="0" dirty="0">
                <a:effectLst/>
                <a:latin typeface="+mn-lt"/>
              </a:rPr>
              <a:t>	As Shakespeare said …</a:t>
            </a:r>
          </a:p>
          <a:p>
            <a:pPr algn="l" fontAlgn="base">
              <a:buNone/>
            </a:pPr>
            <a:r>
              <a:rPr lang="en-GB" sz="2400" dirty="0">
                <a:latin typeface="+mn-lt"/>
              </a:rPr>
              <a:t>	Chatbots</a:t>
            </a:r>
          </a:p>
          <a:p>
            <a:pPr algn="l" fontAlgn="base">
              <a:buNone/>
            </a:pPr>
            <a:r>
              <a:rPr lang="en-GB" sz="2400" i="0" dirty="0">
                <a:effectLst/>
                <a:latin typeface="+mn-lt"/>
              </a:rPr>
              <a:t>	Language in sport</a:t>
            </a: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p:txBody>
      </p:sp>
    </p:spTree>
    <p:extLst>
      <p:ext uri="{BB962C8B-B14F-4D97-AF65-F5344CB8AC3E}">
        <p14:creationId xmlns:p14="http://schemas.microsoft.com/office/powerpoint/2010/main" val="201257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055504"/>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Metaphor</a:t>
            </a:r>
            <a:endParaRPr lang="en-GB" sz="3600" b="1" kern="1800" dirty="0">
              <a:solidFill>
                <a:schemeClr val="accent2">
                  <a:lumMod val="50000"/>
                </a:schemeClr>
              </a:solidFill>
              <a:effectLst/>
              <a:latin typeface="+mn-lt"/>
              <a:ea typeface="Times New Roman" panose="02020603050405020304" pitchFamily="18" charset="0"/>
              <a:cs typeface="Times New Roman" panose="02020603050405020304" pitchFamily="18" charset="0"/>
            </a:endParaRPr>
          </a:p>
          <a:p>
            <a:pPr fontAlgn="base">
              <a:lnSpc>
                <a:spcPct val="107000"/>
              </a:lnSpc>
              <a:spcAft>
                <a:spcPts val="800"/>
              </a:spcAft>
              <a:buNone/>
            </a:pPr>
            <a:endParaRPr lang="en-GB" sz="2000" kern="1800" dirty="0">
              <a:latin typeface="+mn-lt"/>
              <a:ea typeface="Times New Roman" panose="02020603050405020304" pitchFamily="18" charset="0"/>
              <a:cs typeface="Times New Roman" panose="02020603050405020304" pitchFamily="18" charset="0"/>
            </a:endParaRPr>
          </a:p>
          <a:p>
            <a:pPr fontAlgn="base">
              <a:lnSpc>
                <a:spcPct val="107000"/>
              </a:lnSpc>
              <a:spcAft>
                <a:spcPts val="800"/>
              </a:spcAft>
              <a:buNone/>
            </a:pPr>
            <a:endParaRPr lang="en-GB" sz="2000" kern="1800" dirty="0">
              <a:latin typeface="+mn-lt"/>
              <a:ea typeface="Times New Roman" panose="02020603050405020304" pitchFamily="18" charset="0"/>
              <a:cs typeface="Times New Roman" panose="02020603050405020304" pitchFamily="18" charset="0"/>
            </a:endParaRPr>
          </a:p>
          <a:p>
            <a:pPr fontAlgn="base">
              <a:lnSpc>
                <a:spcPct val="107000"/>
              </a:lnSpc>
              <a:spcAft>
                <a:spcPts val="800"/>
              </a:spcAft>
              <a:buNone/>
            </a:pPr>
            <a:endParaRPr lang="en-GB" sz="2000" kern="1800" dirty="0">
              <a:latin typeface="+mn-lt"/>
              <a:ea typeface="Times New Roman" panose="02020603050405020304" pitchFamily="18" charset="0"/>
              <a:cs typeface="Times New Roman" panose="02020603050405020304" pitchFamily="18" charset="0"/>
            </a:endParaRPr>
          </a:p>
          <a:p>
            <a:pPr fontAlgn="base">
              <a:lnSpc>
                <a:spcPct val="107000"/>
              </a:lnSpc>
              <a:spcAft>
                <a:spcPts val="800"/>
              </a:spcAft>
              <a:buNone/>
            </a:pPr>
            <a:endParaRPr lang="en-GB" sz="2000" kern="1800" dirty="0">
              <a:latin typeface="+mn-lt"/>
              <a:ea typeface="Times New Roman" panose="02020603050405020304" pitchFamily="18" charset="0"/>
              <a:cs typeface="Times New Roman" panose="02020603050405020304" pitchFamily="18" charset="0"/>
            </a:endParaRPr>
          </a:p>
          <a:p>
            <a:pPr fontAlgn="base">
              <a:lnSpc>
                <a:spcPct val="107000"/>
              </a:lnSpc>
              <a:spcAft>
                <a:spcPts val="800"/>
              </a:spcAft>
              <a:buNone/>
            </a:pPr>
            <a:endParaRPr lang="en-GB" sz="2000" kern="1800" dirty="0">
              <a:latin typeface="+mn-lt"/>
              <a:ea typeface="Times New Roman" panose="02020603050405020304" pitchFamily="18" charset="0"/>
              <a:cs typeface="Times New Roman" panose="02020603050405020304" pitchFamily="18" charset="0"/>
            </a:endParaRPr>
          </a:p>
          <a:p>
            <a:pPr fontAlgn="base">
              <a:lnSpc>
                <a:spcPct val="107000"/>
              </a:lnSpc>
              <a:spcAft>
                <a:spcPts val="800"/>
              </a:spcAft>
              <a:buNone/>
            </a:pPr>
            <a:endParaRPr lang="en-GB" sz="2000" kern="1800" dirty="0">
              <a:latin typeface="+mn-lt"/>
              <a:ea typeface="Times New Roman" panose="02020603050405020304" pitchFamily="18" charset="0"/>
              <a:cs typeface="Times New Roman" panose="02020603050405020304" pitchFamily="18" charset="0"/>
            </a:endParaRPr>
          </a:p>
          <a:p>
            <a:pPr fontAlgn="base">
              <a:lnSpc>
                <a:spcPct val="107000"/>
              </a:lnSpc>
              <a:spcAft>
                <a:spcPts val="800"/>
              </a:spcAft>
              <a:buNone/>
            </a:pPr>
            <a:endParaRPr lang="en-GB" sz="2000" kern="1800" dirty="0">
              <a:latin typeface="+mn-lt"/>
              <a:ea typeface="Times New Roman" panose="02020603050405020304" pitchFamily="18" charset="0"/>
              <a:cs typeface="Times New Roman" panose="02020603050405020304" pitchFamily="18" charset="0"/>
            </a:endParaRPr>
          </a:p>
          <a:p>
            <a:pPr>
              <a:lnSpc>
                <a:spcPts val="2700"/>
              </a:lnSpc>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800" kern="1800" dirty="0">
                <a:latin typeface="+mn-lt"/>
                <a:ea typeface="Times New Roman" panose="02020603050405020304" pitchFamily="18" charset="0"/>
                <a:cs typeface="Times New Roman" panose="02020603050405020304" pitchFamily="18" charset="0"/>
              </a:rPr>
              <a:t>					</a:t>
            </a:r>
            <a:r>
              <a:rPr lang="el-GR" sz="2800" dirty="0">
                <a:solidFill>
                  <a:srgbClr val="1F1F1F"/>
                </a:solidFill>
                <a:effectLst/>
                <a:latin typeface="inherit"/>
                <a:ea typeface="Times New Roman" panose="02020603050405020304" pitchFamily="18" charset="0"/>
                <a:cs typeface="Courier New" panose="02070309020205020404" pitchFamily="49" charset="0"/>
              </a:rPr>
              <a:t>ΜΕΤΑΦΟΡΕΙΣ</a:t>
            </a:r>
            <a:endParaRPr lang="en-GB" sz="2800" dirty="0">
              <a:solidFill>
                <a:srgbClr val="1F1F1F"/>
              </a:solidFill>
              <a:effectLst/>
              <a:latin typeface="inherit"/>
              <a:ea typeface="Times New Roman" panose="02020603050405020304" pitchFamily="18" charset="0"/>
              <a:cs typeface="Courier New" panose="02070309020205020404" pitchFamily="49" charset="0"/>
            </a:endParaRPr>
          </a:p>
          <a:p>
            <a:pPr>
              <a:lnSpc>
                <a:spcPts val="2700"/>
              </a:lnSpc>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GB" sz="2800" dirty="0">
              <a:solidFill>
                <a:srgbClr val="1F1F1F"/>
              </a:solidFill>
              <a:effectLst/>
              <a:latin typeface="inherit"/>
              <a:ea typeface="Times New Roman" panose="02020603050405020304" pitchFamily="18" charset="0"/>
              <a:cs typeface="Courier New" panose="02070309020205020404" pitchFamily="49" charset="0"/>
            </a:endParaRPr>
          </a:p>
          <a:p>
            <a:pPr>
              <a:lnSpc>
                <a:spcPts val="1800"/>
              </a:lnSpc>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800" dirty="0">
                <a:solidFill>
                  <a:srgbClr val="1F1F1F"/>
                </a:solidFill>
                <a:latin typeface="inherit"/>
                <a:ea typeface="Calibri" panose="020F0502020204030204" pitchFamily="34" charset="0"/>
                <a:cs typeface="Courier New" panose="02070309020205020404" pitchFamily="49" charset="0"/>
              </a:rPr>
              <a:t>					</a:t>
            </a:r>
            <a:r>
              <a:rPr lang="en-GB" sz="2800" dirty="0">
                <a:solidFill>
                  <a:srgbClr val="1F1F1F"/>
                </a:solidFill>
                <a:effectLst/>
                <a:latin typeface="inherit"/>
                <a:ea typeface="Times New Roman" panose="02020603050405020304" pitchFamily="18" charset="0"/>
                <a:cs typeface="Courier New" panose="02070309020205020404" pitchFamily="49" charset="0"/>
              </a:rPr>
              <a:t>METAFOREIS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2700"/>
              </a:lnSpc>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801719D-B5AF-FBB5-4CE5-37FAF6FB0133}"/>
              </a:ext>
            </a:extLst>
          </p:cNvPr>
          <p:cNvPicPr>
            <a:picLocks noChangeAspect="1"/>
          </p:cNvPicPr>
          <p:nvPr/>
        </p:nvPicPr>
        <p:blipFill>
          <a:blip r:embed="rId3"/>
          <a:stretch>
            <a:fillRect/>
          </a:stretch>
        </p:blipFill>
        <p:spPr>
          <a:xfrm>
            <a:off x="705224" y="2780928"/>
            <a:ext cx="2247900" cy="3619500"/>
          </a:xfrm>
          <a:prstGeom prst="rect">
            <a:avLst/>
          </a:prstGeom>
        </p:spPr>
      </p:pic>
      <p:pic>
        <p:nvPicPr>
          <p:cNvPr id="4" name="Picture 3">
            <a:extLst>
              <a:ext uri="{FF2B5EF4-FFF2-40B4-BE49-F238E27FC236}">
                <a16:creationId xmlns:a16="http://schemas.microsoft.com/office/drawing/2014/main" id="{31B7E5CD-6535-09D8-F9ED-00AA5115A9F1}"/>
              </a:ext>
            </a:extLst>
          </p:cNvPr>
          <p:cNvPicPr>
            <a:picLocks noChangeAspect="1"/>
          </p:cNvPicPr>
          <p:nvPr/>
        </p:nvPicPr>
        <p:blipFill>
          <a:blip r:embed="rId4"/>
          <a:stretch>
            <a:fillRect/>
          </a:stretch>
        </p:blipFill>
        <p:spPr>
          <a:xfrm>
            <a:off x="3312423" y="253816"/>
            <a:ext cx="5756910" cy="3830955"/>
          </a:xfrm>
          <a:prstGeom prst="rect">
            <a:avLst/>
          </a:prstGeom>
        </p:spPr>
      </p:pic>
    </p:spTree>
    <p:extLst>
      <p:ext uri="{BB962C8B-B14F-4D97-AF65-F5344CB8AC3E}">
        <p14:creationId xmlns:p14="http://schemas.microsoft.com/office/powerpoint/2010/main" val="109400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712141"/>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Metaphor etymology</a:t>
            </a:r>
            <a:endPar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buNone/>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F</a:t>
            </a:r>
            <a:r>
              <a:rPr lang="en-GB" sz="2000" dirty="0">
                <a:effectLst/>
                <a:latin typeface="+mn-lt"/>
                <a:ea typeface="Times New Roman" panose="02020603050405020304" pitchFamily="18" charset="0"/>
                <a:cs typeface="Times New Roman" panose="02020603050405020304" pitchFamily="18" charset="0"/>
              </a:rPr>
              <a:t>igure of speech by which a characteristic of one object is assigned to another, different but resembling  it or analogous to it; comparison by transference of a descriptive word or phrase</a:t>
            </a:r>
          </a:p>
          <a:p>
            <a:pPr>
              <a:buNone/>
            </a:pPr>
            <a:endParaRPr lang="en-GB" sz="2000" dirty="0">
              <a:effectLst/>
              <a:latin typeface="+mn-lt"/>
              <a:ea typeface="Times New Roman" panose="02020603050405020304" pitchFamily="18" charset="0"/>
              <a:cs typeface="Times New Roman" panose="02020603050405020304" pitchFamily="18" charset="0"/>
            </a:endParaRPr>
          </a:p>
          <a:p>
            <a:pPr>
              <a:buNone/>
            </a:pPr>
            <a:r>
              <a:rPr lang="en-GB" sz="2000" dirty="0">
                <a:effectLst/>
                <a:latin typeface="+mn-lt"/>
                <a:ea typeface="Times New Roman" panose="02020603050405020304" pitchFamily="18" charset="0"/>
                <a:cs typeface="Times New Roman" panose="02020603050405020304" pitchFamily="18" charset="0"/>
              </a:rPr>
              <a:t>late 15C, </a:t>
            </a:r>
            <a:r>
              <a:rPr lang="en-GB" sz="20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methaphoris</a:t>
            </a:r>
            <a:r>
              <a:rPr lang="en-GB" sz="2000" dirty="0">
                <a:effectLst/>
                <a:latin typeface="+mn-lt"/>
                <a:ea typeface="Times New Roman" panose="02020603050405020304" pitchFamily="18" charset="0"/>
                <a:cs typeface="Times New Roman" panose="02020603050405020304" pitchFamily="18" charset="0"/>
              </a:rPr>
              <a:t> (plural), </a:t>
            </a:r>
          </a:p>
          <a:p>
            <a:pPr>
              <a:buNone/>
            </a:pPr>
            <a:r>
              <a:rPr lang="en-GB" sz="2000" dirty="0">
                <a:effectLst/>
                <a:latin typeface="+mn-lt"/>
                <a:ea typeface="Times New Roman" panose="02020603050405020304" pitchFamily="18" charset="0"/>
                <a:cs typeface="Times New Roman" panose="02020603050405020304" pitchFamily="18" charset="0"/>
              </a:rPr>
              <a:t>from French </a:t>
            </a:r>
            <a:r>
              <a:rPr lang="en-GB" sz="20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metaphore</a:t>
            </a:r>
            <a:r>
              <a:rPr lang="en-GB" sz="2000" dirty="0">
                <a:effectLst/>
                <a:latin typeface="+mn-lt"/>
                <a:ea typeface="Times New Roman" panose="02020603050405020304" pitchFamily="18" charset="0"/>
                <a:cs typeface="Times New Roman" panose="02020603050405020304" pitchFamily="18" charset="0"/>
              </a:rPr>
              <a:t> (Old French </a:t>
            </a:r>
            <a:r>
              <a:rPr lang="en-GB" sz="20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metafore</a:t>
            </a:r>
            <a:r>
              <a:rPr lang="en-GB" sz="2000" dirty="0">
                <a:effectLst/>
                <a:latin typeface="+mn-lt"/>
                <a:ea typeface="Times New Roman" panose="02020603050405020304" pitchFamily="18" charset="0"/>
                <a:cs typeface="Times New Roman" panose="02020603050405020304" pitchFamily="18" charset="0"/>
              </a:rPr>
              <a:t>, 13C) </a:t>
            </a:r>
          </a:p>
          <a:p>
            <a:pPr>
              <a:buNone/>
            </a:pPr>
            <a:r>
              <a:rPr lang="en-GB" sz="2000" dirty="0">
                <a:effectLst/>
                <a:latin typeface="+mn-lt"/>
                <a:ea typeface="Times New Roman" panose="02020603050405020304" pitchFamily="18" charset="0"/>
                <a:cs typeface="Times New Roman" panose="02020603050405020304" pitchFamily="18" charset="0"/>
              </a:rPr>
              <a:t>and directly from Latin </a:t>
            </a:r>
            <a:r>
              <a:rPr lang="en-GB" sz="20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metaphora</a:t>
            </a:r>
            <a:r>
              <a:rPr lang="en-GB" sz="2000" dirty="0">
                <a:effectLst/>
                <a:latin typeface="+mn-lt"/>
                <a:ea typeface="Times New Roman" panose="02020603050405020304" pitchFamily="18" charset="0"/>
                <a:cs typeface="Times New Roman" panose="02020603050405020304" pitchFamily="18" charset="0"/>
              </a:rPr>
              <a:t>, </a:t>
            </a:r>
          </a:p>
          <a:p>
            <a:pPr>
              <a:buNone/>
            </a:pPr>
            <a:r>
              <a:rPr lang="en-GB" sz="2000" dirty="0">
                <a:effectLst/>
                <a:latin typeface="+mn-lt"/>
                <a:ea typeface="Times New Roman" panose="02020603050405020304" pitchFamily="18" charset="0"/>
                <a:cs typeface="Times New Roman" panose="02020603050405020304" pitchFamily="18" charset="0"/>
              </a:rPr>
              <a:t>from Greek </a:t>
            </a:r>
            <a:r>
              <a:rPr lang="en-GB" sz="20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metaphora</a:t>
            </a:r>
            <a:r>
              <a:rPr lang="en-GB" sz="2000" dirty="0">
                <a:effectLst/>
                <a:latin typeface="+mn-lt"/>
                <a:ea typeface="Times New Roman" panose="02020603050405020304" pitchFamily="18" charset="0"/>
                <a:cs typeface="Times New Roman" panose="02020603050405020304" pitchFamily="18" charset="0"/>
              </a:rPr>
              <a:t> "a transfer," especially of the sense of one word to a different word, literally "a carrying over," </a:t>
            </a:r>
          </a:p>
          <a:p>
            <a:pPr>
              <a:buNone/>
            </a:pPr>
            <a:r>
              <a:rPr lang="en-GB" sz="2000" dirty="0">
                <a:effectLst/>
                <a:latin typeface="+mn-lt"/>
                <a:ea typeface="Times New Roman" panose="02020603050405020304" pitchFamily="18" charset="0"/>
                <a:cs typeface="Times New Roman" panose="02020603050405020304" pitchFamily="18" charset="0"/>
              </a:rPr>
              <a:t>from </a:t>
            </a:r>
            <a:r>
              <a:rPr lang="en-GB" sz="20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metapherein</a:t>
            </a:r>
            <a:r>
              <a:rPr lang="en-GB" sz="2000" dirty="0">
                <a:effectLst/>
                <a:latin typeface="+mn-lt"/>
                <a:ea typeface="Times New Roman" panose="02020603050405020304" pitchFamily="18" charset="0"/>
                <a:cs typeface="Times New Roman" panose="02020603050405020304" pitchFamily="18" charset="0"/>
              </a:rPr>
              <a:t> "to transfer, carry over; change, alter; to use a word in a strange sense," </a:t>
            </a:r>
          </a:p>
          <a:p>
            <a:pPr>
              <a:buNone/>
            </a:pPr>
            <a:r>
              <a:rPr lang="en-GB" sz="2000" dirty="0">
                <a:effectLst/>
                <a:latin typeface="+mn-lt"/>
                <a:ea typeface="Times New Roman" panose="02020603050405020304" pitchFamily="18" charset="0"/>
                <a:cs typeface="Times New Roman" panose="02020603050405020304" pitchFamily="18" charset="0"/>
              </a:rPr>
              <a:t>from </a:t>
            </a:r>
            <a:r>
              <a:rPr lang="en-GB" sz="2000" dirty="0">
                <a:solidFill>
                  <a:schemeClr val="accent2">
                    <a:lumMod val="50000"/>
                  </a:schemeClr>
                </a:solidFill>
                <a:effectLst/>
                <a:latin typeface="+mn-lt"/>
                <a:ea typeface="Times New Roman" panose="02020603050405020304" pitchFamily="18" charset="0"/>
                <a:cs typeface="Times New Roman" panose="02020603050405020304" pitchFamily="18" charset="0"/>
              </a:rPr>
              <a:t>meta</a:t>
            </a:r>
            <a:r>
              <a:rPr lang="en-GB" sz="2000" dirty="0">
                <a:effectLst/>
                <a:latin typeface="+mn-lt"/>
                <a:ea typeface="Times New Roman" panose="02020603050405020304" pitchFamily="18" charset="0"/>
                <a:cs typeface="Times New Roman" panose="02020603050405020304" pitchFamily="18" charset="0"/>
              </a:rPr>
              <a:t> "</a:t>
            </a:r>
            <a:r>
              <a:rPr lang="en-GB" sz="2000" dirty="0">
                <a:solidFill>
                  <a:schemeClr val="accent2">
                    <a:lumMod val="50000"/>
                  </a:schemeClr>
                </a:solidFill>
                <a:effectLst/>
                <a:latin typeface="+mn-lt"/>
                <a:ea typeface="Times New Roman" panose="02020603050405020304" pitchFamily="18" charset="0"/>
                <a:cs typeface="Times New Roman" panose="02020603050405020304" pitchFamily="18" charset="0"/>
              </a:rPr>
              <a:t>over, across</a:t>
            </a:r>
            <a:r>
              <a:rPr lang="en-GB" sz="2000" dirty="0">
                <a:effectLst/>
                <a:latin typeface="+mn-lt"/>
                <a:ea typeface="Times New Roman" panose="02020603050405020304" pitchFamily="18" charset="0"/>
                <a:cs typeface="Times New Roman" panose="02020603050405020304" pitchFamily="18" charset="0"/>
              </a:rPr>
              <a:t>”  + </a:t>
            </a:r>
            <a:r>
              <a:rPr lang="en-GB" sz="20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pherein</a:t>
            </a:r>
            <a:r>
              <a:rPr lang="en-GB" sz="2000" dirty="0">
                <a:effectLst/>
                <a:latin typeface="+mn-lt"/>
                <a:ea typeface="Times New Roman" panose="02020603050405020304" pitchFamily="18" charset="0"/>
                <a:cs typeface="Times New Roman" panose="02020603050405020304" pitchFamily="18" charset="0"/>
              </a:rPr>
              <a:t> "</a:t>
            </a:r>
            <a:r>
              <a:rPr lang="en-GB" sz="2000" dirty="0">
                <a:solidFill>
                  <a:schemeClr val="accent2">
                    <a:lumMod val="50000"/>
                  </a:schemeClr>
                </a:solidFill>
                <a:effectLst/>
                <a:latin typeface="+mn-lt"/>
                <a:ea typeface="Times New Roman" panose="02020603050405020304" pitchFamily="18" charset="0"/>
                <a:cs typeface="Times New Roman" panose="02020603050405020304" pitchFamily="18" charset="0"/>
              </a:rPr>
              <a:t>to carry, bear</a:t>
            </a:r>
            <a:r>
              <a:rPr lang="en-GB" sz="2000" dirty="0">
                <a:effectLst/>
                <a:latin typeface="+mn-lt"/>
                <a:ea typeface="Times New Roman" panose="02020603050405020304" pitchFamily="18" charset="0"/>
                <a:cs typeface="Times New Roman" panose="02020603050405020304" pitchFamily="18" charset="0"/>
              </a:rPr>
              <a:t>"</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b="1" kern="1800" dirty="0">
                <a:solidFill>
                  <a:srgbClr val="141414"/>
                </a:solidFill>
                <a:effectLst/>
                <a:latin typeface="+mn-lt"/>
                <a:ea typeface="Times New Roman" panose="02020603050405020304" pitchFamily="18"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www.etymonline.com</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/word/metaphor</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9676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81063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Metaphor etymology</a:t>
            </a:r>
            <a:endPar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buNone/>
            </a:pPr>
            <a:r>
              <a:rPr lang="en-GB" sz="2800" dirty="0">
                <a:latin typeface="+mn-lt"/>
                <a:ea typeface="Times New Roman" panose="02020603050405020304" pitchFamily="18" charset="0"/>
                <a:cs typeface="Times New Roman" panose="02020603050405020304" pitchFamily="18" charset="0"/>
              </a:rPr>
              <a:t>Some words that share the same roots</a:t>
            </a:r>
            <a:endParaRPr lang="en-GB" sz="2800" i="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buNone/>
            </a:pPr>
            <a:r>
              <a:rPr lang="en-GB" sz="2800" dirty="0">
                <a:solidFill>
                  <a:schemeClr val="accent2">
                    <a:lumMod val="50000"/>
                  </a:schemeClr>
                </a:solidFill>
                <a:latin typeface="+mn-lt"/>
                <a:ea typeface="Calibri" panose="020F0502020204030204" pitchFamily="34" charset="0"/>
                <a:cs typeface="Times New Roman" panose="02020603050405020304" pitchFamily="18" charset="0"/>
              </a:rPr>
              <a:t>Meta - </a:t>
            </a:r>
          </a:p>
          <a:p>
            <a:pPr>
              <a:buNone/>
            </a:pPr>
            <a:r>
              <a:rPr lang="en-GB" sz="2800" i="1" dirty="0">
                <a:solidFill>
                  <a:schemeClr val="accent2">
                    <a:lumMod val="50000"/>
                  </a:schemeClr>
                </a:solidFill>
                <a:effectLst/>
                <a:latin typeface="+mn-lt"/>
                <a:ea typeface="Calibri" panose="020F0502020204030204" pitchFamily="34" charset="0"/>
                <a:cs typeface="Times New Roman" panose="02020603050405020304" pitchFamily="18" charset="0"/>
              </a:rPr>
              <a:t>	</a:t>
            </a:r>
            <a:r>
              <a:rPr lang="en-GB" sz="2800" dirty="0">
                <a:effectLst/>
                <a:latin typeface="+mn-lt"/>
                <a:ea typeface="Calibri" panose="020F0502020204030204" pitchFamily="34" charset="0"/>
                <a:cs typeface="Times New Roman" panose="02020603050405020304" pitchFamily="18" charset="0"/>
              </a:rPr>
              <a:t>metamorphosis		</a:t>
            </a:r>
          </a:p>
          <a:p>
            <a:pPr>
              <a:buNone/>
            </a:pPr>
            <a:r>
              <a:rPr lang="en-GB" sz="2800" dirty="0">
                <a:latin typeface="+mn-lt"/>
                <a:ea typeface="Calibri" panose="020F0502020204030204" pitchFamily="34" charset="0"/>
                <a:cs typeface="Times New Roman" panose="02020603050405020304" pitchFamily="18" charset="0"/>
              </a:rPr>
              <a:t>	metabolism</a:t>
            </a:r>
            <a:endParaRPr lang="en-GB" sz="2800" dirty="0">
              <a:effectLst/>
              <a:latin typeface="+mn-lt"/>
              <a:ea typeface="Calibri" panose="020F0502020204030204" pitchFamily="34" charset="0"/>
              <a:cs typeface="Times New Roman" panose="02020603050405020304" pitchFamily="18" charset="0"/>
            </a:endParaRPr>
          </a:p>
          <a:p>
            <a:pPr>
              <a:buNone/>
            </a:pPr>
            <a:r>
              <a:rPr lang="en-GB" sz="2800" dirty="0">
                <a:latin typeface="+mn-lt"/>
                <a:ea typeface="Calibri" panose="020F0502020204030204" pitchFamily="34" charset="0"/>
                <a:cs typeface="Times New Roman" panose="02020603050405020304" pitchFamily="18" charset="0"/>
              </a:rPr>
              <a:t>	metatarsal	</a:t>
            </a:r>
            <a:r>
              <a:rPr lang="en-GB" sz="2800" i="1" dirty="0">
                <a:solidFill>
                  <a:schemeClr val="accent2">
                    <a:lumMod val="50000"/>
                  </a:schemeClr>
                </a:solidFill>
                <a:latin typeface="+mn-lt"/>
                <a:ea typeface="Calibri" panose="020F0502020204030204" pitchFamily="34" charset="0"/>
                <a:cs typeface="Times New Roman" panose="02020603050405020304" pitchFamily="18" charset="0"/>
              </a:rPr>
              <a:t>		</a:t>
            </a:r>
            <a:r>
              <a:rPr lang="en-GB" sz="2800" i="1" dirty="0">
                <a:solidFill>
                  <a:schemeClr val="accent2">
                    <a:lumMod val="50000"/>
                  </a:schemeClr>
                </a:solidFill>
                <a:effectLst/>
                <a:latin typeface="+mn-lt"/>
                <a:ea typeface="Calibri" panose="020F0502020204030204" pitchFamily="34" charset="0"/>
                <a:cs typeface="Times New Roman" panose="02020603050405020304" pitchFamily="18" charset="0"/>
              </a:rPr>
              <a:t>	</a:t>
            </a:r>
          </a:p>
          <a:p>
            <a:pPr>
              <a:buNone/>
            </a:pPr>
            <a:r>
              <a:rPr lang="en-GB" sz="2800" dirty="0">
                <a:solidFill>
                  <a:schemeClr val="accent2">
                    <a:lumMod val="50000"/>
                  </a:schemeClr>
                </a:solidFill>
                <a:effectLst/>
                <a:latin typeface="+mn-lt"/>
                <a:ea typeface="Calibri" panose="020F0502020204030204" pitchFamily="34" charset="0"/>
                <a:cs typeface="Times New Roman" panose="02020603050405020304" pitchFamily="18" charset="0"/>
              </a:rPr>
              <a:t>- </a:t>
            </a:r>
            <a:r>
              <a:rPr lang="en-GB" sz="2800" dirty="0" err="1">
                <a:solidFill>
                  <a:schemeClr val="accent2">
                    <a:lumMod val="50000"/>
                  </a:schemeClr>
                </a:solidFill>
                <a:effectLst/>
                <a:latin typeface="+mn-lt"/>
                <a:ea typeface="Calibri" panose="020F0502020204030204" pitchFamily="34" charset="0"/>
                <a:cs typeface="Times New Roman" panose="02020603050405020304" pitchFamily="18" charset="0"/>
              </a:rPr>
              <a:t>phore</a:t>
            </a:r>
            <a:endParaRPr lang="en-GB" sz="2800"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r>
              <a:rPr lang="en-GB" sz="2800" dirty="0">
                <a:solidFill>
                  <a:schemeClr val="accent2">
                    <a:lumMod val="50000"/>
                  </a:schemeClr>
                </a:solidFill>
                <a:latin typeface="+mn-lt"/>
                <a:ea typeface="Calibri" panose="020F0502020204030204" pitchFamily="34" charset="0"/>
                <a:cs typeface="Times New Roman" panose="02020603050405020304" pitchFamily="18" charset="0"/>
              </a:rPr>
              <a:t>	</a:t>
            </a:r>
            <a:r>
              <a:rPr lang="en-GB" sz="2800" dirty="0">
                <a:latin typeface="+mn-lt"/>
                <a:ea typeface="Calibri" panose="020F0502020204030204" pitchFamily="34" charset="0"/>
                <a:cs typeface="Times New Roman" panose="02020603050405020304" pitchFamily="18" charset="0"/>
              </a:rPr>
              <a:t>semaphore		</a:t>
            </a:r>
          </a:p>
          <a:p>
            <a:pPr>
              <a:buNone/>
            </a:pPr>
            <a:r>
              <a:rPr lang="en-GB" sz="2800" dirty="0">
                <a:latin typeface="+mn-lt"/>
                <a:ea typeface="Calibri" panose="020F0502020204030204" pitchFamily="34" charset="0"/>
                <a:cs typeface="Times New Roman" panose="02020603050405020304" pitchFamily="18" charset="0"/>
              </a:rPr>
              <a:t>	c</a:t>
            </a:r>
            <a:r>
              <a:rPr lang="en-GB" sz="2800" dirty="0">
                <a:effectLst/>
                <a:latin typeface="+mn-lt"/>
                <a:ea typeface="Calibri" panose="020F0502020204030204" pitchFamily="34" charset="0"/>
                <a:cs typeface="Times New Roman" panose="02020603050405020304" pitchFamily="18" charset="0"/>
              </a:rPr>
              <a:t>hromophore</a:t>
            </a:r>
          </a:p>
          <a:p>
            <a:pPr>
              <a:buNone/>
            </a:pPr>
            <a:r>
              <a:rPr lang="en-GB" sz="2800" dirty="0">
                <a:latin typeface="+mn-lt"/>
                <a:ea typeface="Calibri" panose="020F0502020204030204" pitchFamily="34" charset="0"/>
                <a:cs typeface="Times New Roman" panose="02020603050405020304" pitchFamily="18" charset="0"/>
              </a:rPr>
              <a:t>	phosphorus</a:t>
            </a:r>
            <a:endParaRPr lang="en-GB" sz="2800" dirty="0">
              <a:effectLst/>
              <a:latin typeface="+mn-lt"/>
              <a:ea typeface="Calibri" panose="020F0502020204030204" pitchFamily="34" charset="0"/>
              <a:cs typeface="Times New Roman" panose="02020603050405020304" pitchFamily="18" charset="0"/>
            </a:endParaRPr>
          </a:p>
          <a:p>
            <a:pPr>
              <a:buNone/>
            </a:pP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9005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8136904" cy="590911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Metaphor</a:t>
            </a:r>
          </a:p>
          <a:p>
            <a:pPr>
              <a:buNone/>
            </a:pPr>
            <a:r>
              <a:rPr lang="en-GB" sz="2000" dirty="0">
                <a:effectLst/>
                <a:latin typeface="+mn-lt"/>
                <a:ea typeface="Calibri" panose="020F0502020204030204" pitchFamily="34" charset="0"/>
              </a:rPr>
              <a:t>Metaphors are woven intricately into the tapestry of language, and without them, it would be a dull, threadbare piece of cloth. But aside from injecting colour and imagery into language, metaphors serve a functional purpose; they can </a:t>
            </a:r>
            <a:r>
              <a:rPr lang="en-GB" sz="2000" dirty="0">
                <a:solidFill>
                  <a:schemeClr val="accent2">
                    <a:lumMod val="50000"/>
                  </a:schemeClr>
                </a:solidFill>
                <a:effectLst/>
                <a:latin typeface="+mn-lt"/>
                <a:ea typeface="Calibri" panose="020F0502020204030204" pitchFamily="34" charset="0"/>
              </a:rPr>
              <a:t>explain complex concepts </a:t>
            </a:r>
            <a:r>
              <a:rPr lang="en-GB" sz="2000" dirty="0">
                <a:effectLst/>
                <a:latin typeface="+mn-lt"/>
                <a:ea typeface="Calibri" panose="020F0502020204030204" pitchFamily="34" charset="0"/>
              </a:rPr>
              <a:t>we may not be familiar with, </a:t>
            </a:r>
            <a:r>
              <a:rPr lang="en-GB" sz="2000" dirty="0">
                <a:solidFill>
                  <a:schemeClr val="accent2">
                    <a:lumMod val="50000"/>
                  </a:schemeClr>
                </a:solidFill>
                <a:effectLst/>
                <a:latin typeface="+mn-lt"/>
                <a:ea typeface="Calibri" panose="020F0502020204030204" pitchFamily="34" charset="0"/>
              </a:rPr>
              <a:t>help us to connect </a:t>
            </a:r>
            <a:r>
              <a:rPr lang="en-GB" sz="2000" dirty="0">
                <a:effectLst/>
                <a:latin typeface="+mn-lt"/>
                <a:ea typeface="Calibri" panose="020F0502020204030204" pitchFamily="34" charset="0"/>
              </a:rPr>
              <a:t>with each other, and can even </a:t>
            </a:r>
            <a:r>
              <a:rPr lang="en-GB" sz="2000" dirty="0">
                <a:solidFill>
                  <a:schemeClr val="accent2">
                    <a:lumMod val="50000"/>
                  </a:schemeClr>
                </a:solidFill>
                <a:effectLst/>
                <a:latin typeface="+mn-lt"/>
                <a:ea typeface="Calibri" panose="020F0502020204030204" pitchFamily="34" charset="0"/>
              </a:rPr>
              <a:t>shape our thought processes</a:t>
            </a:r>
            <a:r>
              <a:rPr lang="en-GB" sz="2000" dirty="0">
                <a:effectLst/>
                <a:latin typeface="+mn-lt"/>
                <a:ea typeface="Calibri" panose="020F0502020204030204" pitchFamily="34" charset="0"/>
              </a:rPr>
              <a:t>. </a:t>
            </a:r>
          </a:p>
          <a:p>
            <a:pPr>
              <a:buNone/>
            </a:pPr>
            <a:r>
              <a:rPr lang="en-GB" sz="2000" b="0" i="1" u="none" strike="noStrike" dirty="0">
                <a:latin typeface="+mn-lt"/>
              </a:rPr>
              <a:t>…</a:t>
            </a:r>
          </a:p>
          <a:p>
            <a:pPr>
              <a:buNone/>
            </a:pPr>
            <a:r>
              <a:rPr lang="en-GB" sz="2000" dirty="0">
                <a:effectLst/>
                <a:latin typeface="+mn-lt"/>
                <a:ea typeface="Calibri" panose="020F0502020204030204" pitchFamily="34" charset="0"/>
                <a:cs typeface="Times New Roman" panose="02020603050405020304" pitchFamily="18" charset="0"/>
              </a:rPr>
              <a:t>“</a:t>
            </a:r>
            <a:r>
              <a:rPr lang="en-GB" sz="2000" dirty="0">
                <a:solidFill>
                  <a:schemeClr val="accent2">
                    <a:lumMod val="50000"/>
                  </a:schemeClr>
                </a:solidFill>
                <a:effectLst/>
                <a:latin typeface="+mn-lt"/>
                <a:ea typeface="Calibri" panose="020F0502020204030204" pitchFamily="34" charset="0"/>
                <a:cs typeface="Times New Roman" panose="02020603050405020304" pitchFamily="18" charset="0"/>
              </a:rPr>
              <a:t>The only way we have of learning something new is by comparing it to something we already know</a:t>
            </a:r>
            <a:r>
              <a:rPr lang="en-GB" sz="2000" dirty="0">
                <a:effectLst/>
                <a:latin typeface="+mn-lt"/>
                <a:ea typeface="Calibri" panose="020F0502020204030204" pitchFamily="34" charset="0"/>
                <a:cs typeface="Times New Roman" panose="02020603050405020304" pitchFamily="18" charset="0"/>
              </a:rPr>
              <a:t>,” says author James Geary in the BBC Radio 4 programme Word of Mouth. But it’s not just “an unveiling of a resemblance”, or a revelation of something pre-existing, says Professor Stacy Pies from New York University; it’s also “</a:t>
            </a:r>
            <a:r>
              <a:rPr lang="en-GB" sz="2000" dirty="0">
                <a:solidFill>
                  <a:schemeClr val="accent2">
                    <a:lumMod val="50000"/>
                  </a:schemeClr>
                </a:solidFill>
                <a:effectLst/>
                <a:latin typeface="+mn-lt"/>
                <a:ea typeface="Calibri" panose="020F0502020204030204" pitchFamily="34" charset="0"/>
                <a:cs typeface="Times New Roman" panose="02020603050405020304" pitchFamily="18" charset="0"/>
              </a:rPr>
              <a:t>an imaginative leap that stretches how we think</a:t>
            </a:r>
            <a:r>
              <a:rPr lang="en-GB" sz="2000" dirty="0">
                <a:effectLst/>
                <a:latin typeface="+mn-lt"/>
                <a:ea typeface="Calibri" panose="020F0502020204030204" pitchFamily="34" charset="0"/>
                <a:cs typeface="Times New Roman" panose="02020603050405020304" pitchFamily="18" charset="0"/>
              </a:rPr>
              <a:t>” and enlarges our frame of reference.</a:t>
            </a:r>
          </a:p>
          <a:p>
            <a:pPr>
              <a:buNone/>
            </a:pPr>
            <a:endParaRPr lang="en-GB" sz="1800" b="0" i="1" u="none" strike="noStrike" dirty="0">
              <a:solidFill>
                <a:srgbClr val="444444"/>
              </a:solidFill>
            </a:endParaRPr>
          </a:p>
          <a:p>
            <a:pPr>
              <a:buNone/>
            </a:pPr>
            <a:r>
              <a:rPr lang="en-GB" sz="1600" i="1" dirty="0">
                <a:solidFill>
                  <a:schemeClr val="accent2">
                    <a:lumMod val="50000"/>
                  </a:schemeClr>
                </a:solidFill>
                <a:effectLst/>
                <a:latin typeface="Arial" panose="020B0604020202020204" pitchFamily="34" charset="0"/>
                <a:ea typeface="Calibri" panose="020F0502020204030204" pitchFamily="34" charset="0"/>
              </a:rPr>
              <a:t>https://</a:t>
            </a:r>
            <a:r>
              <a:rPr lang="en-GB" sz="1600" i="1" dirty="0" err="1">
                <a:solidFill>
                  <a:schemeClr val="accent2">
                    <a:lumMod val="50000"/>
                  </a:schemeClr>
                </a:solidFill>
                <a:effectLst/>
                <a:latin typeface="Arial" panose="020B0604020202020204" pitchFamily="34" charset="0"/>
                <a:ea typeface="Calibri" panose="020F0502020204030204" pitchFamily="34" charset="0"/>
              </a:rPr>
              <a:t>www.bbc.com</a:t>
            </a:r>
            <a:r>
              <a:rPr lang="en-GB" sz="1600" i="1" dirty="0">
                <a:solidFill>
                  <a:schemeClr val="accent2">
                    <a:lumMod val="50000"/>
                  </a:schemeClr>
                </a:solidFill>
                <a:effectLst/>
                <a:latin typeface="Arial" panose="020B0604020202020204" pitchFamily="34" charset="0"/>
                <a:ea typeface="Calibri" panose="020F0502020204030204" pitchFamily="34" charset="0"/>
              </a:rPr>
              <a:t>/culture/article/20200710-the-words-that-stretch-how-we-think</a:t>
            </a:r>
            <a:r>
              <a:rPr lang="en-GB" sz="1600" i="1" dirty="0">
                <a:solidFill>
                  <a:schemeClr val="accent2">
                    <a:lumMod val="50000"/>
                  </a:schemeClr>
                </a:solidFill>
                <a:effectLst/>
              </a:rPr>
              <a:t> </a:t>
            </a:r>
            <a:endParaRPr lang="en-GB" sz="1600" b="0" i="1" u="none" strike="noStrike" dirty="0">
              <a:solidFill>
                <a:schemeClr val="accent2">
                  <a:lumMod val="50000"/>
                </a:schemeClr>
              </a:solidFill>
              <a:effectLst/>
              <a:latin typeface="+mn-lt"/>
            </a:endParaRPr>
          </a:p>
        </p:txBody>
      </p:sp>
    </p:spTree>
    <p:extLst>
      <p:ext uri="{BB962C8B-B14F-4D97-AF65-F5344CB8AC3E}">
        <p14:creationId xmlns:p14="http://schemas.microsoft.com/office/powerpoint/2010/main" val="1367070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8136904" cy="577369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Metaphor</a:t>
            </a:r>
            <a:endParaRPr lang="en-GB" sz="2800" b="1" dirty="0">
              <a:solidFill>
                <a:schemeClr val="accent2">
                  <a:lumMod val="50000"/>
                </a:schemeClr>
              </a:solidFill>
              <a:latin typeface="+mn-lt"/>
            </a:endParaRPr>
          </a:p>
          <a:p>
            <a:pPr marL="0" algn="l" rtl="0" eaLnBrk="1" fontAlgn="ctr" latinLnBrk="0" hangingPunct="1">
              <a:spcBef>
                <a:spcPts val="0"/>
              </a:spcBef>
              <a:spcAft>
                <a:spcPts val="0"/>
              </a:spcAft>
              <a:buNone/>
            </a:pPr>
            <a:r>
              <a:rPr lang="en-GB" sz="2800" b="1" dirty="0">
                <a:solidFill>
                  <a:schemeClr val="accent2">
                    <a:lumMod val="50000"/>
                  </a:schemeClr>
                </a:solidFill>
                <a:latin typeface="+mn-lt"/>
              </a:rPr>
              <a:t>	Simile	</a:t>
            </a:r>
          </a:p>
          <a:p>
            <a:pPr marL="0" algn="l" rtl="0" eaLnBrk="1" fontAlgn="ctr" latinLnBrk="0" hangingPunct="1">
              <a:spcBef>
                <a:spcPts val="0"/>
              </a:spcBef>
              <a:spcAft>
                <a:spcPts val="0"/>
              </a:spcAft>
              <a:buNone/>
            </a:pPr>
            <a:endParaRPr lang="en-GB" sz="2800" b="1" dirty="0">
              <a:solidFill>
                <a:schemeClr val="accent2">
                  <a:lumMod val="50000"/>
                </a:schemeClr>
              </a:solidFill>
              <a:latin typeface="+mn-lt"/>
            </a:endParaRPr>
          </a:p>
          <a:p>
            <a:pPr marL="0" algn="l" rtl="0" eaLnBrk="1" fontAlgn="ctr" latinLnBrk="0" hangingPunct="1">
              <a:spcBef>
                <a:spcPts val="0"/>
              </a:spcBef>
              <a:spcAft>
                <a:spcPts val="0"/>
              </a:spcAft>
              <a:buNone/>
            </a:pPr>
            <a:r>
              <a:rPr lang="en-GB" sz="2800" b="1" dirty="0">
                <a:solidFill>
                  <a:schemeClr val="accent2">
                    <a:lumMod val="50000"/>
                  </a:schemeClr>
                </a:solidFill>
                <a:latin typeface="+mn-lt"/>
              </a:rPr>
              <a:t>		Idiom		</a:t>
            </a:r>
          </a:p>
          <a:p>
            <a:pPr marL="0" algn="l" rtl="0" eaLnBrk="1" fontAlgn="ctr" latinLnBrk="0" hangingPunct="1">
              <a:spcBef>
                <a:spcPts val="0"/>
              </a:spcBef>
              <a:spcAft>
                <a:spcPts val="0"/>
              </a:spcAft>
              <a:buNone/>
            </a:pPr>
            <a:endParaRPr lang="en-GB" sz="2800" b="1" dirty="0">
              <a:solidFill>
                <a:schemeClr val="accent2">
                  <a:lumMod val="50000"/>
                </a:schemeClr>
              </a:solidFill>
              <a:latin typeface="+mn-lt"/>
            </a:endParaRPr>
          </a:p>
          <a:p>
            <a:pPr marL="0" algn="l" rtl="0" eaLnBrk="1" fontAlgn="ctr" latinLnBrk="0" hangingPunct="1">
              <a:spcBef>
                <a:spcPts val="0"/>
              </a:spcBef>
              <a:spcAft>
                <a:spcPts val="0"/>
              </a:spcAft>
              <a:buNone/>
            </a:pPr>
            <a:r>
              <a:rPr lang="en-GB" sz="2800" b="1" dirty="0">
                <a:solidFill>
                  <a:schemeClr val="accent2">
                    <a:lumMod val="50000"/>
                  </a:schemeClr>
                </a:solidFill>
                <a:latin typeface="+mn-lt"/>
              </a:rPr>
              <a:t>			Analogy		</a:t>
            </a:r>
          </a:p>
          <a:p>
            <a:pPr marL="0" algn="l" rtl="0" eaLnBrk="1" fontAlgn="ctr" latinLnBrk="0" hangingPunct="1">
              <a:spcBef>
                <a:spcPts val="0"/>
              </a:spcBef>
              <a:spcAft>
                <a:spcPts val="0"/>
              </a:spcAft>
              <a:buNone/>
            </a:pPr>
            <a:endParaRPr lang="en-GB" sz="2800" b="1" dirty="0">
              <a:solidFill>
                <a:schemeClr val="accent2">
                  <a:lumMod val="50000"/>
                </a:schemeClr>
              </a:solidFill>
              <a:latin typeface="+mn-lt"/>
            </a:endParaRPr>
          </a:p>
          <a:p>
            <a:pPr marL="0" algn="l" rtl="0" eaLnBrk="1" fontAlgn="ctr" latinLnBrk="0" hangingPunct="1">
              <a:spcBef>
                <a:spcPts val="0"/>
              </a:spcBef>
              <a:spcAft>
                <a:spcPts val="0"/>
              </a:spcAft>
              <a:buNone/>
            </a:pPr>
            <a:r>
              <a:rPr lang="en-GB" sz="2800" b="1" dirty="0">
                <a:solidFill>
                  <a:schemeClr val="accent2">
                    <a:lumMod val="50000"/>
                  </a:schemeClr>
                </a:solidFill>
                <a:latin typeface="+mn-lt"/>
              </a:rPr>
              <a:t>				Allegory		</a:t>
            </a:r>
          </a:p>
          <a:p>
            <a:pPr marL="0" algn="l" rtl="0" eaLnBrk="1" fontAlgn="ctr" latinLnBrk="0" hangingPunct="1">
              <a:spcBef>
                <a:spcPts val="0"/>
              </a:spcBef>
              <a:spcAft>
                <a:spcPts val="0"/>
              </a:spcAft>
              <a:buNone/>
            </a:pPr>
            <a:endParaRPr lang="en-GB" sz="2800" b="1" dirty="0">
              <a:solidFill>
                <a:schemeClr val="accent2">
                  <a:lumMod val="50000"/>
                </a:schemeClr>
              </a:solidFill>
              <a:latin typeface="+mn-lt"/>
            </a:endParaRPr>
          </a:p>
          <a:p>
            <a:pPr marL="0" algn="l" rtl="0" eaLnBrk="1" fontAlgn="ctr" latinLnBrk="0" hangingPunct="1">
              <a:spcBef>
                <a:spcPts val="0"/>
              </a:spcBef>
              <a:spcAft>
                <a:spcPts val="0"/>
              </a:spcAft>
              <a:buNone/>
            </a:pPr>
            <a:r>
              <a:rPr lang="en-GB" sz="2800" b="1" dirty="0">
                <a:solidFill>
                  <a:schemeClr val="accent2">
                    <a:lumMod val="50000"/>
                  </a:schemeClr>
                </a:solidFill>
                <a:latin typeface="+mn-lt"/>
              </a:rPr>
              <a:t>					Parable</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dirty="0">
                <a:solidFill>
                  <a:srgbClr val="202122"/>
                </a:solidFill>
                <a:latin typeface="+mn-lt"/>
              </a:rPr>
              <a:t>… aim to describe or explain one thing in terms of another	</a:t>
            </a:r>
          </a:p>
        </p:txBody>
      </p:sp>
    </p:spTree>
    <p:extLst>
      <p:ext uri="{BB962C8B-B14F-4D97-AF65-F5344CB8AC3E}">
        <p14:creationId xmlns:p14="http://schemas.microsoft.com/office/powerpoint/2010/main" val="3751539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015621"/>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b="1" dirty="0">
                <a:solidFill>
                  <a:schemeClr val="accent2">
                    <a:lumMod val="50000"/>
                  </a:schemeClr>
                </a:solidFill>
                <a:effectLst/>
                <a:latin typeface="+mn-lt"/>
                <a:ea typeface="Calibri" panose="020F0502020204030204" pitchFamily="34" charset="0"/>
                <a:cs typeface="Times New Roman" panose="02020603050405020304" pitchFamily="18" charset="0"/>
              </a:rPr>
              <a:t>Metaphor in the Bible …</a:t>
            </a: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The Lord is my shepherd	(Psalm 23)</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On this rock I will build my church 							(Matthew 16:18)</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dirty="0">
                <a:solidFill>
                  <a:srgbClr val="202122"/>
                </a:solidFill>
                <a:latin typeface="+mn-lt"/>
              </a:rPr>
              <a:t>	</a:t>
            </a:r>
            <a:r>
              <a:rPr lang="en-GB" b="1" dirty="0">
                <a:solidFill>
                  <a:schemeClr val="accent2">
                    <a:lumMod val="50000"/>
                  </a:schemeClr>
                </a:solidFill>
                <a:effectLst/>
                <a:latin typeface="+mn-lt"/>
                <a:ea typeface="Calibri" panose="020F0502020204030204" pitchFamily="34" charset="0"/>
                <a:cs typeface="Times New Roman" panose="02020603050405020304" pitchFamily="18" charset="0"/>
              </a:rPr>
              <a:t> 		… and Shakespeare</a:t>
            </a:r>
            <a:endParaRPr lang="en-GB" dirty="0">
              <a:solidFill>
                <a:srgbClr val="202122"/>
              </a:solidFill>
              <a:latin typeface="+mn-lt"/>
            </a:endParaRP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All the World’s a Stage	(As you like it Act 2 Scene 7)</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But soft, what light through yonder window breaks?</a:t>
            </a:r>
          </a:p>
          <a:p>
            <a:pPr marL="0" algn="l" rtl="0" eaLnBrk="1" fontAlgn="ctr" latinLnBrk="0" hangingPunct="1">
              <a:spcBef>
                <a:spcPts val="0"/>
              </a:spcBef>
              <a:spcAft>
                <a:spcPts val="0"/>
              </a:spcAft>
              <a:buNone/>
            </a:pPr>
            <a:r>
              <a:rPr lang="en-GB" sz="2400" dirty="0">
                <a:solidFill>
                  <a:srgbClr val="202122"/>
                </a:solidFill>
                <a:latin typeface="+mn-lt"/>
              </a:rPr>
              <a:t>It is the East and Juliet is the Sun</a:t>
            </a:r>
          </a:p>
          <a:p>
            <a:pPr marL="0" algn="l" rtl="0" eaLnBrk="1" fontAlgn="ctr" latinLnBrk="0" hangingPunct="1">
              <a:spcBef>
                <a:spcPts val="0"/>
              </a:spcBef>
              <a:spcAft>
                <a:spcPts val="0"/>
              </a:spcAft>
              <a:buNone/>
            </a:pPr>
            <a:r>
              <a:rPr lang="en-GB" sz="2400" dirty="0">
                <a:solidFill>
                  <a:srgbClr val="202122"/>
                </a:solidFill>
                <a:latin typeface="+mn-lt"/>
              </a:rPr>
              <a:t>			(</a:t>
            </a:r>
            <a:r>
              <a:rPr lang="en-GB" sz="2400" b="0" i="0" u="none" strike="noStrike" dirty="0">
                <a:solidFill>
                  <a:srgbClr val="202122"/>
                </a:solidFill>
                <a:effectLst/>
                <a:latin typeface="+mn-lt"/>
              </a:rPr>
              <a:t>Romeo and Juliet Act 2 Scene 2)</a:t>
            </a: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p:txBody>
      </p:sp>
    </p:spTree>
    <p:extLst>
      <p:ext uri="{BB962C8B-B14F-4D97-AF65-F5344CB8AC3E}">
        <p14:creationId xmlns:p14="http://schemas.microsoft.com/office/powerpoint/2010/main" val="1188398511"/>
      </p:ext>
    </p:extLst>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9000</TotalTime>
  <Words>1157</Words>
  <Application>Microsoft Macintosh PowerPoint</Application>
  <PresentationFormat>On-screen Show (4:3)</PresentationFormat>
  <Paragraphs>164</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inherit</vt:lpstr>
      <vt:lpstr>Roboto</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RugbySchool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Perspectives on Science</dc:title>
  <dc:creator>jlt</dc:creator>
  <cp:lastModifiedBy>elizabeth.swinbank@cantab.net</cp:lastModifiedBy>
  <cp:revision>853</cp:revision>
  <dcterms:created xsi:type="dcterms:W3CDTF">2006-01-25T16:10:04Z</dcterms:created>
  <dcterms:modified xsi:type="dcterms:W3CDTF">2025-02-14T12:37:24Z</dcterms:modified>
</cp:coreProperties>
</file>