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6" r:id="rId1"/>
  </p:sldMasterIdLst>
  <p:notesMasterIdLst>
    <p:notesMasterId r:id="rId37"/>
  </p:notesMasterIdLst>
  <p:handoutMasterIdLst>
    <p:handoutMasterId r:id="rId38"/>
  </p:handoutMasterIdLst>
  <p:sldIdLst>
    <p:sldId id="464" r:id="rId2"/>
    <p:sldId id="864" r:id="rId3"/>
    <p:sldId id="749" r:id="rId4"/>
    <p:sldId id="808" r:id="rId5"/>
    <p:sldId id="865" r:id="rId6"/>
    <p:sldId id="866" r:id="rId7"/>
    <p:sldId id="867" r:id="rId8"/>
    <p:sldId id="833" r:id="rId9"/>
    <p:sldId id="841" r:id="rId10"/>
    <p:sldId id="869" r:id="rId11"/>
    <p:sldId id="877" r:id="rId12"/>
    <p:sldId id="879" r:id="rId13"/>
    <p:sldId id="880" r:id="rId14"/>
    <p:sldId id="881" r:id="rId15"/>
    <p:sldId id="882" r:id="rId16"/>
    <p:sldId id="875" r:id="rId17"/>
    <p:sldId id="871" r:id="rId18"/>
    <p:sldId id="872" r:id="rId19"/>
    <p:sldId id="873" r:id="rId20"/>
    <p:sldId id="874" r:id="rId21"/>
    <p:sldId id="846" r:id="rId22"/>
    <p:sldId id="889" r:id="rId23"/>
    <p:sldId id="893" r:id="rId24"/>
    <p:sldId id="894" r:id="rId25"/>
    <p:sldId id="895" r:id="rId26"/>
    <p:sldId id="892" r:id="rId27"/>
    <p:sldId id="896" r:id="rId28"/>
    <p:sldId id="891" r:id="rId29"/>
    <p:sldId id="897" r:id="rId30"/>
    <p:sldId id="890" r:id="rId31"/>
    <p:sldId id="888" r:id="rId32"/>
    <p:sldId id="886" r:id="rId33"/>
    <p:sldId id="884" r:id="rId34"/>
    <p:sldId id="885" r:id="rId35"/>
    <p:sldId id="878" r:id="rId3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94694"/>
  </p:normalViewPr>
  <p:slideViewPr>
    <p:cSldViewPr>
      <p:cViewPr varScale="1">
        <p:scale>
          <a:sx n="121" d="100"/>
          <a:sy n="121" d="100"/>
        </p:scale>
        <p:origin x="896"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888"/>
    </p:cViewPr>
  </p:sorterViewPr>
  <p:notesViewPr>
    <p:cSldViewPr>
      <p:cViewPr>
        <p:scale>
          <a:sx n="100" d="100"/>
          <a:sy n="100" d="100"/>
        </p:scale>
        <p:origin x="-1014" y="151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C6CD23BF-7E08-8C8E-5E4C-0EDC7B08A2E4}"/>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Arial" charset="0"/>
              </a:defRPr>
            </a:lvl1pPr>
          </a:lstStyle>
          <a:p>
            <a:pPr>
              <a:defRPr/>
            </a:pPr>
            <a:endParaRPr lang="en-GB"/>
          </a:p>
        </p:txBody>
      </p:sp>
      <p:sp>
        <p:nvSpPr>
          <p:cNvPr id="73731" name="Rectangle 3">
            <a:extLst>
              <a:ext uri="{FF2B5EF4-FFF2-40B4-BE49-F238E27FC236}">
                <a16:creationId xmlns:a16="http://schemas.microsoft.com/office/drawing/2014/main" id="{D8F53BB2-A436-6872-640C-FB04FBB01698}"/>
              </a:ext>
            </a:extLst>
          </p:cNvPr>
          <p:cNvSpPr>
            <a:spLocks noGrp="1" noChangeArrowheads="1"/>
          </p:cNvSpPr>
          <p:nvPr>
            <p:ph type="dt" sz="quarter"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Arial" charset="0"/>
              </a:defRPr>
            </a:lvl1pPr>
          </a:lstStyle>
          <a:p>
            <a:pPr>
              <a:defRPr/>
            </a:pPr>
            <a:endParaRPr lang="en-GB"/>
          </a:p>
        </p:txBody>
      </p:sp>
      <p:sp>
        <p:nvSpPr>
          <p:cNvPr id="73732" name="Rectangle 4">
            <a:extLst>
              <a:ext uri="{FF2B5EF4-FFF2-40B4-BE49-F238E27FC236}">
                <a16:creationId xmlns:a16="http://schemas.microsoft.com/office/drawing/2014/main" id="{6F91F294-E315-8CD4-C779-3C3A66B93D7E}"/>
              </a:ext>
            </a:extLst>
          </p:cNvPr>
          <p:cNvSpPr>
            <a:spLocks noGrp="1" noChangeArrowheads="1"/>
          </p:cNvSpPr>
          <p:nvPr>
            <p:ph type="ftr" sz="quarter" idx="2"/>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Arial" charset="0"/>
              </a:defRPr>
            </a:lvl1pPr>
          </a:lstStyle>
          <a:p>
            <a:pPr>
              <a:defRPr/>
            </a:pPr>
            <a:endParaRPr lang="en-GB"/>
          </a:p>
        </p:txBody>
      </p:sp>
      <p:sp>
        <p:nvSpPr>
          <p:cNvPr id="73733" name="Rectangle 5">
            <a:extLst>
              <a:ext uri="{FF2B5EF4-FFF2-40B4-BE49-F238E27FC236}">
                <a16:creationId xmlns:a16="http://schemas.microsoft.com/office/drawing/2014/main" id="{5AE4C8A1-0A8D-D0EB-E690-BB8658AF8F8E}"/>
              </a:ext>
            </a:extLst>
          </p:cNvPr>
          <p:cNvSpPr>
            <a:spLocks noGrp="1" noChangeArrowheads="1"/>
          </p:cNvSpPr>
          <p:nvPr>
            <p:ph type="sldNum" sz="quarter" idx="3"/>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cs typeface="Arial" panose="020B0604020202020204" pitchFamily="34" charset="0"/>
              </a:defRPr>
            </a:lvl1pPr>
          </a:lstStyle>
          <a:p>
            <a:pPr>
              <a:defRPr/>
            </a:pPr>
            <a:fld id="{8DE70A18-5C80-AD4F-BB34-DEFF7543D05C}"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D29E3B68-529F-AF6A-45BE-8F36B36C1ADD}"/>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Arial" charset="0"/>
              </a:defRPr>
            </a:lvl1pPr>
          </a:lstStyle>
          <a:p>
            <a:pPr>
              <a:defRPr/>
            </a:pPr>
            <a:endParaRPr lang="en-US"/>
          </a:p>
        </p:txBody>
      </p:sp>
      <p:sp>
        <p:nvSpPr>
          <p:cNvPr id="51203" name="Rectangle 3">
            <a:extLst>
              <a:ext uri="{FF2B5EF4-FFF2-40B4-BE49-F238E27FC236}">
                <a16:creationId xmlns:a16="http://schemas.microsoft.com/office/drawing/2014/main" id="{49B6FF99-CED8-EBCC-7694-F9084FC1900D}"/>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Arial" charset="0"/>
              </a:defRPr>
            </a:lvl1pPr>
          </a:lstStyle>
          <a:p>
            <a:pPr>
              <a:defRPr/>
            </a:pPr>
            <a:endParaRPr lang="en-US"/>
          </a:p>
        </p:txBody>
      </p:sp>
      <p:sp>
        <p:nvSpPr>
          <p:cNvPr id="13316" name="Rectangle 4">
            <a:extLst>
              <a:ext uri="{FF2B5EF4-FFF2-40B4-BE49-F238E27FC236}">
                <a16:creationId xmlns:a16="http://schemas.microsoft.com/office/drawing/2014/main" id="{C66EB810-0E62-CDCF-000F-B70A79F08C6B}"/>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5" name="Rectangle 5">
            <a:extLst>
              <a:ext uri="{FF2B5EF4-FFF2-40B4-BE49-F238E27FC236}">
                <a16:creationId xmlns:a16="http://schemas.microsoft.com/office/drawing/2014/main" id="{214F6CC0-8F89-B0E2-DE30-9388A1F36D5A}"/>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06" name="Rectangle 6">
            <a:extLst>
              <a:ext uri="{FF2B5EF4-FFF2-40B4-BE49-F238E27FC236}">
                <a16:creationId xmlns:a16="http://schemas.microsoft.com/office/drawing/2014/main" id="{827ED546-A2B9-92A3-44FF-E6754CDD511E}"/>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Arial" charset="0"/>
              </a:defRPr>
            </a:lvl1pPr>
          </a:lstStyle>
          <a:p>
            <a:pPr>
              <a:defRPr/>
            </a:pPr>
            <a:endParaRPr lang="en-US"/>
          </a:p>
        </p:txBody>
      </p:sp>
      <p:sp>
        <p:nvSpPr>
          <p:cNvPr id="51207" name="Rectangle 7">
            <a:extLst>
              <a:ext uri="{FF2B5EF4-FFF2-40B4-BE49-F238E27FC236}">
                <a16:creationId xmlns:a16="http://schemas.microsoft.com/office/drawing/2014/main" id="{92FBBC99-385E-CDA1-1160-ED5682CD2C6F}"/>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cs typeface="Arial" panose="020B0604020202020204" pitchFamily="34" charset="0"/>
              </a:defRPr>
            </a:lvl1pPr>
          </a:lstStyle>
          <a:p>
            <a:pPr>
              <a:defRPr/>
            </a:pPr>
            <a:fld id="{1C6993E5-F0DA-5C43-9727-8F5F23B8ACB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a:t>
            </a:fld>
            <a:endParaRPr lang="en-US" altLang="en-US"/>
          </a:p>
        </p:txBody>
      </p:sp>
    </p:spTree>
    <p:extLst>
      <p:ext uri="{BB962C8B-B14F-4D97-AF65-F5344CB8AC3E}">
        <p14:creationId xmlns:p14="http://schemas.microsoft.com/office/powerpoint/2010/main" val="797939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11</a:t>
            </a:fld>
            <a:endParaRPr lang="en-US" altLang="en-US"/>
          </a:p>
        </p:txBody>
      </p:sp>
    </p:spTree>
    <p:extLst>
      <p:ext uri="{BB962C8B-B14F-4D97-AF65-F5344CB8AC3E}">
        <p14:creationId xmlns:p14="http://schemas.microsoft.com/office/powerpoint/2010/main" val="22866695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12</a:t>
            </a:fld>
            <a:endParaRPr lang="en-US" altLang="en-US"/>
          </a:p>
        </p:txBody>
      </p:sp>
    </p:spTree>
    <p:extLst>
      <p:ext uri="{BB962C8B-B14F-4D97-AF65-F5344CB8AC3E}">
        <p14:creationId xmlns:p14="http://schemas.microsoft.com/office/powerpoint/2010/main" val="6438839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13</a:t>
            </a:fld>
            <a:endParaRPr lang="en-US" altLang="en-US"/>
          </a:p>
        </p:txBody>
      </p:sp>
    </p:spTree>
    <p:extLst>
      <p:ext uri="{BB962C8B-B14F-4D97-AF65-F5344CB8AC3E}">
        <p14:creationId xmlns:p14="http://schemas.microsoft.com/office/powerpoint/2010/main" val="33601074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14</a:t>
            </a:fld>
            <a:endParaRPr lang="en-US" altLang="en-US"/>
          </a:p>
        </p:txBody>
      </p:sp>
    </p:spTree>
    <p:extLst>
      <p:ext uri="{BB962C8B-B14F-4D97-AF65-F5344CB8AC3E}">
        <p14:creationId xmlns:p14="http://schemas.microsoft.com/office/powerpoint/2010/main" val="26851404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15</a:t>
            </a:fld>
            <a:endParaRPr lang="en-US" altLang="en-US"/>
          </a:p>
        </p:txBody>
      </p:sp>
    </p:spTree>
    <p:extLst>
      <p:ext uri="{BB962C8B-B14F-4D97-AF65-F5344CB8AC3E}">
        <p14:creationId xmlns:p14="http://schemas.microsoft.com/office/powerpoint/2010/main" val="35068381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16</a:t>
            </a:fld>
            <a:endParaRPr lang="en-US" altLang="en-US"/>
          </a:p>
        </p:txBody>
      </p:sp>
    </p:spTree>
    <p:extLst>
      <p:ext uri="{BB962C8B-B14F-4D97-AF65-F5344CB8AC3E}">
        <p14:creationId xmlns:p14="http://schemas.microsoft.com/office/powerpoint/2010/main" val="3497721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17</a:t>
            </a:fld>
            <a:endParaRPr lang="en-US" altLang="en-US"/>
          </a:p>
        </p:txBody>
      </p:sp>
    </p:spTree>
    <p:extLst>
      <p:ext uri="{BB962C8B-B14F-4D97-AF65-F5344CB8AC3E}">
        <p14:creationId xmlns:p14="http://schemas.microsoft.com/office/powerpoint/2010/main" val="797561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18</a:t>
            </a:fld>
            <a:endParaRPr lang="en-US" altLang="en-US"/>
          </a:p>
        </p:txBody>
      </p:sp>
    </p:spTree>
    <p:extLst>
      <p:ext uri="{BB962C8B-B14F-4D97-AF65-F5344CB8AC3E}">
        <p14:creationId xmlns:p14="http://schemas.microsoft.com/office/powerpoint/2010/main" val="42215362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19</a:t>
            </a:fld>
            <a:endParaRPr lang="en-US" altLang="en-US"/>
          </a:p>
        </p:txBody>
      </p:sp>
    </p:spTree>
    <p:extLst>
      <p:ext uri="{BB962C8B-B14F-4D97-AF65-F5344CB8AC3E}">
        <p14:creationId xmlns:p14="http://schemas.microsoft.com/office/powerpoint/2010/main" val="19863943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20</a:t>
            </a:fld>
            <a:endParaRPr lang="en-US" altLang="en-US"/>
          </a:p>
        </p:txBody>
      </p:sp>
    </p:spTree>
    <p:extLst>
      <p:ext uri="{BB962C8B-B14F-4D97-AF65-F5344CB8AC3E}">
        <p14:creationId xmlns:p14="http://schemas.microsoft.com/office/powerpoint/2010/main" val="2770496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a:extLst>
              <a:ext uri="{FF2B5EF4-FFF2-40B4-BE49-F238E27FC236}">
                <a16:creationId xmlns:a16="http://schemas.microsoft.com/office/drawing/2014/main" id="{946D0DDD-656F-8F0F-247C-B4F705AEDE31}"/>
              </a:ext>
            </a:extLst>
          </p:cNvPr>
          <p:cNvSpPr>
            <a:spLocks noGrp="1" noRot="1" noChangeAspect="1" noChangeArrowheads="1" noTextEdit="1"/>
          </p:cNvSpPr>
          <p:nvPr>
            <p:ph type="sldImg"/>
          </p:nvPr>
        </p:nvSpPr>
        <p:spPr>
          <a:ln/>
        </p:spPr>
      </p:sp>
      <p:sp>
        <p:nvSpPr>
          <p:cNvPr id="23554" name="Notes Placeholder 2">
            <a:extLst>
              <a:ext uri="{FF2B5EF4-FFF2-40B4-BE49-F238E27FC236}">
                <a16:creationId xmlns:a16="http://schemas.microsoft.com/office/drawing/2014/main" id="{052EFA5D-A41B-D7F6-5776-6DEA4E7D05E5}"/>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3555" name="Slide Number Placeholder 3">
            <a:extLst>
              <a:ext uri="{FF2B5EF4-FFF2-40B4-BE49-F238E27FC236}">
                <a16:creationId xmlns:a16="http://schemas.microsoft.com/office/drawing/2014/main" id="{440A88E8-C5D9-5D82-CA8F-7AD7E6A7F532}"/>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A2C448C-73C9-CC4B-A5CC-281ADE913FD7}" type="slidenum">
              <a:rPr lang="en-US" altLang="en-US" smtClean="0"/>
              <a:pPr/>
              <a:t>3</a:t>
            </a:fld>
            <a:endParaRPr lang="en-US" altLang="en-US"/>
          </a:p>
        </p:txBody>
      </p:sp>
    </p:spTree>
    <p:extLst>
      <p:ext uri="{BB962C8B-B14F-4D97-AF65-F5344CB8AC3E}">
        <p14:creationId xmlns:p14="http://schemas.microsoft.com/office/powerpoint/2010/main" val="21341265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21</a:t>
            </a:fld>
            <a:endParaRPr lang="en-US" altLang="en-US"/>
          </a:p>
        </p:txBody>
      </p:sp>
    </p:spTree>
    <p:extLst>
      <p:ext uri="{BB962C8B-B14F-4D97-AF65-F5344CB8AC3E}">
        <p14:creationId xmlns:p14="http://schemas.microsoft.com/office/powerpoint/2010/main" val="14062265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22</a:t>
            </a:fld>
            <a:endParaRPr lang="en-US" altLang="en-US"/>
          </a:p>
        </p:txBody>
      </p:sp>
    </p:spTree>
    <p:extLst>
      <p:ext uri="{BB962C8B-B14F-4D97-AF65-F5344CB8AC3E}">
        <p14:creationId xmlns:p14="http://schemas.microsoft.com/office/powerpoint/2010/main" val="11962928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23</a:t>
            </a:fld>
            <a:endParaRPr lang="en-US" altLang="en-US"/>
          </a:p>
        </p:txBody>
      </p:sp>
    </p:spTree>
    <p:extLst>
      <p:ext uri="{BB962C8B-B14F-4D97-AF65-F5344CB8AC3E}">
        <p14:creationId xmlns:p14="http://schemas.microsoft.com/office/powerpoint/2010/main" val="15723411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24</a:t>
            </a:fld>
            <a:endParaRPr lang="en-US" altLang="en-US"/>
          </a:p>
        </p:txBody>
      </p:sp>
    </p:spTree>
    <p:extLst>
      <p:ext uri="{BB962C8B-B14F-4D97-AF65-F5344CB8AC3E}">
        <p14:creationId xmlns:p14="http://schemas.microsoft.com/office/powerpoint/2010/main" val="27926259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25</a:t>
            </a:fld>
            <a:endParaRPr lang="en-US" altLang="en-US"/>
          </a:p>
        </p:txBody>
      </p:sp>
    </p:spTree>
    <p:extLst>
      <p:ext uri="{BB962C8B-B14F-4D97-AF65-F5344CB8AC3E}">
        <p14:creationId xmlns:p14="http://schemas.microsoft.com/office/powerpoint/2010/main" val="4493528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26</a:t>
            </a:fld>
            <a:endParaRPr lang="en-US" altLang="en-US"/>
          </a:p>
        </p:txBody>
      </p:sp>
    </p:spTree>
    <p:extLst>
      <p:ext uri="{BB962C8B-B14F-4D97-AF65-F5344CB8AC3E}">
        <p14:creationId xmlns:p14="http://schemas.microsoft.com/office/powerpoint/2010/main" val="33608968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27</a:t>
            </a:fld>
            <a:endParaRPr lang="en-US" altLang="en-US"/>
          </a:p>
        </p:txBody>
      </p:sp>
    </p:spTree>
    <p:extLst>
      <p:ext uri="{BB962C8B-B14F-4D97-AF65-F5344CB8AC3E}">
        <p14:creationId xmlns:p14="http://schemas.microsoft.com/office/powerpoint/2010/main" val="38665286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28</a:t>
            </a:fld>
            <a:endParaRPr lang="en-US" altLang="en-US"/>
          </a:p>
        </p:txBody>
      </p:sp>
    </p:spTree>
    <p:extLst>
      <p:ext uri="{BB962C8B-B14F-4D97-AF65-F5344CB8AC3E}">
        <p14:creationId xmlns:p14="http://schemas.microsoft.com/office/powerpoint/2010/main" val="32912536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29</a:t>
            </a:fld>
            <a:endParaRPr lang="en-US" altLang="en-US"/>
          </a:p>
        </p:txBody>
      </p:sp>
    </p:spTree>
    <p:extLst>
      <p:ext uri="{BB962C8B-B14F-4D97-AF65-F5344CB8AC3E}">
        <p14:creationId xmlns:p14="http://schemas.microsoft.com/office/powerpoint/2010/main" val="28128877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30</a:t>
            </a:fld>
            <a:endParaRPr lang="en-US" altLang="en-US"/>
          </a:p>
        </p:txBody>
      </p:sp>
    </p:spTree>
    <p:extLst>
      <p:ext uri="{BB962C8B-B14F-4D97-AF65-F5344CB8AC3E}">
        <p14:creationId xmlns:p14="http://schemas.microsoft.com/office/powerpoint/2010/main" val="614458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4</a:t>
            </a:fld>
            <a:endParaRPr lang="en-US" altLang="en-US"/>
          </a:p>
        </p:txBody>
      </p:sp>
    </p:spTree>
    <p:extLst>
      <p:ext uri="{BB962C8B-B14F-4D97-AF65-F5344CB8AC3E}">
        <p14:creationId xmlns:p14="http://schemas.microsoft.com/office/powerpoint/2010/main" val="41488790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31</a:t>
            </a:fld>
            <a:endParaRPr lang="en-US" altLang="en-US"/>
          </a:p>
        </p:txBody>
      </p:sp>
    </p:spTree>
    <p:extLst>
      <p:ext uri="{BB962C8B-B14F-4D97-AF65-F5344CB8AC3E}">
        <p14:creationId xmlns:p14="http://schemas.microsoft.com/office/powerpoint/2010/main" val="15053323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32</a:t>
            </a:fld>
            <a:endParaRPr lang="en-US" altLang="en-US"/>
          </a:p>
        </p:txBody>
      </p:sp>
    </p:spTree>
    <p:extLst>
      <p:ext uri="{BB962C8B-B14F-4D97-AF65-F5344CB8AC3E}">
        <p14:creationId xmlns:p14="http://schemas.microsoft.com/office/powerpoint/2010/main" val="22044040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33</a:t>
            </a:fld>
            <a:endParaRPr lang="en-US" altLang="en-US"/>
          </a:p>
        </p:txBody>
      </p:sp>
    </p:spTree>
    <p:extLst>
      <p:ext uri="{BB962C8B-B14F-4D97-AF65-F5344CB8AC3E}">
        <p14:creationId xmlns:p14="http://schemas.microsoft.com/office/powerpoint/2010/main" val="699206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34</a:t>
            </a:fld>
            <a:endParaRPr lang="en-US" altLang="en-US"/>
          </a:p>
        </p:txBody>
      </p:sp>
    </p:spTree>
    <p:extLst>
      <p:ext uri="{BB962C8B-B14F-4D97-AF65-F5344CB8AC3E}">
        <p14:creationId xmlns:p14="http://schemas.microsoft.com/office/powerpoint/2010/main" val="20895038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35</a:t>
            </a:fld>
            <a:endParaRPr lang="en-US" altLang="en-US"/>
          </a:p>
        </p:txBody>
      </p:sp>
    </p:spTree>
    <p:extLst>
      <p:ext uri="{BB962C8B-B14F-4D97-AF65-F5344CB8AC3E}">
        <p14:creationId xmlns:p14="http://schemas.microsoft.com/office/powerpoint/2010/main" val="18393538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5</a:t>
            </a:fld>
            <a:endParaRPr lang="en-US" altLang="en-US"/>
          </a:p>
        </p:txBody>
      </p:sp>
    </p:spTree>
    <p:extLst>
      <p:ext uri="{BB962C8B-B14F-4D97-AF65-F5344CB8AC3E}">
        <p14:creationId xmlns:p14="http://schemas.microsoft.com/office/powerpoint/2010/main" val="369831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6</a:t>
            </a:fld>
            <a:endParaRPr lang="en-US" altLang="en-US"/>
          </a:p>
        </p:txBody>
      </p:sp>
    </p:spTree>
    <p:extLst>
      <p:ext uri="{BB962C8B-B14F-4D97-AF65-F5344CB8AC3E}">
        <p14:creationId xmlns:p14="http://schemas.microsoft.com/office/powerpoint/2010/main" val="430659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7</a:t>
            </a:fld>
            <a:endParaRPr lang="en-US" altLang="en-US"/>
          </a:p>
        </p:txBody>
      </p:sp>
    </p:spTree>
    <p:extLst>
      <p:ext uri="{BB962C8B-B14F-4D97-AF65-F5344CB8AC3E}">
        <p14:creationId xmlns:p14="http://schemas.microsoft.com/office/powerpoint/2010/main" val="1874738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8</a:t>
            </a:fld>
            <a:endParaRPr lang="en-US" altLang="en-US"/>
          </a:p>
        </p:txBody>
      </p:sp>
    </p:spTree>
    <p:extLst>
      <p:ext uri="{BB962C8B-B14F-4D97-AF65-F5344CB8AC3E}">
        <p14:creationId xmlns:p14="http://schemas.microsoft.com/office/powerpoint/2010/main" val="394186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9</a:t>
            </a:fld>
            <a:endParaRPr lang="en-US" altLang="en-US"/>
          </a:p>
        </p:txBody>
      </p:sp>
    </p:spTree>
    <p:extLst>
      <p:ext uri="{BB962C8B-B14F-4D97-AF65-F5344CB8AC3E}">
        <p14:creationId xmlns:p14="http://schemas.microsoft.com/office/powerpoint/2010/main" val="1649976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42BC48E3-E15C-04EA-A653-E5CDEA724094}"/>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20664A71-2F00-B3AA-8F8B-D9AD7893710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3" name="Slide Number Placeholder 3">
            <a:extLst>
              <a:ext uri="{FF2B5EF4-FFF2-40B4-BE49-F238E27FC236}">
                <a16:creationId xmlns:a16="http://schemas.microsoft.com/office/drawing/2014/main" id="{95C081C5-95E3-0B35-4528-40EB10493C6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B41B4A-18F4-4840-93C1-808E95972B28}" type="slidenum">
              <a:rPr lang="en-US" altLang="en-US" smtClean="0"/>
              <a:pPr/>
              <a:t>10</a:t>
            </a:fld>
            <a:endParaRPr lang="en-US" altLang="en-US"/>
          </a:p>
        </p:txBody>
      </p:sp>
    </p:spTree>
    <p:extLst>
      <p:ext uri="{BB962C8B-B14F-4D97-AF65-F5344CB8AC3E}">
        <p14:creationId xmlns:p14="http://schemas.microsoft.com/office/powerpoint/2010/main" val="700082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8714871A-688E-C71E-EF2C-E98172396DB8}"/>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B83F9155-6F7B-F7AC-4892-B845C49637EA}"/>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851E195A-41A7-B540-C2D4-D4B3ACCF6F81}"/>
              </a:ext>
            </a:extLst>
          </p:cNvPr>
          <p:cNvSpPr>
            <a:spLocks noGrp="1" noChangeArrowheads="1"/>
          </p:cNvSpPr>
          <p:nvPr>
            <p:ph type="sldNum" sz="quarter" idx="12"/>
          </p:nvPr>
        </p:nvSpPr>
        <p:spPr>
          <a:ln/>
        </p:spPr>
        <p:txBody>
          <a:bodyPr/>
          <a:lstStyle>
            <a:lvl1pPr>
              <a:defRPr/>
            </a:lvl1pPr>
          </a:lstStyle>
          <a:p>
            <a:pPr>
              <a:defRPr/>
            </a:pPr>
            <a:fld id="{FC88D61D-4B29-2848-AB06-B10C36830E6E}" type="slidenum">
              <a:rPr lang="en-GB" altLang="en-US"/>
              <a:pPr>
                <a:defRPr/>
              </a:pPr>
              <a:t>‹#›</a:t>
            </a:fld>
            <a:endParaRPr lang="en-GB" altLang="en-US"/>
          </a:p>
        </p:txBody>
      </p:sp>
    </p:spTree>
    <p:extLst>
      <p:ext uri="{BB962C8B-B14F-4D97-AF65-F5344CB8AC3E}">
        <p14:creationId xmlns:p14="http://schemas.microsoft.com/office/powerpoint/2010/main" val="2377496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BF3CBAA-1E41-9F57-7337-DBB82E2C797D}"/>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B45D0E5F-9235-75C2-654D-37F5BBE65E3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E9591B15-423C-4CF4-D8B0-CF404962E792}"/>
              </a:ext>
            </a:extLst>
          </p:cNvPr>
          <p:cNvSpPr>
            <a:spLocks noGrp="1" noChangeArrowheads="1"/>
          </p:cNvSpPr>
          <p:nvPr>
            <p:ph type="sldNum" sz="quarter" idx="12"/>
          </p:nvPr>
        </p:nvSpPr>
        <p:spPr>
          <a:ln/>
        </p:spPr>
        <p:txBody>
          <a:bodyPr/>
          <a:lstStyle>
            <a:lvl1pPr>
              <a:defRPr/>
            </a:lvl1pPr>
          </a:lstStyle>
          <a:p>
            <a:pPr>
              <a:defRPr/>
            </a:pPr>
            <a:fld id="{B1B77FEB-E056-E446-9BAD-BE8E9E175610}" type="slidenum">
              <a:rPr lang="en-GB" altLang="en-US"/>
              <a:pPr>
                <a:defRPr/>
              </a:pPr>
              <a:t>‹#›</a:t>
            </a:fld>
            <a:endParaRPr lang="en-GB" altLang="en-US"/>
          </a:p>
        </p:txBody>
      </p:sp>
    </p:spTree>
    <p:extLst>
      <p:ext uri="{BB962C8B-B14F-4D97-AF65-F5344CB8AC3E}">
        <p14:creationId xmlns:p14="http://schemas.microsoft.com/office/powerpoint/2010/main" val="1866147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356B188-29F2-84EC-1E9B-0DA11472005B}"/>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6AF94805-70D6-CA64-8E3A-42B9A75DAC08}"/>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1BFFD26D-2D5B-6854-E6F1-C3D4AB3B5FDD}"/>
              </a:ext>
            </a:extLst>
          </p:cNvPr>
          <p:cNvSpPr>
            <a:spLocks noGrp="1" noChangeArrowheads="1"/>
          </p:cNvSpPr>
          <p:nvPr>
            <p:ph type="sldNum" sz="quarter" idx="12"/>
          </p:nvPr>
        </p:nvSpPr>
        <p:spPr>
          <a:ln/>
        </p:spPr>
        <p:txBody>
          <a:bodyPr/>
          <a:lstStyle>
            <a:lvl1pPr>
              <a:defRPr/>
            </a:lvl1pPr>
          </a:lstStyle>
          <a:p>
            <a:pPr>
              <a:defRPr/>
            </a:pPr>
            <a:fld id="{2ED3F3B1-56CF-7B4E-98A7-C979FB7076B8}" type="slidenum">
              <a:rPr lang="en-GB" altLang="en-US"/>
              <a:pPr>
                <a:defRPr/>
              </a:pPr>
              <a:t>‹#›</a:t>
            </a:fld>
            <a:endParaRPr lang="en-GB" altLang="en-US"/>
          </a:p>
        </p:txBody>
      </p:sp>
    </p:spTree>
    <p:extLst>
      <p:ext uri="{BB962C8B-B14F-4D97-AF65-F5344CB8AC3E}">
        <p14:creationId xmlns:p14="http://schemas.microsoft.com/office/powerpoint/2010/main" val="4066957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E396445-0C4F-B337-CF0A-3278C52D3875}"/>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9DD22D70-3C8C-D8AC-A264-8C88DC7BEA1C}"/>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EEB44B39-12D7-FED7-9370-A1149C33468F}"/>
              </a:ext>
            </a:extLst>
          </p:cNvPr>
          <p:cNvSpPr>
            <a:spLocks noGrp="1" noChangeArrowheads="1"/>
          </p:cNvSpPr>
          <p:nvPr>
            <p:ph type="sldNum" sz="quarter" idx="12"/>
          </p:nvPr>
        </p:nvSpPr>
        <p:spPr>
          <a:ln/>
        </p:spPr>
        <p:txBody>
          <a:bodyPr/>
          <a:lstStyle>
            <a:lvl1pPr>
              <a:defRPr/>
            </a:lvl1pPr>
          </a:lstStyle>
          <a:p>
            <a:pPr>
              <a:defRPr/>
            </a:pPr>
            <a:fld id="{E3C1C216-236B-D24C-8377-57EC26AF5800}" type="slidenum">
              <a:rPr lang="en-GB" altLang="en-US"/>
              <a:pPr>
                <a:defRPr/>
              </a:pPr>
              <a:t>‹#›</a:t>
            </a:fld>
            <a:endParaRPr lang="en-GB" altLang="en-US"/>
          </a:p>
        </p:txBody>
      </p:sp>
    </p:spTree>
    <p:extLst>
      <p:ext uri="{BB962C8B-B14F-4D97-AF65-F5344CB8AC3E}">
        <p14:creationId xmlns:p14="http://schemas.microsoft.com/office/powerpoint/2010/main" val="1893161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BB2D3DB-C504-4A18-281A-41DC947EBB9E}"/>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99F0470D-E970-619C-321B-F04A7461D09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17563D01-8342-E540-801E-A0D1C7150413}"/>
              </a:ext>
            </a:extLst>
          </p:cNvPr>
          <p:cNvSpPr>
            <a:spLocks noGrp="1" noChangeArrowheads="1"/>
          </p:cNvSpPr>
          <p:nvPr>
            <p:ph type="sldNum" sz="quarter" idx="12"/>
          </p:nvPr>
        </p:nvSpPr>
        <p:spPr>
          <a:ln/>
        </p:spPr>
        <p:txBody>
          <a:bodyPr/>
          <a:lstStyle>
            <a:lvl1pPr>
              <a:defRPr/>
            </a:lvl1pPr>
          </a:lstStyle>
          <a:p>
            <a:pPr>
              <a:defRPr/>
            </a:pPr>
            <a:fld id="{7E63393A-1A7E-5545-B7E7-9EDB5A3793BA}" type="slidenum">
              <a:rPr lang="en-GB" altLang="en-US"/>
              <a:pPr>
                <a:defRPr/>
              </a:pPr>
              <a:t>‹#›</a:t>
            </a:fld>
            <a:endParaRPr lang="en-GB" altLang="en-US"/>
          </a:p>
        </p:txBody>
      </p:sp>
    </p:spTree>
    <p:extLst>
      <p:ext uri="{BB962C8B-B14F-4D97-AF65-F5344CB8AC3E}">
        <p14:creationId xmlns:p14="http://schemas.microsoft.com/office/powerpoint/2010/main" val="1773695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B30EBB7-6253-D9DE-D998-B3EC66585B1F}"/>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BDB5DDB8-B4EE-E8AF-3B72-62B836CE867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451B0BC5-3720-542D-4A0E-B97D65462E39}"/>
              </a:ext>
            </a:extLst>
          </p:cNvPr>
          <p:cNvSpPr>
            <a:spLocks noGrp="1" noChangeArrowheads="1"/>
          </p:cNvSpPr>
          <p:nvPr>
            <p:ph type="sldNum" sz="quarter" idx="12"/>
          </p:nvPr>
        </p:nvSpPr>
        <p:spPr>
          <a:ln/>
        </p:spPr>
        <p:txBody>
          <a:bodyPr/>
          <a:lstStyle>
            <a:lvl1pPr>
              <a:defRPr/>
            </a:lvl1pPr>
          </a:lstStyle>
          <a:p>
            <a:pPr>
              <a:defRPr/>
            </a:pPr>
            <a:fld id="{5D5B3351-1D15-DE4B-BE3E-F7B92FF8A29A}" type="slidenum">
              <a:rPr lang="en-GB" altLang="en-US"/>
              <a:pPr>
                <a:defRPr/>
              </a:pPr>
              <a:t>‹#›</a:t>
            </a:fld>
            <a:endParaRPr lang="en-GB" altLang="en-US"/>
          </a:p>
        </p:txBody>
      </p:sp>
    </p:spTree>
    <p:extLst>
      <p:ext uri="{BB962C8B-B14F-4D97-AF65-F5344CB8AC3E}">
        <p14:creationId xmlns:p14="http://schemas.microsoft.com/office/powerpoint/2010/main" val="3817374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46043A9-9869-E9DE-76B2-7F49071B6816}"/>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C21187C6-9EA5-6689-8570-59A60C1D0A2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AC74D5DB-675C-F430-AF9B-CDDD058FD09D}"/>
              </a:ext>
            </a:extLst>
          </p:cNvPr>
          <p:cNvSpPr>
            <a:spLocks noGrp="1" noChangeArrowheads="1"/>
          </p:cNvSpPr>
          <p:nvPr>
            <p:ph type="sldNum" sz="quarter" idx="12"/>
          </p:nvPr>
        </p:nvSpPr>
        <p:spPr>
          <a:ln/>
        </p:spPr>
        <p:txBody>
          <a:bodyPr/>
          <a:lstStyle>
            <a:lvl1pPr>
              <a:defRPr/>
            </a:lvl1pPr>
          </a:lstStyle>
          <a:p>
            <a:pPr>
              <a:defRPr/>
            </a:pPr>
            <a:fld id="{644376B3-BB4F-4842-8263-02A914AA14D7}" type="slidenum">
              <a:rPr lang="en-GB" altLang="en-US"/>
              <a:pPr>
                <a:defRPr/>
              </a:pPr>
              <a:t>‹#›</a:t>
            </a:fld>
            <a:endParaRPr lang="en-GB" altLang="en-US"/>
          </a:p>
        </p:txBody>
      </p:sp>
    </p:spTree>
    <p:extLst>
      <p:ext uri="{BB962C8B-B14F-4D97-AF65-F5344CB8AC3E}">
        <p14:creationId xmlns:p14="http://schemas.microsoft.com/office/powerpoint/2010/main" val="278685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ECF46E7-5B85-ADF2-50EF-614F8E5E5D5B}"/>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E22FB071-647E-FDB6-8566-478C8569C34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8AC8A471-0E80-2A40-3120-CB7EDC3B1C9A}"/>
              </a:ext>
            </a:extLst>
          </p:cNvPr>
          <p:cNvSpPr>
            <a:spLocks noGrp="1" noChangeArrowheads="1"/>
          </p:cNvSpPr>
          <p:nvPr>
            <p:ph type="sldNum" sz="quarter" idx="12"/>
          </p:nvPr>
        </p:nvSpPr>
        <p:spPr>
          <a:ln/>
        </p:spPr>
        <p:txBody>
          <a:bodyPr/>
          <a:lstStyle>
            <a:lvl1pPr>
              <a:defRPr/>
            </a:lvl1pPr>
          </a:lstStyle>
          <a:p>
            <a:pPr>
              <a:defRPr/>
            </a:pPr>
            <a:fld id="{F2A0E420-3FBA-6145-906D-282F5958D66E}" type="slidenum">
              <a:rPr lang="en-GB" altLang="en-US"/>
              <a:pPr>
                <a:defRPr/>
              </a:pPr>
              <a:t>‹#›</a:t>
            </a:fld>
            <a:endParaRPr lang="en-GB" altLang="en-US"/>
          </a:p>
        </p:txBody>
      </p:sp>
    </p:spTree>
    <p:extLst>
      <p:ext uri="{BB962C8B-B14F-4D97-AF65-F5344CB8AC3E}">
        <p14:creationId xmlns:p14="http://schemas.microsoft.com/office/powerpoint/2010/main" val="1015377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EE2A157-CD69-26D0-CFFD-DDB6EEE72F6E}"/>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F459D765-F1A2-742F-956B-0212A27F60F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899766B3-CC67-BC0A-4F9A-42A12278A73B}"/>
              </a:ext>
            </a:extLst>
          </p:cNvPr>
          <p:cNvSpPr>
            <a:spLocks noGrp="1" noChangeArrowheads="1"/>
          </p:cNvSpPr>
          <p:nvPr>
            <p:ph type="sldNum" sz="quarter" idx="12"/>
          </p:nvPr>
        </p:nvSpPr>
        <p:spPr>
          <a:ln/>
        </p:spPr>
        <p:txBody>
          <a:bodyPr/>
          <a:lstStyle>
            <a:lvl1pPr>
              <a:defRPr/>
            </a:lvl1pPr>
          </a:lstStyle>
          <a:p>
            <a:pPr>
              <a:defRPr/>
            </a:pPr>
            <a:fld id="{AD1C2F2E-F022-804A-9820-2E9E9A1052F0}" type="slidenum">
              <a:rPr lang="en-GB" altLang="en-US"/>
              <a:pPr>
                <a:defRPr/>
              </a:pPr>
              <a:t>‹#›</a:t>
            </a:fld>
            <a:endParaRPr lang="en-GB" altLang="en-US"/>
          </a:p>
        </p:txBody>
      </p:sp>
    </p:spTree>
    <p:extLst>
      <p:ext uri="{BB962C8B-B14F-4D97-AF65-F5344CB8AC3E}">
        <p14:creationId xmlns:p14="http://schemas.microsoft.com/office/powerpoint/2010/main" val="2060251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1168D1B-2276-E783-CCE6-2277BE1E2665}"/>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9ED27C22-A658-6D69-8E46-9D25A5ADC70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1097FEFD-6E52-AE68-B216-ED02C9114396}"/>
              </a:ext>
            </a:extLst>
          </p:cNvPr>
          <p:cNvSpPr>
            <a:spLocks noGrp="1" noChangeArrowheads="1"/>
          </p:cNvSpPr>
          <p:nvPr>
            <p:ph type="sldNum" sz="quarter" idx="12"/>
          </p:nvPr>
        </p:nvSpPr>
        <p:spPr>
          <a:ln/>
        </p:spPr>
        <p:txBody>
          <a:bodyPr/>
          <a:lstStyle>
            <a:lvl1pPr>
              <a:defRPr/>
            </a:lvl1pPr>
          </a:lstStyle>
          <a:p>
            <a:pPr>
              <a:defRPr/>
            </a:pPr>
            <a:fld id="{9B400DE2-7491-F249-9C6A-D930C49E5F7B}" type="slidenum">
              <a:rPr lang="en-GB" altLang="en-US"/>
              <a:pPr>
                <a:defRPr/>
              </a:pPr>
              <a:t>‹#›</a:t>
            </a:fld>
            <a:endParaRPr lang="en-GB" altLang="en-US"/>
          </a:p>
        </p:txBody>
      </p:sp>
    </p:spTree>
    <p:extLst>
      <p:ext uri="{BB962C8B-B14F-4D97-AF65-F5344CB8AC3E}">
        <p14:creationId xmlns:p14="http://schemas.microsoft.com/office/powerpoint/2010/main" val="3029116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2CEB90E-648F-F222-7196-EF4C0840E3F3}"/>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930817B5-FA39-1370-4D56-A486D004C5D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49160B4C-36AA-C425-5899-AEBB0DF91A55}"/>
              </a:ext>
            </a:extLst>
          </p:cNvPr>
          <p:cNvSpPr>
            <a:spLocks noGrp="1" noChangeArrowheads="1"/>
          </p:cNvSpPr>
          <p:nvPr>
            <p:ph type="sldNum" sz="quarter" idx="12"/>
          </p:nvPr>
        </p:nvSpPr>
        <p:spPr>
          <a:ln/>
        </p:spPr>
        <p:txBody>
          <a:bodyPr/>
          <a:lstStyle>
            <a:lvl1pPr>
              <a:defRPr/>
            </a:lvl1pPr>
          </a:lstStyle>
          <a:p>
            <a:pPr>
              <a:defRPr/>
            </a:pPr>
            <a:fld id="{9DA82905-2742-BF44-B4E1-0AF793727134}" type="slidenum">
              <a:rPr lang="en-GB" altLang="en-US"/>
              <a:pPr>
                <a:defRPr/>
              </a:pPr>
              <a:t>‹#›</a:t>
            </a:fld>
            <a:endParaRPr lang="en-GB" altLang="en-US"/>
          </a:p>
        </p:txBody>
      </p:sp>
    </p:spTree>
    <p:extLst>
      <p:ext uri="{BB962C8B-B14F-4D97-AF65-F5344CB8AC3E}">
        <p14:creationId xmlns:p14="http://schemas.microsoft.com/office/powerpoint/2010/main" val="2059600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4C70A6A-383A-F65A-4F03-30FF57040C98}"/>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EFBFE3C4-FAAB-4B67-687D-321C409CCE66}"/>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73732" name="Rectangle 4">
            <a:extLst>
              <a:ext uri="{FF2B5EF4-FFF2-40B4-BE49-F238E27FC236}">
                <a16:creationId xmlns:a16="http://schemas.microsoft.com/office/drawing/2014/main" id="{49927225-B7A3-BD99-E1D9-0ECF2CADD66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u="none">
                <a:solidFill>
                  <a:srgbClr val="000000"/>
                </a:solidFill>
                <a:latin typeface="Arial" charset="0"/>
                <a:ea typeface="+mn-ea"/>
                <a:cs typeface="Arial" charset="0"/>
              </a:defRPr>
            </a:lvl1pPr>
          </a:lstStyle>
          <a:p>
            <a:pPr>
              <a:defRPr/>
            </a:pPr>
            <a:endParaRPr lang="en-GB"/>
          </a:p>
        </p:txBody>
      </p:sp>
      <p:sp>
        <p:nvSpPr>
          <p:cNvPr id="73733" name="Rectangle 5">
            <a:extLst>
              <a:ext uri="{FF2B5EF4-FFF2-40B4-BE49-F238E27FC236}">
                <a16:creationId xmlns:a16="http://schemas.microsoft.com/office/drawing/2014/main" id="{4C90F895-3550-6C57-F06A-8F481D178BD1}"/>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u="none">
                <a:solidFill>
                  <a:srgbClr val="000000"/>
                </a:solidFill>
                <a:latin typeface="Arial" charset="0"/>
                <a:ea typeface="+mn-ea"/>
                <a:cs typeface="Arial" charset="0"/>
              </a:defRPr>
            </a:lvl1pPr>
          </a:lstStyle>
          <a:p>
            <a:pPr>
              <a:defRPr/>
            </a:pPr>
            <a:endParaRPr lang="en-GB"/>
          </a:p>
        </p:txBody>
      </p:sp>
      <p:sp>
        <p:nvSpPr>
          <p:cNvPr id="73734" name="Rectangle 6">
            <a:extLst>
              <a:ext uri="{FF2B5EF4-FFF2-40B4-BE49-F238E27FC236}">
                <a16:creationId xmlns:a16="http://schemas.microsoft.com/office/drawing/2014/main" id="{8F05D01B-A5AA-F5E2-E4E4-37677AA08588}"/>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84BE0350-7EB4-3B47-9334-48205478DF22}"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Arial" charset="0"/>
          <a:ea typeface="ＭＳ Ｐゴシック" charset="0"/>
          <a:cs typeface="Arial"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Arial"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Arial"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4">
            <a:extLst>
              <a:ext uri="{FF2B5EF4-FFF2-40B4-BE49-F238E27FC236}">
                <a16:creationId xmlns:a16="http://schemas.microsoft.com/office/drawing/2014/main" id="{019AF07F-D4AA-6165-5F4F-9E7891C3A538}"/>
              </a:ext>
            </a:extLst>
          </p:cNvPr>
          <p:cNvSpPr txBox="1">
            <a:spLocks noChangeArrowheads="1"/>
          </p:cNvSpPr>
          <p:nvPr/>
        </p:nvSpPr>
        <p:spPr bwMode="auto">
          <a:xfrm>
            <a:off x="2420981" y="549275"/>
            <a:ext cx="4229043" cy="4739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gn="ctr" eaLnBrk="1" hangingPunct="1">
              <a:spcBef>
                <a:spcPct val="0"/>
              </a:spcBef>
              <a:buFontTx/>
              <a:buNone/>
            </a:pPr>
            <a:endParaRPr lang="en-GB" altLang="en-US" sz="2400" b="1" dirty="0">
              <a:solidFill>
                <a:srgbClr val="000000"/>
              </a:solidFill>
            </a:endParaRPr>
          </a:p>
          <a:p>
            <a:pPr algn="ctr">
              <a:spcBef>
                <a:spcPct val="0"/>
              </a:spcBef>
              <a:buFontTx/>
              <a:buNone/>
            </a:pPr>
            <a:r>
              <a:rPr lang="en-GB" altLang="en-US" sz="4400" b="1" dirty="0">
                <a:solidFill>
                  <a:srgbClr val="0000E5"/>
                </a:solidFill>
              </a:rPr>
              <a:t>u3a</a:t>
            </a:r>
          </a:p>
          <a:p>
            <a:pPr algn="ctr">
              <a:spcBef>
                <a:spcPct val="0"/>
              </a:spcBef>
              <a:buFontTx/>
              <a:buNone/>
            </a:pPr>
            <a:endParaRPr lang="en-GB" altLang="en-US" sz="4400" b="1" dirty="0">
              <a:solidFill>
                <a:srgbClr val="0000E5"/>
              </a:solidFill>
            </a:endParaRPr>
          </a:p>
          <a:p>
            <a:pPr algn="ctr">
              <a:spcBef>
                <a:spcPct val="0"/>
              </a:spcBef>
              <a:buFontTx/>
              <a:buNone/>
            </a:pPr>
            <a:r>
              <a:rPr lang="en-GB" altLang="en-US" sz="2000" b="1" dirty="0">
                <a:solidFill>
                  <a:srgbClr val="0000E5"/>
                </a:solidFill>
              </a:rPr>
              <a:t>14 September 2023</a:t>
            </a:r>
            <a:endParaRPr lang="en-GB" altLang="en-US" b="1" dirty="0">
              <a:solidFill>
                <a:srgbClr val="0000E5"/>
              </a:solidFill>
            </a:endParaRPr>
          </a:p>
          <a:p>
            <a:pPr algn="ctr" eaLnBrk="1" hangingPunct="1">
              <a:spcBef>
                <a:spcPct val="0"/>
              </a:spcBef>
              <a:buFontTx/>
              <a:buNone/>
            </a:pPr>
            <a:endParaRPr lang="en-GB" altLang="en-US" b="1" dirty="0">
              <a:solidFill>
                <a:srgbClr val="0000E5"/>
              </a:solidFill>
            </a:endParaRPr>
          </a:p>
          <a:p>
            <a:pPr algn="ctr" eaLnBrk="1" hangingPunct="1">
              <a:spcBef>
                <a:spcPct val="0"/>
              </a:spcBef>
              <a:buFontTx/>
              <a:buNone/>
            </a:pPr>
            <a:r>
              <a:rPr lang="en-GB" altLang="en-US" sz="4000" b="1" dirty="0">
                <a:solidFill>
                  <a:srgbClr val="0000E5"/>
                </a:solidFill>
              </a:rPr>
              <a:t>Any </a:t>
            </a:r>
            <a:r>
              <a:rPr lang="en-GB" altLang="en-US" sz="4000" b="1">
                <a:solidFill>
                  <a:srgbClr val="0000E5"/>
                </a:solidFill>
              </a:rPr>
              <a:t>old words…</a:t>
            </a:r>
            <a:endParaRPr lang="en-GB" altLang="en-US" sz="4000" b="1" dirty="0">
              <a:solidFill>
                <a:srgbClr val="0000E5"/>
              </a:solidFill>
            </a:endParaRPr>
          </a:p>
          <a:p>
            <a:pPr algn="ctr" eaLnBrk="1" hangingPunct="1">
              <a:spcBef>
                <a:spcPct val="0"/>
              </a:spcBef>
              <a:buFontTx/>
              <a:buNone/>
            </a:pPr>
            <a:endParaRPr lang="en-GB" altLang="en-US" sz="4000" dirty="0">
              <a:solidFill>
                <a:srgbClr val="0000E5"/>
              </a:solidFill>
            </a:endParaRPr>
          </a:p>
          <a:p>
            <a:pPr algn="ctr" eaLnBrk="1" hangingPunct="1">
              <a:spcBef>
                <a:spcPct val="0"/>
              </a:spcBef>
              <a:buFontTx/>
              <a:buNone/>
            </a:pPr>
            <a:endParaRPr lang="en-GB" altLang="en-US" sz="2000" dirty="0">
              <a:solidFill>
                <a:srgbClr val="0000E5"/>
              </a:solidFill>
            </a:endParaRPr>
          </a:p>
          <a:p>
            <a:pPr algn="ctr" eaLnBrk="1" hangingPunct="1">
              <a:spcBef>
                <a:spcPct val="0"/>
              </a:spcBef>
              <a:buFontTx/>
              <a:buNone/>
            </a:pPr>
            <a:r>
              <a:rPr lang="en-GB" altLang="en-US" sz="2000" dirty="0">
                <a:solidFill>
                  <a:srgbClr val="0000E5"/>
                </a:solidFill>
              </a:rPr>
              <a:t>Liz Swinbank</a:t>
            </a:r>
            <a:endParaRPr lang="en-GB" altLang="en-US" sz="2800" b="1" dirty="0">
              <a:solidFill>
                <a:srgbClr val="3333CC"/>
              </a:solidFill>
            </a:endParaRPr>
          </a:p>
          <a:p>
            <a:pPr algn="ctr" eaLnBrk="1" hangingPunct="1">
              <a:spcBef>
                <a:spcPct val="0"/>
              </a:spcBef>
              <a:buFontTx/>
              <a:buNone/>
            </a:pPr>
            <a:endParaRPr lang="en-GB" altLang="en-US" sz="1800" b="1" dirty="0">
              <a:solidFill>
                <a:srgbClr val="AF67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920038" cy="5940088"/>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err="1">
                <a:solidFill>
                  <a:schemeClr val="accent2">
                    <a:lumMod val="50000"/>
                  </a:schemeClr>
                </a:solidFill>
                <a:latin typeface="+mn-lt"/>
                <a:ea typeface="Times New Roman" panose="02020603050405020304" pitchFamily="18" charset="0"/>
                <a:cs typeface="Times New Roman" panose="02020603050405020304" pitchFamily="18" charset="0"/>
              </a:rPr>
              <a:t>Hustlement</a:t>
            </a:r>
            <a:endPar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endParaRPr>
          </a:p>
          <a:p>
            <a:pPr>
              <a:buNone/>
            </a:pPr>
            <a:endParaRPr lang="en-GB" sz="2000" i="1" dirty="0">
              <a:solidFill>
                <a:schemeClr val="accent2">
                  <a:lumMod val="50000"/>
                </a:schemeClr>
              </a:solidFill>
              <a:latin typeface="+mn-lt"/>
              <a:ea typeface="Calibri" panose="020F0502020204030204" pitchFamily="34" charset="0"/>
              <a:cs typeface="Times New Roman" panose="02020603050405020304" pitchFamily="18" charset="0"/>
            </a:endParaRPr>
          </a:p>
          <a:p>
            <a:pPr>
              <a:buNone/>
            </a:pPr>
            <a:r>
              <a:rPr lang="en-GB" sz="2000" dirty="0" err="1">
                <a:solidFill>
                  <a:srgbClr val="212529"/>
                </a:solidFill>
                <a:effectLst/>
                <a:latin typeface="+mn-lt"/>
                <a:ea typeface="Calibri" panose="020F0502020204030204" pitchFamily="34" charset="0"/>
                <a:cs typeface="Times New Roman" panose="02020603050405020304" pitchFamily="18" charset="0"/>
              </a:rPr>
              <a:t>eg</a:t>
            </a:r>
            <a:r>
              <a:rPr lang="en-GB" sz="2000" dirty="0">
                <a:solidFill>
                  <a:srgbClr val="212529"/>
                </a:solidFill>
                <a:effectLst/>
                <a:latin typeface="+mn-lt"/>
                <a:ea typeface="Calibri" panose="020F0502020204030204" pitchFamily="34" charset="0"/>
                <a:cs typeface="Times New Roman" panose="02020603050405020304" pitchFamily="18" charset="0"/>
              </a:rPr>
              <a:t> </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dirty="0">
                <a:solidFill>
                  <a:srgbClr val="212529"/>
                </a:solidFill>
                <a:effectLst/>
                <a:latin typeface="+mn-lt"/>
                <a:ea typeface="Calibri" panose="020F0502020204030204" pitchFamily="34" charset="0"/>
                <a:cs typeface="Times New Roman" panose="02020603050405020304" pitchFamily="18" charset="0"/>
              </a:rPr>
              <a:t>1481 </a:t>
            </a:r>
            <a:r>
              <a:rPr lang="en-GB" sz="2000" i="1" dirty="0">
                <a:solidFill>
                  <a:srgbClr val="212529"/>
                </a:solidFill>
                <a:effectLst/>
                <a:latin typeface="+mn-lt"/>
                <a:ea typeface="Calibri" panose="020F0502020204030204" pitchFamily="34" charset="0"/>
                <a:cs typeface="Times New Roman" panose="02020603050405020304" pitchFamily="18" charset="0"/>
              </a:rPr>
              <a:t>de uno brake ... cum </a:t>
            </a:r>
            <a:r>
              <a:rPr lang="en-GB" sz="2000" i="1" dirty="0" err="1">
                <a:solidFill>
                  <a:srgbClr val="212529"/>
                </a:solidFill>
                <a:effectLst/>
                <a:latin typeface="+mn-lt"/>
                <a:ea typeface="Calibri" panose="020F0502020204030204" pitchFamily="34" charset="0"/>
                <a:cs typeface="Times New Roman" panose="02020603050405020304" pitchFamily="18" charset="0"/>
              </a:rPr>
              <a:t>hustillamentis</a:t>
            </a:r>
            <a:r>
              <a:rPr lang="en-GB" sz="2000" dirty="0">
                <a:solidFill>
                  <a:srgbClr val="212529"/>
                </a:solidFill>
                <a:effectLst/>
                <a:latin typeface="+mn-lt"/>
                <a:ea typeface="Calibri" panose="020F0502020204030204" pitchFamily="34" charset="0"/>
                <a:cs typeface="Times New Roman" panose="02020603050405020304" pitchFamily="18" charset="0"/>
              </a:rPr>
              <a:t>, York</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dirty="0">
                <a:solidFill>
                  <a:srgbClr val="212529"/>
                </a:solidFill>
                <a:effectLst/>
                <a:latin typeface="+mn-lt"/>
                <a:ea typeface="Calibri" panose="020F0502020204030204" pitchFamily="34" charset="0"/>
                <a:cs typeface="Times New Roman" panose="02020603050405020304" pitchFamily="18" charset="0"/>
              </a:rPr>
              <a:t>1545 </a:t>
            </a:r>
            <a:r>
              <a:rPr lang="en-GB" sz="2000" i="1" dirty="0" err="1">
                <a:solidFill>
                  <a:srgbClr val="212529"/>
                </a:solidFill>
                <a:effectLst/>
                <a:latin typeface="+mn-lt"/>
                <a:ea typeface="Calibri" panose="020F0502020204030204" pitchFamily="34" charset="0"/>
                <a:cs typeface="Times New Roman" panose="02020603050405020304" pitchFamily="18" charset="0"/>
              </a:rPr>
              <a:t>pottes</a:t>
            </a:r>
            <a:r>
              <a:rPr lang="en-GB" sz="2000" i="1" dirty="0">
                <a:solidFill>
                  <a:srgbClr val="212529"/>
                </a:solidFill>
                <a:effectLst/>
                <a:latin typeface="+mn-lt"/>
                <a:ea typeface="Calibri" panose="020F0502020204030204" pitchFamily="34" charset="0"/>
                <a:cs typeface="Times New Roman" panose="02020603050405020304" pitchFamily="18" charset="0"/>
              </a:rPr>
              <a:t> </a:t>
            </a:r>
            <a:r>
              <a:rPr lang="en-GB" sz="2000" i="1" dirty="0" err="1">
                <a:solidFill>
                  <a:srgbClr val="212529"/>
                </a:solidFill>
                <a:effectLst/>
                <a:latin typeface="+mn-lt"/>
                <a:ea typeface="Calibri" panose="020F0502020204030204" pitchFamily="34" charset="0"/>
                <a:cs typeface="Times New Roman" panose="02020603050405020304" pitchFamily="18" charset="0"/>
              </a:rPr>
              <a:t>pannes</a:t>
            </a:r>
            <a:r>
              <a:rPr lang="en-GB" sz="2000" i="1" dirty="0">
                <a:solidFill>
                  <a:srgbClr val="212529"/>
                </a:solidFill>
                <a:effectLst/>
                <a:latin typeface="+mn-lt"/>
                <a:ea typeface="Calibri" panose="020F0502020204030204" pitchFamily="34" charset="0"/>
                <a:cs typeface="Times New Roman" panose="02020603050405020304" pitchFamily="18" charset="0"/>
              </a:rPr>
              <a:t> bedding and other </a:t>
            </a:r>
            <a:r>
              <a:rPr lang="en-GB" sz="2000" i="1" dirty="0" err="1">
                <a:solidFill>
                  <a:srgbClr val="212529"/>
                </a:solidFill>
                <a:effectLst/>
                <a:latin typeface="+mn-lt"/>
                <a:ea typeface="Calibri" panose="020F0502020204030204" pitchFamily="34" charset="0"/>
                <a:cs typeface="Times New Roman" panose="02020603050405020304" pitchFamily="18" charset="0"/>
              </a:rPr>
              <a:t>hustilment</a:t>
            </a:r>
            <a:r>
              <a:rPr lang="en-GB" sz="2000" i="1" dirty="0">
                <a:solidFill>
                  <a:srgbClr val="212529"/>
                </a:solidFill>
                <a:effectLst/>
                <a:latin typeface="+mn-lt"/>
                <a:ea typeface="Calibri" panose="020F0502020204030204" pitchFamily="34" charset="0"/>
                <a:cs typeface="Times New Roman" panose="02020603050405020304" pitchFamily="18" charset="0"/>
              </a:rPr>
              <a:t> of </a:t>
            </a:r>
            <a:r>
              <a:rPr lang="en-GB" sz="2000" i="1" dirty="0" err="1">
                <a:solidFill>
                  <a:srgbClr val="212529"/>
                </a:solidFill>
                <a:effectLst/>
                <a:latin typeface="+mn-lt"/>
                <a:ea typeface="Calibri" panose="020F0502020204030204" pitchFamily="34" charset="0"/>
                <a:cs typeface="Times New Roman" panose="02020603050405020304" pitchFamily="18" charset="0"/>
              </a:rPr>
              <a:t>howsholde</a:t>
            </a:r>
            <a:r>
              <a:rPr lang="en-GB" sz="2000" dirty="0">
                <a:solidFill>
                  <a:srgbClr val="212529"/>
                </a:solidFill>
                <a:effectLst/>
                <a:latin typeface="+mn-lt"/>
                <a:ea typeface="Calibri" panose="020F0502020204030204" pitchFamily="34" charset="0"/>
                <a:cs typeface="Times New Roman" panose="02020603050405020304" pitchFamily="18" charset="0"/>
              </a:rPr>
              <a:t>, </a:t>
            </a:r>
            <a:r>
              <a:rPr lang="en-GB" sz="2000" dirty="0" err="1">
                <a:solidFill>
                  <a:srgbClr val="212529"/>
                </a:solidFill>
                <a:effectLst/>
                <a:latin typeface="+mn-lt"/>
                <a:ea typeface="Calibri" panose="020F0502020204030204" pitchFamily="34" charset="0"/>
                <a:cs typeface="Times New Roman" panose="02020603050405020304" pitchFamily="18" charset="0"/>
              </a:rPr>
              <a:t>Grinton</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yorkshiredictionary.york.ac.uk</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/words/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hustlement</a:t>
            </a:r>
            <a:endPar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endParaRPr>
          </a:p>
          <a:p>
            <a:pPr>
              <a:buNone/>
            </a:pPr>
            <a:r>
              <a:rPr lang="en-GB" sz="2000" dirty="0">
                <a:solidFill>
                  <a:srgbClr val="202124"/>
                </a:solidFill>
                <a:effectLst/>
                <a:latin typeface="+mn-lt"/>
                <a:ea typeface="Calibri" panose="020F0502020204030204" pitchFamily="34" charset="0"/>
                <a:cs typeface="Times New Roman" panose="02020603050405020304" pitchFamily="18" charset="0"/>
              </a:rPr>
              <a:t> </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spc="30" dirty="0">
                <a:solidFill>
                  <a:srgbClr val="0A1B27"/>
                </a:solidFill>
                <a:effectLst/>
                <a:latin typeface="+mn-lt"/>
                <a:ea typeface="Calibri" panose="020F0502020204030204" pitchFamily="34" charset="0"/>
                <a:cs typeface="Times New Roman" panose="02020603050405020304" pitchFamily="18" charset="0"/>
              </a:rPr>
              <a:t>Middle English </a:t>
            </a:r>
            <a:r>
              <a:rPr lang="en-GB" sz="2000" i="1" spc="30" dirty="0" err="1">
                <a:solidFill>
                  <a:srgbClr val="0A1B27"/>
                </a:solidFill>
                <a:effectLst/>
                <a:latin typeface="+mn-lt"/>
                <a:ea typeface="Calibri" panose="020F0502020204030204" pitchFamily="34" charset="0"/>
                <a:cs typeface="Times New Roman" panose="02020603050405020304" pitchFamily="18" charset="0"/>
              </a:rPr>
              <a:t>ostelement</a:t>
            </a:r>
            <a:r>
              <a:rPr lang="en-GB" sz="2000" i="1" spc="30" dirty="0">
                <a:solidFill>
                  <a:srgbClr val="0A1B27"/>
                </a:solidFill>
                <a:effectLst/>
                <a:latin typeface="+mn-lt"/>
                <a:ea typeface="Calibri" panose="020F0502020204030204" pitchFamily="34" charset="0"/>
                <a:cs typeface="Times New Roman" panose="02020603050405020304" pitchFamily="18" charset="0"/>
              </a:rPr>
              <a:t>, </a:t>
            </a:r>
            <a:r>
              <a:rPr lang="en-GB" sz="2000" i="1" spc="30" dirty="0" err="1">
                <a:solidFill>
                  <a:srgbClr val="0A1B27"/>
                </a:solidFill>
                <a:effectLst/>
                <a:latin typeface="+mn-lt"/>
                <a:ea typeface="Calibri" panose="020F0502020204030204" pitchFamily="34" charset="0"/>
                <a:cs typeface="Times New Roman" panose="02020603050405020304" pitchFamily="18" charset="0"/>
              </a:rPr>
              <a:t>hustilment</a:t>
            </a:r>
            <a:r>
              <a:rPr lang="en-GB" sz="2000" spc="30" dirty="0">
                <a:solidFill>
                  <a:srgbClr val="0A1B27"/>
                </a:solidFill>
                <a:effectLst/>
                <a:latin typeface="+mn-lt"/>
                <a:ea typeface="Calibri" panose="020F0502020204030204" pitchFamily="34" charset="0"/>
                <a:cs typeface="Times New Roman" panose="02020603050405020304" pitchFamily="18" charset="0"/>
              </a:rPr>
              <a:t> article of furniture, </a:t>
            </a:r>
          </a:p>
          <a:p>
            <a:pPr>
              <a:buNone/>
            </a:pPr>
            <a:r>
              <a:rPr lang="en-GB" sz="2000" spc="30" dirty="0">
                <a:solidFill>
                  <a:srgbClr val="0A1B27"/>
                </a:solidFill>
                <a:effectLst/>
                <a:latin typeface="+mn-lt"/>
                <a:ea typeface="Calibri" panose="020F0502020204030204" pitchFamily="34" charset="0"/>
                <a:cs typeface="Times New Roman" panose="02020603050405020304" pitchFamily="18" charset="0"/>
              </a:rPr>
              <a:t>from Middle French </a:t>
            </a:r>
            <a:r>
              <a:rPr lang="en-GB" sz="2000" i="1" spc="30" dirty="0" err="1">
                <a:solidFill>
                  <a:srgbClr val="0A1B27"/>
                </a:solidFill>
                <a:effectLst/>
                <a:latin typeface="+mn-lt"/>
                <a:ea typeface="Calibri" panose="020F0502020204030204" pitchFamily="34" charset="0"/>
                <a:cs typeface="Times New Roman" panose="02020603050405020304" pitchFamily="18" charset="0"/>
              </a:rPr>
              <a:t>ostillement</a:t>
            </a:r>
            <a:r>
              <a:rPr lang="en-GB" sz="2000" i="1" spc="30" dirty="0">
                <a:solidFill>
                  <a:srgbClr val="0A1B27"/>
                </a:solidFill>
                <a:effectLst/>
                <a:latin typeface="+mn-lt"/>
                <a:ea typeface="Calibri" panose="020F0502020204030204" pitchFamily="34" charset="0"/>
                <a:cs typeface="Times New Roman" panose="02020603050405020304" pitchFamily="18" charset="0"/>
              </a:rPr>
              <a:t>, </a:t>
            </a:r>
            <a:r>
              <a:rPr lang="en-GB" sz="2000" i="1" spc="30" dirty="0" err="1">
                <a:solidFill>
                  <a:srgbClr val="0A1B27"/>
                </a:solidFill>
                <a:effectLst/>
                <a:latin typeface="+mn-lt"/>
                <a:ea typeface="Calibri" panose="020F0502020204030204" pitchFamily="34" charset="0"/>
                <a:cs typeface="Times New Roman" panose="02020603050405020304" pitchFamily="18" charset="0"/>
              </a:rPr>
              <a:t>oustillement</a:t>
            </a:r>
            <a:r>
              <a:rPr lang="en-GB" sz="2000" spc="30" dirty="0">
                <a:solidFill>
                  <a:srgbClr val="0A1B27"/>
                </a:solidFill>
                <a:effectLst/>
                <a:latin typeface="+mn-lt"/>
                <a:ea typeface="Calibri" panose="020F0502020204030204" pitchFamily="34" charset="0"/>
                <a:cs typeface="Times New Roman" panose="02020603050405020304" pitchFamily="18" charset="0"/>
              </a:rPr>
              <a:t>, </a:t>
            </a:r>
          </a:p>
          <a:p>
            <a:pPr>
              <a:buNone/>
            </a:pPr>
            <a:r>
              <a:rPr lang="en-GB" sz="2000" spc="30" dirty="0">
                <a:solidFill>
                  <a:srgbClr val="0A1B27"/>
                </a:solidFill>
                <a:effectLst/>
                <a:latin typeface="+mn-lt"/>
                <a:ea typeface="Calibri" panose="020F0502020204030204" pitchFamily="34" charset="0"/>
                <a:cs typeface="Times New Roman" panose="02020603050405020304" pitchFamily="18" charset="0"/>
              </a:rPr>
              <a:t>from Old French </a:t>
            </a:r>
            <a:r>
              <a:rPr lang="en-GB" sz="2000" i="1" spc="30" dirty="0" err="1">
                <a:solidFill>
                  <a:srgbClr val="0A1B27"/>
                </a:solidFill>
                <a:effectLst/>
                <a:latin typeface="+mn-lt"/>
                <a:ea typeface="Calibri" panose="020F0502020204030204" pitchFamily="34" charset="0"/>
                <a:cs typeface="Times New Roman" panose="02020603050405020304" pitchFamily="18" charset="0"/>
              </a:rPr>
              <a:t>ustillement</a:t>
            </a:r>
            <a:r>
              <a:rPr lang="en-GB" sz="2000" spc="30" dirty="0">
                <a:solidFill>
                  <a:srgbClr val="0A1B27"/>
                </a:solidFill>
                <a:effectLst/>
                <a:latin typeface="+mn-lt"/>
                <a:ea typeface="Calibri" panose="020F0502020204030204" pitchFamily="34" charset="0"/>
                <a:cs typeface="Times New Roman" panose="02020603050405020304" pitchFamily="18" charset="0"/>
              </a:rPr>
              <a:t>, </a:t>
            </a:r>
          </a:p>
          <a:p>
            <a:pPr>
              <a:buNone/>
            </a:pPr>
            <a:r>
              <a:rPr lang="en-GB" sz="2000" spc="30" dirty="0">
                <a:solidFill>
                  <a:srgbClr val="0A1B27"/>
                </a:solidFill>
                <a:effectLst/>
                <a:latin typeface="+mn-lt"/>
                <a:ea typeface="Calibri" panose="020F0502020204030204" pitchFamily="34" charset="0"/>
                <a:cs typeface="Times New Roman" panose="02020603050405020304" pitchFamily="18" charset="0"/>
              </a:rPr>
              <a:t>from </a:t>
            </a:r>
            <a:r>
              <a:rPr lang="en-GB" sz="2000" i="1" spc="30" dirty="0" err="1">
                <a:solidFill>
                  <a:srgbClr val="0A1B27"/>
                </a:solidFill>
                <a:effectLst/>
                <a:latin typeface="+mn-lt"/>
                <a:ea typeface="Calibri" panose="020F0502020204030204" pitchFamily="34" charset="0"/>
                <a:cs typeface="Times New Roman" panose="02020603050405020304" pitchFamily="18" charset="0"/>
              </a:rPr>
              <a:t>ustil</a:t>
            </a:r>
            <a:r>
              <a:rPr lang="en-GB" sz="2000" spc="30" dirty="0">
                <a:solidFill>
                  <a:srgbClr val="0A1B27"/>
                </a:solidFill>
                <a:effectLst/>
                <a:latin typeface="+mn-lt"/>
                <a:ea typeface="Calibri" panose="020F0502020204030204" pitchFamily="34" charset="0"/>
                <a:cs typeface="Times New Roman" panose="02020603050405020304" pitchFamily="18" charset="0"/>
              </a:rPr>
              <a:t> article of furniture, tool, utensil, </a:t>
            </a:r>
          </a:p>
          <a:p>
            <a:pPr>
              <a:buNone/>
            </a:pPr>
            <a:r>
              <a:rPr lang="en-GB" sz="2000" spc="30" dirty="0">
                <a:solidFill>
                  <a:srgbClr val="0A1B27"/>
                </a:solidFill>
                <a:effectLst/>
                <a:latin typeface="+mn-lt"/>
                <a:ea typeface="Calibri" panose="020F0502020204030204" pitchFamily="34" charset="0"/>
                <a:cs typeface="Times New Roman" panose="02020603050405020304" pitchFamily="18" charset="0"/>
              </a:rPr>
              <a:t>probably from (assumed) Vulgar Latin </a:t>
            </a:r>
            <a:r>
              <a:rPr lang="en-GB" sz="2000" i="1" spc="30" dirty="0" err="1">
                <a:solidFill>
                  <a:srgbClr val="0A1B27"/>
                </a:solidFill>
                <a:effectLst/>
                <a:latin typeface="+mn-lt"/>
                <a:ea typeface="Calibri" panose="020F0502020204030204" pitchFamily="34" charset="0"/>
                <a:cs typeface="Times New Roman" panose="02020603050405020304" pitchFamily="18" charset="0"/>
              </a:rPr>
              <a:t>usitilia</a:t>
            </a:r>
            <a:r>
              <a:rPr lang="en-GB" sz="2000" spc="30" dirty="0">
                <a:solidFill>
                  <a:srgbClr val="0A1B27"/>
                </a:solidFill>
                <a:effectLst/>
                <a:latin typeface="+mn-lt"/>
                <a:ea typeface="Calibri" panose="020F0502020204030204" pitchFamily="34" charset="0"/>
                <a:cs typeface="Times New Roman" panose="02020603050405020304" pitchFamily="18" charset="0"/>
              </a:rPr>
              <a:t> (plural) utensils, alteration of Latin </a:t>
            </a:r>
            <a:r>
              <a:rPr lang="en-GB" sz="2000" i="1" spc="30" dirty="0" err="1">
                <a:solidFill>
                  <a:srgbClr val="0A1B27"/>
                </a:solidFill>
                <a:effectLst/>
                <a:latin typeface="+mn-lt"/>
                <a:ea typeface="Calibri" panose="020F0502020204030204" pitchFamily="34" charset="0"/>
                <a:cs typeface="Times New Roman" panose="02020603050405020304" pitchFamily="18" charset="0"/>
              </a:rPr>
              <a:t>utensilia</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www.merriam-webster.com</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/dictionary/</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hustlement</a:t>
            </a:r>
            <a:endParaRPr lang="en-GB" sz="2000" i="1" dirty="0">
              <a:solidFill>
                <a:schemeClr val="accent2">
                  <a:lumMod val="50000"/>
                </a:schemeClr>
              </a:solidFill>
              <a:latin typeface="+mn-lt"/>
              <a:ea typeface="Calibri" panose="020F0502020204030204" pitchFamily="34" charset="0"/>
              <a:cs typeface="Times New Roman" panose="02020603050405020304" pitchFamily="18" charset="0"/>
            </a:endParaRPr>
          </a:p>
          <a:p>
            <a:pPr>
              <a:buNone/>
            </a:pPr>
            <a:endPar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7067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560766" cy="4068806"/>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Some words we’d like to preserve or revive</a:t>
            </a:r>
          </a:p>
          <a:p>
            <a:pPr lvl="0" fontAlgn="base">
              <a:buSzPts val="1000"/>
              <a:buNone/>
              <a:tabLst>
                <a:tab pos="457200" algn="l"/>
              </a:tabLst>
            </a:pPr>
            <a:endParaRPr lang="en-GB" sz="2400" dirty="0">
              <a:latin typeface="+mn-lt"/>
              <a:ea typeface="Calibri" panose="020F0502020204030204" pitchFamily="34" charset="0"/>
              <a:cs typeface="Times New Roman" panose="02020603050405020304" pitchFamily="18" charset="0"/>
            </a:endParaRPr>
          </a:p>
          <a:p>
            <a:pPr>
              <a:buNone/>
            </a:pPr>
            <a:r>
              <a:rPr lang="en-GB" sz="2400" dirty="0">
                <a:latin typeface="+mn-lt"/>
                <a:ea typeface="Calibri" panose="020F0502020204030204" pitchFamily="34" charset="0"/>
                <a:cs typeface="Times New Roman" panose="02020603050405020304" pitchFamily="18" charset="0"/>
              </a:rPr>
              <a:t>Popinjay		</a:t>
            </a:r>
            <a:r>
              <a:rPr lang="en-GB" sz="2400" dirty="0" err="1">
                <a:latin typeface="+mn-lt"/>
                <a:ea typeface="Calibri" panose="020F0502020204030204" pitchFamily="34" charset="0"/>
                <a:cs typeface="Times New Roman" panose="02020603050405020304" pitchFamily="18" charset="0"/>
              </a:rPr>
              <a:t>Snollygoster</a:t>
            </a:r>
            <a:r>
              <a:rPr lang="en-GB" sz="2400" dirty="0">
                <a:latin typeface="+mn-lt"/>
                <a:ea typeface="Calibri" panose="020F0502020204030204" pitchFamily="34" charset="0"/>
                <a:cs typeface="Times New Roman" panose="02020603050405020304" pitchFamily="18" charset="0"/>
              </a:rPr>
              <a:t>		Gongoozler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a:latin typeface="+mn-lt"/>
                <a:ea typeface="Calibri" panose="020F0502020204030204" pitchFamily="34" charset="0"/>
                <a:cs typeface="Times New Roman" panose="02020603050405020304" pitchFamily="18" charset="0"/>
              </a:rPr>
              <a:t>Charabanc		Mountebank		</a:t>
            </a:r>
            <a:r>
              <a:rPr lang="en-GB" sz="2400" dirty="0" err="1">
                <a:latin typeface="+mn-lt"/>
                <a:ea typeface="Calibri" panose="020F0502020204030204" pitchFamily="34" charset="0"/>
                <a:cs typeface="Times New Roman" panose="02020603050405020304" pitchFamily="18" charset="0"/>
              </a:rPr>
              <a:t>Wist</a:t>
            </a:r>
            <a:endParaRPr lang="en-GB" sz="2400" dirty="0">
              <a:latin typeface="+mn-lt"/>
              <a:ea typeface="Calibri" panose="020F0502020204030204" pitchFamily="34" charset="0"/>
              <a:cs typeface="Times New Roman" panose="02020603050405020304" pitchFamily="18" charset="0"/>
            </a:endParaRP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a:latin typeface="+mn-lt"/>
                <a:ea typeface="Calibri" panose="020F0502020204030204" pitchFamily="34" charset="0"/>
                <a:cs typeface="Times New Roman" panose="02020603050405020304" pitchFamily="18" charset="0"/>
              </a:rPr>
              <a:t>Emmet		Poltroon		</a:t>
            </a:r>
            <a:r>
              <a:rPr lang="en-GB" sz="2400" dirty="0" err="1">
                <a:latin typeface="+mn-lt"/>
                <a:ea typeface="Calibri" panose="020F0502020204030204" pitchFamily="34" charset="0"/>
                <a:cs typeface="Times New Roman" panose="02020603050405020304" pitchFamily="18" charset="0"/>
              </a:rPr>
              <a:t>Sockdologer</a:t>
            </a:r>
            <a:endParaRPr lang="en-GB" sz="2400" dirty="0">
              <a:latin typeface="+mn-lt"/>
              <a:ea typeface="Calibri" panose="020F0502020204030204" pitchFamily="34" charset="0"/>
              <a:cs typeface="Times New Roman" panose="02020603050405020304" pitchFamily="18" charset="0"/>
            </a:endParaRP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err="1">
                <a:latin typeface="+mn-lt"/>
                <a:ea typeface="Calibri" panose="020F0502020204030204" pitchFamily="34" charset="0"/>
                <a:cs typeface="Times New Roman" panose="02020603050405020304" pitchFamily="18" charset="0"/>
              </a:rPr>
              <a:t>Jargogle</a:t>
            </a:r>
            <a:r>
              <a:rPr lang="en-GB" sz="2400" dirty="0">
                <a:latin typeface="+mn-lt"/>
                <a:ea typeface="Calibri" panose="020F0502020204030204" pitchFamily="34" charset="0"/>
                <a:cs typeface="Times New Roman" panose="02020603050405020304" pitchFamily="18" charset="0"/>
              </a:rPr>
              <a:t>		</a:t>
            </a:r>
            <a:r>
              <a:rPr lang="en-GB" sz="2400" dirty="0" err="1">
                <a:latin typeface="+mn-lt"/>
                <a:ea typeface="Calibri" panose="020F0502020204030204" pitchFamily="34" charset="0"/>
                <a:cs typeface="Times New Roman" panose="02020603050405020304" pitchFamily="18" charset="0"/>
              </a:rPr>
              <a:t>Shabbaroon</a:t>
            </a:r>
            <a:r>
              <a:rPr lang="en-GB" sz="2400" dirty="0">
                <a:latin typeface="+mn-lt"/>
                <a:ea typeface="Calibri" panose="020F0502020204030204" pitchFamily="34" charset="0"/>
                <a:cs typeface="Times New Roman" panose="02020603050405020304" pitchFamily="18" charset="0"/>
              </a:rPr>
              <a:t>		Forsooth!</a:t>
            </a:r>
          </a:p>
        </p:txBody>
      </p:sp>
    </p:spTree>
    <p:extLst>
      <p:ext uri="{BB962C8B-B14F-4D97-AF65-F5344CB8AC3E}">
        <p14:creationId xmlns:p14="http://schemas.microsoft.com/office/powerpoint/2010/main" val="1447910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848798" cy="4068806"/>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Some words we’d like to preserve or revive</a:t>
            </a:r>
          </a:p>
          <a:p>
            <a:pPr lvl="0" fontAlgn="base">
              <a:buSzPts val="1000"/>
              <a:buNone/>
              <a:tabLst>
                <a:tab pos="457200" algn="l"/>
              </a:tabLst>
            </a:pPr>
            <a:endParaRPr lang="en-GB" sz="2400" dirty="0">
              <a:latin typeface="+mn-lt"/>
              <a:ea typeface="Calibri" panose="020F0502020204030204" pitchFamily="34" charset="0"/>
              <a:cs typeface="Times New Roman" panose="02020603050405020304" pitchFamily="18" charset="0"/>
            </a:endParaRPr>
          </a:p>
          <a:p>
            <a:pPr>
              <a:buNone/>
            </a:pPr>
            <a:r>
              <a:rPr lang="en-GB" sz="2400" b="1" dirty="0">
                <a:solidFill>
                  <a:schemeClr val="accent2">
                    <a:lumMod val="50000"/>
                  </a:schemeClr>
                </a:solidFill>
                <a:latin typeface="+mn-lt"/>
                <a:ea typeface="Calibri" panose="020F0502020204030204" pitchFamily="34" charset="0"/>
                <a:cs typeface="Times New Roman" panose="02020603050405020304" pitchFamily="18" charset="0"/>
              </a:rPr>
              <a:t>Popinjay</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a:solidFill>
                  <a:schemeClr val="bg1">
                    <a:lumMod val="75000"/>
                  </a:schemeClr>
                </a:solidFill>
                <a:latin typeface="+mn-lt"/>
                <a:ea typeface="Calibri" panose="020F0502020204030204" pitchFamily="34" charset="0"/>
                <a:cs typeface="Times New Roman" panose="02020603050405020304" pitchFamily="18" charset="0"/>
              </a:rPr>
              <a:t>Charabanc</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a:solidFill>
                  <a:schemeClr val="bg1">
                    <a:lumMod val="75000"/>
                  </a:schemeClr>
                </a:solidFill>
                <a:latin typeface="+mn-lt"/>
                <a:ea typeface="Calibri" panose="020F0502020204030204" pitchFamily="34" charset="0"/>
                <a:cs typeface="Times New Roman" panose="02020603050405020304" pitchFamily="18" charset="0"/>
              </a:rPr>
              <a:t>Emmet</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err="1">
                <a:solidFill>
                  <a:schemeClr val="bg1">
                    <a:lumMod val="75000"/>
                  </a:schemeClr>
                </a:solidFill>
                <a:latin typeface="+mn-lt"/>
                <a:ea typeface="Calibri" panose="020F0502020204030204" pitchFamily="34" charset="0"/>
                <a:cs typeface="Times New Roman" panose="02020603050405020304" pitchFamily="18" charset="0"/>
              </a:rPr>
              <a:t>Jargogle</a:t>
            </a:r>
            <a:r>
              <a:rPr lang="en-GB" sz="2400" dirty="0">
                <a:latin typeface="+mn-lt"/>
                <a:ea typeface="Calibri" panose="020F0502020204030204" pitchFamily="34" charset="0"/>
                <a:cs typeface="Times New Roman" panose="02020603050405020304" pitchFamily="18" charset="0"/>
              </a:rPr>
              <a:t>		</a:t>
            </a:r>
          </a:p>
        </p:txBody>
      </p:sp>
      <p:sp>
        <p:nvSpPr>
          <p:cNvPr id="2" name="Text Box 4">
            <a:extLst>
              <a:ext uri="{FF2B5EF4-FFF2-40B4-BE49-F238E27FC236}">
                <a16:creationId xmlns:a16="http://schemas.microsoft.com/office/drawing/2014/main" id="{C7851B9A-979D-152B-9B1E-DAE6C5C6F63B}"/>
              </a:ext>
            </a:extLst>
          </p:cNvPr>
          <p:cNvSpPr txBox="1">
            <a:spLocks noChangeArrowheads="1"/>
          </p:cNvSpPr>
          <p:nvPr/>
        </p:nvSpPr>
        <p:spPr bwMode="auto">
          <a:xfrm>
            <a:off x="3419872" y="1700808"/>
            <a:ext cx="5472608" cy="4401205"/>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buNone/>
            </a:pPr>
            <a:r>
              <a:rPr lang="en-GB" sz="2000" dirty="0">
                <a:effectLst/>
                <a:latin typeface="+mn-lt"/>
                <a:ea typeface="Calibri" panose="020F0502020204030204" pitchFamily="34" charset="0"/>
                <a:cs typeface="Times New Roman" panose="02020603050405020304" pitchFamily="18" charset="0"/>
              </a:rPr>
              <a:t>someone, usually a man, who is too interested in and </a:t>
            </a:r>
            <a:r>
              <a:rPr lang="en-GB" sz="2000" dirty="0">
                <a:latin typeface="+mn-lt"/>
                <a:ea typeface="Calibri" panose="020F0502020204030204" pitchFamily="34" charset="0"/>
                <a:cs typeface="Times New Roman" panose="02020603050405020304" pitchFamily="18" charset="0"/>
              </a:rPr>
              <a:t>proud of their own appearance</a:t>
            </a:r>
            <a:r>
              <a:rPr lang="en-GB" sz="2000" dirty="0">
                <a:effectLst/>
                <a:latin typeface="+mn-lt"/>
                <a:ea typeface="Calibri" panose="020F0502020204030204" pitchFamily="34" charset="0"/>
                <a:cs typeface="Times New Roman" panose="02020603050405020304" pitchFamily="18" charset="0"/>
              </a:rPr>
              <a:t>:</a:t>
            </a:r>
          </a:p>
          <a:p>
            <a:pPr fontAlgn="base">
              <a:buNone/>
            </a:pPr>
            <a:r>
              <a:rPr lang="en-GB" sz="2000" i="1" spc="30"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spc="30" dirty="0" err="1">
                <a:solidFill>
                  <a:schemeClr val="accent2">
                    <a:lumMod val="50000"/>
                  </a:schemeClr>
                </a:solidFill>
                <a:effectLst/>
                <a:latin typeface="+mn-lt"/>
                <a:ea typeface="Calibri" panose="020F0502020204030204" pitchFamily="34" charset="0"/>
                <a:cs typeface="Times New Roman" panose="02020603050405020304" pitchFamily="18" charset="0"/>
              </a:rPr>
              <a:t>dictionary.cambridge.org</a:t>
            </a:r>
            <a:r>
              <a:rPr lang="en-GB" sz="2000" i="1" spc="30" dirty="0">
                <a:solidFill>
                  <a:schemeClr val="accent2">
                    <a:lumMod val="50000"/>
                  </a:schemeClr>
                </a:solidFill>
                <a:effectLst/>
                <a:latin typeface="+mn-lt"/>
                <a:ea typeface="Calibri" panose="020F0502020204030204" pitchFamily="34" charset="0"/>
                <a:cs typeface="Times New Roman" panose="02020603050405020304" pitchFamily="18" charset="0"/>
              </a:rPr>
              <a:t>/dictionary/</a:t>
            </a:r>
            <a:r>
              <a:rPr lang="en-GB" sz="2000" i="1" spc="30" dirty="0" err="1">
                <a:solidFill>
                  <a:schemeClr val="accent2">
                    <a:lumMod val="50000"/>
                  </a:schemeClr>
                </a:solidFill>
                <a:effectLst/>
                <a:latin typeface="+mn-lt"/>
                <a:ea typeface="Calibri" panose="020F0502020204030204" pitchFamily="34" charset="0"/>
                <a:cs typeface="Times New Roman" panose="02020603050405020304" pitchFamily="18" charset="0"/>
              </a:rPr>
              <a:t>english</a:t>
            </a:r>
            <a:r>
              <a:rPr lang="en-GB" sz="2000" i="1" spc="30" dirty="0">
                <a:solidFill>
                  <a:schemeClr val="accent2">
                    <a:lumMod val="50000"/>
                  </a:schemeClr>
                </a:solidFill>
                <a:effectLst/>
                <a:latin typeface="+mn-lt"/>
                <a:ea typeface="Calibri" panose="020F0502020204030204" pitchFamily="34" charset="0"/>
                <a:cs typeface="Times New Roman" panose="02020603050405020304" pitchFamily="18" charset="0"/>
              </a:rPr>
              <a:t>/popinjay</a:t>
            </a:r>
            <a:endPar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endParaRPr>
          </a:p>
          <a:p>
            <a:pPr fontAlgn="base">
              <a:buNone/>
            </a:pPr>
            <a:r>
              <a:rPr lang="en-GB" sz="2000" spc="30" dirty="0">
                <a:effectLst/>
                <a:latin typeface="+mn-lt"/>
                <a:ea typeface="Calibri" panose="020F0502020204030204" pitchFamily="34" charset="0"/>
                <a:cs typeface="Times New Roman" panose="02020603050405020304" pitchFamily="18" charset="0"/>
              </a:rPr>
              <a:t> </a:t>
            </a:r>
            <a:endParaRPr lang="en-GB" sz="2000" dirty="0">
              <a:effectLst/>
              <a:latin typeface="+mn-lt"/>
              <a:ea typeface="Calibri" panose="020F0502020204030204" pitchFamily="34" charset="0"/>
              <a:cs typeface="Times New Roman" panose="02020603050405020304" pitchFamily="18" charset="0"/>
            </a:endParaRPr>
          </a:p>
          <a:p>
            <a:pPr fontAlgn="base">
              <a:buNone/>
            </a:pPr>
            <a:r>
              <a:rPr lang="en-GB" sz="2000" dirty="0">
                <a:effectLst/>
                <a:latin typeface="+mn-lt"/>
                <a:ea typeface="Calibri" panose="020F0502020204030204" pitchFamily="34" charset="0"/>
                <a:cs typeface="Times New Roman" panose="02020603050405020304" pitchFamily="18" charset="0"/>
              </a:rPr>
              <a:t>Popinjay or </a:t>
            </a:r>
            <a:r>
              <a:rPr lang="en-GB" sz="2000" dirty="0" err="1">
                <a:effectLst/>
                <a:latin typeface="+mn-lt"/>
                <a:ea typeface="Calibri" panose="020F0502020204030204" pitchFamily="34" charset="0"/>
                <a:cs typeface="Times New Roman" panose="02020603050405020304" pitchFamily="18" charset="0"/>
              </a:rPr>
              <a:t>Papingo</a:t>
            </a:r>
            <a:r>
              <a:rPr lang="en-GB" sz="2000" dirty="0">
                <a:effectLst/>
                <a:latin typeface="+mn-lt"/>
                <a:ea typeface="Calibri" panose="020F0502020204030204" pitchFamily="34" charset="0"/>
                <a:cs typeface="Times New Roman" panose="02020603050405020304" pitchFamily="18" charset="0"/>
              </a:rPr>
              <a:t> (an old word for </a:t>
            </a:r>
            <a:r>
              <a:rPr lang="en-GB" sz="2000" i="1" dirty="0">
                <a:effectLst/>
                <a:latin typeface="+mn-lt"/>
                <a:ea typeface="Calibri" panose="020F0502020204030204" pitchFamily="34" charset="0"/>
                <a:cs typeface="Times New Roman" panose="02020603050405020304" pitchFamily="18" charset="0"/>
              </a:rPr>
              <a:t>parrot</a:t>
            </a:r>
            <a:r>
              <a:rPr lang="en-GB" sz="2000" dirty="0">
                <a:effectLst/>
                <a:latin typeface="+mn-lt"/>
                <a:ea typeface="Calibri" panose="020F0502020204030204" pitchFamily="34" charset="0"/>
                <a:cs typeface="Times New Roman" panose="02020603050405020304" pitchFamily="18" charset="0"/>
              </a:rPr>
              <a:t>, designating a painted bird), also called pole archery, is a shooting sport that can be performed with either rifles or other archery equipment. The object of popinjay is to knock artificial birds off their perches. </a:t>
            </a:r>
          </a:p>
          <a:p>
            <a:pPr fontAlgn="base">
              <a:buNone/>
            </a:pPr>
            <a:r>
              <a:rPr lang="en-GB" sz="2000" dirty="0">
                <a:solidFill>
                  <a:srgbClr val="202122"/>
                </a:solidFill>
                <a:effectLst/>
                <a:latin typeface="+mn-lt"/>
                <a:ea typeface="Calibri" panose="020F0502020204030204" pitchFamily="34" charset="0"/>
                <a:cs typeface="Times New Roman" panose="02020603050405020304" pitchFamily="18" charset="0"/>
              </a:rPr>
              <a:t> </a:t>
            </a:r>
            <a:endParaRPr lang="en-GB" sz="2000" dirty="0">
              <a:effectLst/>
              <a:latin typeface="+mn-lt"/>
              <a:ea typeface="Calibri" panose="020F0502020204030204" pitchFamily="34" charset="0"/>
              <a:cs typeface="Times New Roman" panose="02020603050405020304" pitchFamily="18" charset="0"/>
            </a:endParaRPr>
          </a:p>
          <a:p>
            <a:pPr fontAlgn="base">
              <a:buNone/>
            </a:pPr>
            <a:r>
              <a:rPr lang="en-GB" sz="2000" i="1" dirty="0">
                <a:solidFill>
                  <a:schemeClr val="accent2">
                    <a:lumMod val="50000"/>
                  </a:schemeClr>
                </a:solidFill>
                <a:effectLst/>
                <a:latin typeface="+mn-lt"/>
                <a:ea typeface="Times New Roman" panose="02020603050405020304" pitchFamily="18" charset="0"/>
                <a:cs typeface="Open Sans" panose="020B0606030504020204" pitchFamily="34" charset="0"/>
              </a:rPr>
              <a:t>https://</a:t>
            </a:r>
            <a:r>
              <a:rPr lang="en-GB" sz="2000" i="1" dirty="0" err="1">
                <a:solidFill>
                  <a:schemeClr val="accent2">
                    <a:lumMod val="50000"/>
                  </a:schemeClr>
                </a:solidFill>
                <a:effectLst/>
                <a:latin typeface="+mn-lt"/>
                <a:ea typeface="Times New Roman" panose="02020603050405020304" pitchFamily="18" charset="0"/>
                <a:cs typeface="Open Sans" panose="020B0606030504020204" pitchFamily="34" charset="0"/>
              </a:rPr>
              <a:t>en.wikipedia.org</a:t>
            </a:r>
            <a:r>
              <a:rPr lang="en-GB" sz="2000" i="1" dirty="0">
                <a:solidFill>
                  <a:schemeClr val="accent2">
                    <a:lumMod val="50000"/>
                  </a:schemeClr>
                </a:solidFill>
                <a:effectLst/>
                <a:latin typeface="+mn-lt"/>
                <a:ea typeface="Times New Roman" panose="02020603050405020304" pitchFamily="18" charset="0"/>
                <a:cs typeface="Open Sans" panose="020B0606030504020204" pitchFamily="34" charset="0"/>
              </a:rPr>
              <a:t>/wiki/Popinjay_(sport)</a:t>
            </a:r>
            <a:endPar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4882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776790" cy="4068806"/>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Some words we’d like to preserve or revive</a:t>
            </a:r>
          </a:p>
          <a:p>
            <a:pPr lvl="0" fontAlgn="base">
              <a:buSzPts val="1000"/>
              <a:buNone/>
              <a:tabLst>
                <a:tab pos="457200" algn="l"/>
              </a:tabLst>
            </a:pPr>
            <a:endParaRPr lang="en-GB" sz="2400" dirty="0">
              <a:latin typeface="+mn-lt"/>
              <a:ea typeface="Calibri" panose="020F0502020204030204" pitchFamily="34" charset="0"/>
              <a:cs typeface="Times New Roman" panose="02020603050405020304" pitchFamily="18" charset="0"/>
            </a:endParaRPr>
          </a:p>
          <a:p>
            <a:pPr>
              <a:buNone/>
            </a:pPr>
            <a:r>
              <a:rPr lang="en-GB" sz="2400" dirty="0">
                <a:solidFill>
                  <a:schemeClr val="bg1">
                    <a:lumMod val="75000"/>
                  </a:schemeClr>
                </a:solidFill>
                <a:latin typeface="+mn-lt"/>
                <a:ea typeface="Calibri" panose="020F0502020204030204" pitchFamily="34" charset="0"/>
                <a:cs typeface="Times New Roman" panose="02020603050405020304" pitchFamily="18" charset="0"/>
              </a:rPr>
              <a:t>Popinjay</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b="1" dirty="0">
                <a:solidFill>
                  <a:schemeClr val="accent2">
                    <a:lumMod val="50000"/>
                  </a:schemeClr>
                </a:solidFill>
                <a:latin typeface="+mn-lt"/>
                <a:ea typeface="Calibri" panose="020F0502020204030204" pitchFamily="34" charset="0"/>
                <a:cs typeface="Times New Roman" panose="02020603050405020304" pitchFamily="18" charset="0"/>
              </a:rPr>
              <a:t>Charabanc</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a:solidFill>
                  <a:schemeClr val="bg1">
                    <a:lumMod val="75000"/>
                  </a:schemeClr>
                </a:solidFill>
                <a:latin typeface="+mn-lt"/>
                <a:ea typeface="Calibri" panose="020F0502020204030204" pitchFamily="34" charset="0"/>
                <a:cs typeface="Times New Roman" panose="02020603050405020304" pitchFamily="18" charset="0"/>
              </a:rPr>
              <a:t>Emmet</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err="1">
                <a:solidFill>
                  <a:schemeClr val="bg1">
                    <a:lumMod val="75000"/>
                  </a:schemeClr>
                </a:solidFill>
                <a:latin typeface="+mn-lt"/>
                <a:ea typeface="Calibri" panose="020F0502020204030204" pitchFamily="34" charset="0"/>
                <a:cs typeface="Times New Roman" panose="02020603050405020304" pitchFamily="18" charset="0"/>
              </a:rPr>
              <a:t>Jargogle</a:t>
            </a:r>
            <a:r>
              <a:rPr lang="en-GB" sz="2400" dirty="0">
                <a:latin typeface="+mn-lt"/>
                <a:ea typeface="Calibri" panose="020F0502020204030204" pitchFamily="34" charset="0"/>
                <a:cs typeface="Times New Roman" panose="02020603050405020304" pitchFamily="18" charset="0"/>
              </a:rPr>
              <a:t>		</a:t>
            </a:r>
          </a:p>
        </p:txBody>
      </p:sp>
      <p:sp>
        <p:nvSpPr>
          <p:cNvPr id="2" name="Text Box 4">
            <a:extLst>
              <a:ext uri="{FF2B5EF4-FFF2-40B4-BE49-F238E27FC236}">
                <a16:creationId xmlns:a16="http://schemas.microsoft.com/office/drawing/2014/main" id="{C7851B9A-979D-152B-9B1E-DAE6C5C6F63B}"/>
              </a:ext>
            </a:extLst>
          </p:cNvPr>
          <p:cNvSpPr txBox="1">
            <a:spLocks noChangeArrowheads="1"/>
          </p:cNvSpPr>
          <p:nvPr/>
        </p:nvSpPr>
        <p:spPr bwMode="auto">
          <a:xfrm>
            <a:off x="2987824" y="3429000"/>
            <a:ext cx="5904656" cy="2443746"/>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None/>
            </a:pPr>
            <a:r>
              <a:rPr lang="en-GB" sz="2000" dirty="0">
                <a:solidFill>
                  <a:srgbClr val="212529"/>
                </a:solidFill>
                <a:effectLst/>
                <a:latin typeface="+mn-lt"/>
                <a:ea typeface="Times New Roman" panose="02020603050405020304" pitchFamily="18" charset="0"/>
                <a:cs typeface="Open Sans" panose="020B0606030504020204" pitchFamily="34" charset="0"/>
              </a:rPr>
              <a:t>a large old-fashioned vehicle, especially one used by groups for visiting places of interest</a:t>
            </a:r>
            <a:endParaRPr lang="en-GB" sz="2000" dirty="0">
              <a:effectLst/>
              <a:latin typeface="+mn-lt"/>
              <a:ea typeface="Calibri" panose="020F0502020204030204" pitchFamily="34" charset="0"/>
              <a:cs typeface="Times New Roman" panose="02020603050405020304" pitchFamily="18" charset="0"/>
            </a:endParaRPr>
          </a:p>
          <a:p>
            <a:pPr fontAlgn="base">
              <a:buNone/>
            </a:pPr>
            <a:r>
              <a:rPr lang="en-GB" sz="1600" i="1" strike="noStrike" dirty="0">
                <a:solidFill>
                  <a:schemeClr val="accent2">
                    <a:lumMod val="50000"/>
                  </a:schemeClr>
                </a:solidFill>
                <a:effectLst/>
                <a:latin typeface="+mn-lt"/>
              </a:rPr>
              <a:t>https://</a:t>
            </a:r>
            <a:r>
              <a:rPr lang="en-GB" sz="1600" i="1" strike="noStrike" dirty="0" err="1">
                <a:solidFill>
                  <a:schemeClr val="accent2">
                    <a:lumMod val="50000"/>
                  </a:schemeClr>
                </a:solidFill>
                <a:effectLst/>
                <a:latin typeface="+mn-lt"/>
              </a:rPr>
              <a:t>dictionary.cambridge.org</a:t>
            </a:r>
            <a:r>
              <a:rPr lang="en-GB" sz="1600" i="1" strike="noStrike" dirty="0">
                <a:solidFill>
                  <a:schemeClr val="accent2">
                    <a:lumMod val="50000"/>
                  </a:schemeClr>
                </a:solidFill>
                <a:effectLst/>
                <a:latin typeface="+mn-lt"/>
              </a:rPr>
              <a:t>/dictionary/</a:t>
            </a:r>
            <a:r>
              <a:rPr lang="en-GB" sz="1600" i="1" strike="noStrike" dirty="0" err="1">
                <a:solidFill>
                  <a:schemeClr val="accent2">
                    <a:lumMod val="50000"/>
                  </a:schemeClr>
                </a:solidFill>
                <a:effectLst/>
                <a:latin typeface="+mn-lt"/>
              </a:rPr>
              <a:t>english</a:t>
            </a:r>
            <a:r>
              <a:rPr lang="en-GB" sz="1600" i="1" strike="noStrike" dirty="0">
                <a:solidFill>
                  <a:schemeClr val="accent2">
                    <a:lumMod val="50000"/>
                  </a:schemeClr>
                </a:solidFill>
                <a:effectLst/>
                <a:latin typeface="+mn-lt"/>
              </a:rPr>
              <a:t>/charabanc</a:t>
            </a:r>
          </a:p>
          <a:p>
            <a:pPr fontAlgn="base">
              <a:buNone/>
            </a:pPr>
            <a:endParaRPr lang="en-GB" sz="2000" dirty="0">
              <a:latin typeface="+mn-lt"/>
            </a:endParaRPr>
          </a:p>
          <a:p>
            <a:pPr fontAlgn="base">
              <a:buNone/>
            </a:pPr>
            <a:r>
              <a:rPr lang="en-GB" sz="2000" i="0" strike="noStrike" dirty="0">
                <a:effectLst/>
                <a:latin typeface="+mn-lt"/>
              </a:rPr>
              <a:t>French </a:t>
            </a:r>
            <a:r>
              <a:rPr lang="en-GB" sz="2000" i="1" strike="noStrike" dirty="0">
                <a:effectLst/>
                <a:latin typeface="+mn-lt"/>
              </a:rPr>
              <a:t>char </a:t>
            </a:r>
            <a:r>
              <a:rPr lang="en-GB" sz="2000" i="1" strike="noStrike" dirty="0" err="1">
                <a:effectLst/>
                <a:latin typeface="+mn-lt"/>
              </a:rPr>
              <a:t>à</a:t>
            </a:r>
            <a:r>
              <a:rPr lang="en-GB" sz="2000" i="1" strike="noStrike" dirty="0">
                <a:effectLst/>
                <a:latin typeface="+mn-lt"/>
              </a:rPr>
              <a:t> bancs</a:t>
            </a:r>
            <a:r>
              <a:rPr lang="en-GB" sz="2000" i="0" strike="noStrike" dirty="0">
                <a:effectLst/>
                <a:latin typeface="+mn-lt"/>
              </a:rPr>
              <a:t>, literally, wagon with benches</a:t>
            </a:r>
          </a:p>
          <a:p>
            <a:pPr fontAlgn="base">
              <a:buNone/>
            </a:pPr>
            <a:r>
              <a:rPr lang="en-GB" sz="2000" dirty="0">
                <a:latin typeface="+mn-lt"/>
                <a:ea typeface="Calibri" panose="020F0502020204030204" pitchFamily="34" charset="0"/>
                <a:cs typeface="Times New Roman" panose="02020603050405020304" pitchFamily="18" charset="0"/>
              </a:rPr>
              <a:t>First known use 1914</a:t>
            </a:r>
          </a:p>
          <a:p>
            <a:pPr fontAlgn="base">
              <a:buNone/>
            </a:pPr>
            <a:r>
              <a:rPr lang="en-GB" sz="18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1800" i="1" dirty="0" err="1">
                <a:solidFill>
                  <a:schemeClr val="accent2">
                    <a:lumMod val="50000"/>
                  </a:schemeClr>
                </a:solidFill>
                <a:effectLst/>
                <a:latin typeface="+mn-lt"/>
                <a:ea typeface="Calibri" panose="020F0502020204030204" pitchFamily="34" charset="0"/>
                <a:cs typeface="Times New Roman" panose="02020603050405020304" pitchFamily="18" charset="0"/>
              </a:rPr>
              <a:t>www.merriam-webster.com</a:t>
            </a:r>
            <a:r>
              <a:rPr lang="en-GB" sz="1800" i="1" dirty="0">
                <a:solidFill>
                  <a:schemeClr val="accent2">
                    <a:lumMod val="50000"/>
                  </a:schemeClr>
                </a:solidFill>
                <a:effectLst/>
                <a:latin typeface="+mn-lt"/>
                <a:ea typeface="Calibri" panose="020F0502020204030204" pitchFamily="34" charset="0"/>
                <a:cs typeface="Times New Roman" panose="02020603050405020304" pitchFamily="18" charset="0"/>
              </a:rPr>
              <a:t>/dictionary/charabanc</a:t>
            </a:r>
          </a:p>
        </p:txBody>
      </p:sp>
      <p:pic>
        <p:nvPicPr>
          <p:cNvPr id="3" name="Picture 2">
            <a:extLst>
              <a:ext uri="{FF2B5EF4-FFF2-40B4-BE49-F238E27FC236}">
                <a16:creationId xmlns:a16="http://schemas.microsoft.com/office/drawing/2014/main" id="{515D9FE5-2278-5938-B985-EC752D88D81F}"/>
              </a:ext>
            </a:extLst>
          </p:cNvPr>
          <p:cNvPicPr>
            <a:picLocks noChangeAspect="1"/>
          </p:cNvPicPr>
          <p:nvPr/>
        </p:nvPicPr>
        <p:blipFill>
          <a:blip r:embed="rId3"/>
          <a:stretch>
            <a:fillRect/>
          </a:stretch>
        </p:blipFill>
        <p:spPr>
          <a:xfrm>
            <a:off x="4076706" y="1587859"/>
            <a:ext cx="2799549" cy="1651734"/>
          </a:xfrm>
          <a:prstGeom prst="rect">
            <a:avLst/>
          </a:prstGeom>
        </p:spPr>
      </p:pic>
    </p:spTree>
    <p:extLst>
      <p:ext uri="{BB962C8B-B14F-4D97-AF65-F5344CB8AC3E}">
        <p14:creationId xmlns:p14="http://schemas.microsoft.com/office/powerpoint/2010/main" val="3893326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632774" cy="4068806"/>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Some words we’d like to preserve or revive</a:t>
            </a:r>
          </a:p>
          <a:p>
            <a:pPr lvl="0" fontAlgn="base">
              <a:buSzPts val="1000"/>
              <a:buNone/>
              <a:tabLst>
                <a:tab pos="457200" algn="l"/>
              </a:tabLst>
            </a:pPr>
            <a:endParaRPr lang="en-GB" sz="2400" dirty="0">
              <a:latin typeface="+mn-lt"/>
              <a:ea typeface="Calibri" panose="020F0502020204030204" pitchFamily="34" charset="0"/>
              <a:cs typeface="Times New Roman" panose="02020603050405020304" pitchFamily="18" charset="0"/>
            </a:endParaRPr>
          </a:p>
          <a:p>
            <a:pPr>
              <a:buNone/>
            </a:pPr>
            <a:r>
              <a:rPr lang="en-GB" sz="2400" dirty="0">
                <a:solidFill>
                  <a:schemeClr val="bg1">
                    <a:lumMod val="75000"/>
                  </a:schemeClr>
                </a:solidFill>
                <a:latin typeface="+mn-lt"/>
                <a:ea typeface="Calibri" panose="020F0502020204030204" pitchFamily="34" charset="0"/>
                <a:cs typeface="Times New Roman" panose="02020603050405020304" pitchFamily="18" charset="0"/>
              </a:rPr>
              <a:t>Popinjay</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a:solidFill>
                  <a:schemeClr val="bg1">
                    <a:lumMod val="75000"/>
                  </a:schemeClr>
                </a:solidFill>
                <a:latin typeface="+mn-lt"/>
                <a:ea typeface="Calibri" panose="020F0502020204030204" pitchFamily="34" charset="0"/>
                <a:cs typeface="Times New Roman" panose="02020603050405020304" pitchFamily="18" charset="0"/>
              </a:rPr>
              <a:t>Charabanc</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b="1" dirty="0">
                <a:solidFill>
                  <a:schemeClr val="accent2">
                    <a:lumMod val="50000"/>
                  </a:schemeClr>
                </a:solidFill>
                <a:latin typeface="+mn-lt"/>
                <a:ea typeface="Calibri" panose="020F0502020204030204" pitchFamily="34" charset="0"/>
                <a:cs typeface="Times New Roman" panose="02020603050405020304" pitchFamily="18" charset="0"/>
              </a:rPr>
              <a:t>Emmet</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err="1">
                <a:solidFill>
                  <a:schemeClr val="bg1">
                    <a:lumMod val="75000"/>
                  </a:schemeClr>
                </a:solidFill>
                <a:latin typeface="+mn-lt"/>
                <a:ea typeface="Calibri" panose="020F0502020204030204" pitchFamily="34" charset="0"/>
                <a:cs typeface="Times New Roman" panose="02020603050405020304" pitchFamily="18" charset="0"/>
              </a:rPr>
              <a:t>Jargogle</a:t>
            </a:r>
            <a:r>
              <a:rPr lang="en-GB" sz="2400" dirty="0">
                <a:latin typeface="+mn-lt"/>
                <a:ea typeface="Calibri" panose="020F0502020204030204" pitchFamily="34" charset="0"/>
                <a:cs typeface="Times New Roman" panose="02020603050405020304" pitchFamily="18" charset="0"/>
              </a:rPr>
              <a:t>		</a:t>
            </a:r>
          </a:p>
        </p:txBody>
      </p:sp>
      <p:sp>
        <p:nvSpPr>
          <p:cNvPr id="2" name="Text Box 4">
            <a:extLst>
              <a:ext uri="{FF2B5EF4-FFF2-40B4-BE49-F238E27FC236}">
                <a16:creationId xmlns:a16="http://schemas.microsoft.com/office/drawing/2014/main" id="{C7851B9A-979D-152B-9B1E-DAE6C5C6F63B}"/>
              </a:ext>
            </a:extLst>
          </p:cNvPr>
          <p:cNvSpPr txBox="1">
            <a:spLocks noChangeArrowheads="1"/>
          </p:cNvSpPr>
          <p:nvPr/>
        </p:nvSpPr>
        <p:spPr bwMode="auto">
          <a:xfrm>
            <a:off x="3419872" y="2492896"/>
            <a:ext cx="5472608" cy="4031873"/>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None/>
            </a:pPr>
            <a:r>
              <a:rPr lang="en-GB" sz="2000" b="1" dirty="0">
                <a:effectLst/>
                <a:latin typeface="+mn-lt"/>
                <a:ea typeface="Times New Roman" panose="02020603050405020304" pitchFamily="18" charset="0"/>
                <a:cs typeface="Open Sans" panose="020B0606030504020204" pitchFamily="34" charset="0"/>
              </a:rPr>
              <a:t>1. </a:t>
            </a:r>
            <a:r>
              <a:rPr lang="en-GB" sz="2000" i="1" dirty="0">
                <a:effectLst/>
                <a:latin typeface="+mn-lt"/>
                <a:ea typeface="Times New Roman" panose="02020603050405020304" pitchFamily="18" charset="0"/>
                <a:cs typeface="Open Sans" panose="020B0606030504020204" pitchFamily="34" charset="0"/>
              </a:rPr>
              <a:t> British</a:t>
            </a:r>
            <a:r>
              <a:rPr lang="en-GB" sz="2000" dirty="0">
                <a:effectLst/>
                <a:latin typeface="+mn-lt"/>
                <a:ea typeface="Times New Roman" panose="02020603050405020304" pitchFamily="18" charset="0"/>
                <a:cs typeface="Open Sans" panose="020B0606030504020204" pitchFamily="34" charset="0"/>
              </a:rPr>
              <a:t> an archaic or dialect word for ant</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b="1" dirty="0">
                <a:effectLst/>
                <a:latin typeface="+mn-lt"/>
                <a:ea typeface="Times New Roman" panose="02020603050405020304" pitchFamily="18" charset="0"/>
                <a:cs typeface="Open Sans" panose="020B0606030504020204" pitchFamily="34" charset="0"/>
              </a:rPr>
              <a:t>2. </a:t>
            </a:r>
            <a:r>
              <a:rPr lang="en-GB" sz="2000" i="1" dirty="0">
                <a:effectLst/>
                <a:latin typeface="+mn-lt"/>
                <a:ea typeface="Times New Roman" panose="02020603050405020304" pitchFamily="18" charset="0"/>
                <a:cs typeface="Open Sans" panose="020B0606030504020204" pitchFamily="34" charset="0"/>
              </a:rPr>
              <a:t> Cornwall dialect</a:t>
            </a:r>
            <a:r>
              <a:rPr lang="en-GB" sz="2000" dirty="0">
                <a:effectLst/>
                <a:latin typeface="+mn-lt"/>
                <a:ea typeface="Times New Roman" panose="02020603050405020304" pitchFamily="18" charset="0"/>
                <a:cs typeface="Open Sans" panose="020B0606030504020204" pitchFamily="34" charset="0"/>
              </a:rPr>
              <a:t> a tourist or holiday-maker</a:t>
            </a:r>
            <a:endParaRPr lang="en-GB" sz="2000" dirty="0">
              <a:effectLst/>
              <a:latin typeface="+mn-lt"/>
              <a:ea typeface="Calibri" panose="020F0502020204030204" pitchFamily="34" charset="0"/>
              <a:cs typeface="Times New Roman" panose="02020603050405020304" pitchFamily="18" charset="0"/>
            </a:endParaRPr>
          </a:p>
          <a:p>
            <a:pPr>
              <a:lnSpc>
                <a:spcPts val="2400"/>
              </a:lnSpc>
              <a:buNone/>
            </a:pPr>
            <a:r>
              <a:rPr lang="en-GB" sz="2000" i="1" dirty="0">
                <a:effectLst/>
                <a:latin typeface="+mn-lt"/>
                <a:ea typeface="Times New Roman" panose="02020603050405020304" pitchFamily="18" charset="0"/>
                <a:cs typeface="Open Sans" panose="020B0606030504020204" pitchFamily="34" charset="0"/>
              </a:rPr>
              <a:t> </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dirty="0">
                <a:effectLst/>
                <a:latin typeface="+mn-lt"/>
                <a:ea typeface="Times New Roman" panose="02020603050405020304" pitchFamily="18" charset="0"/>
                <a:cs typeface="Times New Roman" panose="02020603050405020304" pitchFamily="18" charset="0"/>
              </a:rPr>
              <a:t>Old English </a:t>
            </a:r>
            <a:r>
              <a:rPr lang="en-GB" sz="2000" i="1" dirty="0" err="1">
                <a:effectLst/>
                <a:latin typeface="+mn-lt"/>
                <a:ea typeface="Times New Roman" panose="02020603050405020304" pitchFamily="18" charset="0"/>
                <a:cs typeface="Open Sans" panose="020B0606030504020204" pitchFamily="34" charset="0"/>
              </a:rPr>
              <a:t>ǣmette</a:t>
            </a:r>
            <a:r>
              <a:rPr lang="en-GB" sz="2000" dirty="0">
                <a:effectLst/>
                <a:latin typeface="+mn-lt"/>
                <a:ea typeface="Times New Roman" panose="02020603050405020304" pitchFamily="18" charset="0"/>
                <a:cs typeface="Times New Roman" panose="02020603050405020304" pitchFamily="18" charset="0"/>
              </a:rPr>
              <a:t> </a:t>
            </a:r>
            <a:r>
              <a:rPr lang="en-GB" sz="2000" dirty="0">
                <a:effectLst/>
                <a:latin typeface="+mn-lt"/>
                <a:ea typeface="Times New Roman" panose="02020603050405020304" pitchFamily="18" charset="0"/>
                <a:cs typeface="Open Sans" panose="020B0606030504020204" pitchFamily="34" charset="0"/>
              </a:rPr>
              <a:t>ant</a:t>
            </a:r>
            <a:r>
              <a:rPr lang="en-GB" sz="2000" dirty="0">
                <a:effectLst/>
                <a:latin typeface="+mn-lt"/>
                <a:ea typeface="Times New Roman" panose="02020603050405020304" pitchFamily="18" charset="0"/>
                <a:cs typeface="Times New Roman" panose="02020603050405020304" pitchFamily="18" charset="0"/>
              </a:rPr>
              <a:t>; </a:t>
            </a:r>
          </a:p>
          <a:p>
            <a:pPr>
              <a:buNone/>
            </a:pPr>
            <a:r>
              <a:rPr lang="en-GB" sz="2000" dirty="0">
                <a:effectLst/>
                <a:latin typeface="+mn-lt"/>
                <a:ea typeface="Times New Roman" panose="02020603050405020304" pitchFamily="18" charset="0"/>
                <a:cs typeface="Times New Roman" panose="02020603050405020304" pitchFamily="18" charset="0"/>
              </a:rPr>
              <a:t>related to Old Norse </a:t>
            </a:r>
            <a:r>
              <a:rPr lang="en-GB" sz="2000" i="1" dirty="0" err="1">
                <a:effectLst/>
                <a:latin typeface="+mn-lt"/>
                <a:ea typeface="Times New Roman" panose="02020603050405020304" pitchFamily="18" charset="0"/>
                <a:cs typeface="Open Sans" panose="020B0606030504020204" pitchFamily="34" charset="0"/>
              </a:rPr>
              <a:t>meita</a:t>
            </a:r>
            <a:r>
              <a:rPr lang="en-GB" sz="2000" i="1" dirty="0">
                <a:effectLst/>
                <a:latin typeface="+mn-lt"/>
                <a:ea typeface="Times New Roman" panose="02020603050405020304" pitchFamily="18" charset="0"/>
                <a:cs typeface="Open Sans" panose="020B0606030504020204" pitchFamily="34" charset="0"/>
              </a:rPr>
              <a:t>,</a:t>
            </a:r>
            <a:r>
              <a:rPr lang="en-GB" sz="2000" dirty="0">
                <a:effectLst/>
                <a:latin typeface="+mn-lt"/>
                <a:ea typeface="Times New Roman" panose="02020603050405020304" pitchFamily="18" charset="0"/>
                <a:cs typeface="Times New Roman" panose="02020603050405020304" pitchFamily="18" charset="0"/>
              </a:rPr>
              <a:t> </a:t>
            </a:r>
          </a:p>
          <a:p>
            <a:pPr>
              <a:buNone/>
            </a:pPr>
            <a:r>
              <a:rPr lang="en-GB" sz="2000" dirty="0">
                <a:effectLst/>
                <a:latin typeface="+mn-lt"/>
                <a:ea typeface="Times New Roman" panose="02020603050405020304" pitchFamily="18" charset="0"/>
                <a:cs typeface="Times New Roman" panose="02020603050405020304" pitchFamily="18" charset="0"/>
              </a:rPr>
              <a:t>	Old High German </a:t>
            </a:r>
            <a:r>
              <a:rPr lang="en-GB" sz="2000" i="1" dirty="0" err="1">
                <a:effectLst/>
                <a:latin typeface="+mn-lt"/>
                <a:ea typeface="Times New Roman" panose="02020603050405020304" pitchFamily="18" charset="0"/>
                <a:cs typeface="Open Sans" panose="020B0606030504020204" pitchFamily="34" charset="0"/>
              </a:rPr>
              <a:t>āmeiza</a:t>
            </a:r>
            <a:r>
              <a:rPr lang="en-GB" sz="2000" i="1" dirty="0">
                <a:effectLst/>
                <a:latin typeface="+mn-lt"/>
                <a:ea typeface="Times New Roman" panose="02020603050405020304" pitchFamily="18" charset="0"/>
                <a:cs typeface="Open Sans" panose="020B0606030504020204" pitchFamily="34" charset="0"/>
              </a:rPr>
              <a:t>,</a:t>
            </a:r>
          </a:p>
          <a:p>
            <a:pPr>
              <a:buNone/>
            </a:pPr>
            <a:r>
              <a:rPr lang="en-GB" sz="2000" dirty="0">
                <a:effectLst/>
                <a:latin typeface="+mn-lt"/>
                <a:ea typeface="Times New Roman" panose="02020603050405020304" pitchFamily="18" charset="0"/>
                <a:cs typeface="Times New Roman" panose="02020603050405020304" pitchFamily="18" charset="0"/>
              </a:rPr>
              <a:t>	Gothic </a:t>
            </a:r>
            <a:r>
              <a:rPr lang="en-GB" sz="2000" i="1" dirty="0" err="1">
                <a:effectLst/>
                <a:latin typeface="+mn-lt"/>
                <a:ea typeface="Times New Roman" panose="02020603050405020304" pitchFamily="18" charset="0"/>
                <a:cs typeface="Open Sans" panose="020B0606030504020204" pitchFamily="34" charset="0"/>
              </a:rPr>
              <a:t>maitan</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i="1" dirty="0">
                <a:solidFill>
                  <a:srgbClr val="000000"/>
                </a:solidFill>
                <a:effectLst/>
                <a:latin typeface="+mn-lt"/>
                <a:ea typeface="Times New Roman" panose="02020603050405020304" pitchFamily="18" charset="0"/>
                <a:cs typeface="Open Sans" panose="020B0606030504020204" pitchFamily="34" charset="0"/>
              </a:rPr>
              <a:t> </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i="1" dirty="0">
                <a:solidFill>
                  <a:schemeClr val="accent2">
                    <a:lumMod val="50000"/>
                  </a:schemeClr>
                </a:solidFill>
                <a:effectLst/>
                <a:latin typeface="+mn-lt"/>
                <a:ea typeface="Times New Roman" panose="02020603050405020304" pitchFamily="18" charset="0"/>
                <a:cs typeface="Times New Roman" panose="02020603050405020304" pitchFamily="18" charset="0"/>
              </a:rPr>
              <a:t>https://</a:t>
            </a:r>
            <a:r>
              <a:rPr lang="en-GB" sz="2000" i="1" dirty="0" err="1">
                <a:solidFill>
                  <a:schemeClr val="accent2">
                    <a:lumMod val="50000"/>
                  </a:schemeClr>
                </a:solidFill>
                <a:effectLst/>
                <a:latin typeface="+mn-lt"/>
                <a:ea typeface="Times New Roman" panose="02020603050405020304" pitchFamily="18" charset="0"/>
                <a:cs typeface="Times New Roman" panose="02020603050405020304" pitchFamily="18" charset="0"/>
              </a:rPr>
              <a:t>www.collinsdictionary.com</a:t>
            </a:r>
            <a:r>
              <a:rPr lang="en-GB" sz="2000" i="1" dirty="0">
                <a:solidFill>
                  <a:schemeClr val="accent2">
                    <a:lumMod val="50000"/>
                  </a:schemeClr>
                </a:solidFill>
                <a:effectLst/>
                <a:latin typeface="+mn-lt"/>
                <a:ea typeface="Times New Roman" panose="02020603050405020304" pitchFamily="18" charset="0"/>
                <a:cs typeface="Times New Roman" panose="02020603050405020304" pitchFamily="18" charset="0"/>
              </a:rPr>
              <a:t>/dictionary/</a:t>
            </a:r>
            <a:r>
              <a:rPr lang="en-GB" sz="2000" i="1" dirty="0" err="1">
                <a:solidFill>
                  <a:schemeClr val="accent2">
                    <a:lumMod val="50000"/>
                  </a:schemeClr>
                </a:solidFill>
                <a:effectLst/>
                <a:latin typeface="+mn-lt"/>
                <a:ea typeface="Times New Roman" panose="02020603050405020304" pitchFamily="18" charset="0"/>
                <a:cs typeface="Times New Roman" panose="02020603050405020304" pitchFamily="18" charset="0"/>
              </a:rPr>
              <a:t>english</a:t>
            </a:r>
            <a:r>
              <a:rPr lang="en-GB" sz="2000" i="1" dirty="0">
                <a:solidFill>
                  <a:schemeClr val="accent2">
                    <a:lumMod val="50000"/>
                  </a:schemeClr>
                </a:solidFill>
                <a:effectLst/>
                <a:latin typeface="+mn-lt"/>
                <a:ea typeface="Times New Roman" panose="02020603050405020304" pitchFamily="18" charset="0"/>
                <a:cs typeface="Times New Roman" panose="02020603050405020304" pitchFamily="18" charset="0"/>
              </a:rPr>
              <a:t>/emmet</a:t>
            </a:r>
            <a:endPar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endParaRPr>
          </a:p>
          <a:p>
            <a:pPr fontAlgn="base">
              <a:buNone/>
            </a:pPr>
            <a:r>
              <a:rPr lang="en-GB" sz="2000" dirty="0">
                <a:solidFill>
                  <a:srgbClr val="212529"/>
                </a:solidFill>
                <a:effectLst/>
                <a:latin typeface="+mn-lt"/>
                <a:ea typeface="Times New Roman" panose="02020603050405020304" pitchFamily="18" charset="0"/>
                <a:cs typeface="Open Sans" panose="020B0606030504020204" pitchFamily="34" charset="0"/>
              </a:rPr>
              <a:t> </a:t>
            </a:r>
            <a:endParaRPr lang="en-GB" sz="2000" dirty="0">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9239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560766" cy="4068806"/>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Some words we’d like to preserve or revive</a:t>
            </a:r>
          </a:p>
          <a:p>
            <a:pPr lvl="0" fontAlgn="base">
              <a:buSzPts val="1000"/>
              <a:buNone/>
              <a:tabLst>
                <a:tab pos="457200" algn="l"/>
              </a:tabLst>
            </a:pPr>
            <a:endParaRPr lang="en-GB" sz="2400" dirty="0">
              <a:latin typeface="+mn-lt"/>
              <a:ea typeface="Calibri" panose="020F0502020204030204" pitchFamily="34" charset="0"/>
              <a:cs typeface="Times New Roman" panose="02020603050405020304" pitchFamily="18" charset="0"/>
            </a:endParaRPr>
          </a:p>
          <a:p>
            <a:pPr>
              <a:buNone/>
            </a:pPr>
            <a:r>
              <a:rPr lang="en-GB" sz="2400" dirty="0">
                <a:solidFill>
                  <a:schemeClr val="bg1">
                    <a:lumMod val="75000"/>
                  </a:schemeClr>
                </a:solidFill>
                <a:latin typeface="+mn-lt"/>
                <a:ea typeface="Calibri" panose="020F0502020204030204" pitchFamily="34" charset="0"/>
                <a:cs typeface="Times New Roman" panose="02020603050405020304" pitchFamily="18" charset="0"/>
              </a:rPr>
              <a:t>Popinjay</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a:solidFill>
                  <a:schemeClr val="bg1">
                    <a:lumMod val="75000"/>
                  </a:schemeClr>
                </a:solidFill>
                <a:latin typeface="+mn-lt"/>
                <a:ea typeface="Calibri" panose="020F0502020204030204" pitchFamily="34" charset="0"/>
                <a:cs typeface="Times New Roman" panose="02020603050405020304" pitchFamily="18" charset="0"/>
              </a:rPr>
              <a:t>Charabanc</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a:solidFill>
                  <a:schemeClr val="bg1">
                    <a:lumMod val="75000"/>
                  </a:schemeClr>
                </a:solidFill>
                <a:latin typeface="+mn-lt"/>
                <a:ea typeface="Calibri" panose="020F0502020204030204" pitchFamily="34" charset="0"/>
                <a:cs typeface="Times New Roman" panose="02020603050405020304" pitchFamily="18" charset="0"/>
              </a:rPr>
              <a:t>Emmet</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b="1" dirty="0" err="1">
                <a:solidFill>
                  <a:schemeClr val="accent2">
                    <a:lumMod val="50000"/>
                  </a:schemeClr>
                </a:solidFill>
                <a:latin typeface="+mn-lt"/>
                <a:ea typeface="Calibri" panose="020F0502020204030204" pitchFamily="34" charset="0"/>
                <a:cs typeface="Times New Roman" panose="02020603050405020304" pitchFamily="18" charset="0"/>
              </a:rPr>
              <a:t>Jargogle</a:t>
            </a:r>
            <a:r>
              <a:rPr lang="en-GB" sz="2400" dirty="0">
                <a:latin typeface="+mn-lt"/>
                <a:ea typeface="Calibri" panose="020F0502020204030204" pitchFamily="34" charset="0"/>
                <a:cs typeface="Times New Roman" panose="02020603050405020304" pitchFamily="18" charset="0"/>
              </a:rPr>
              <a:t>		</a:t>
            </a:r>
          </a:p>
        </p:txBody>
      </p:sp>
      <p:sp>
        <p:nvSpPr>
          <p:cNvPr id="2" name="Text Box 4">
            <a:extLst>
              <a:ext uri="{FF2B5EF4-FFF2-40B4-BE49-F238E27FC236}">
                <a16:creationId xmlns:a16="http://schemas.microsoft.com/office/drawing/2014/main" id="{C7851B9A-979D-152B-9B1E-DAE6C5C6F63B}"/>
              </a:ext>
            </a:extLst>
          </p:cNvPr>
          <p:cNvSpPr txBox="1">
            <a:spLocks noChangeArrowheads="1"/>
          </p:cNvSpPr>
          <p:nvPr/>
        </p:nvSpPr>
        <p:spPr bwMode="auto">
          <a:xfrm>
            <a:off x="2771800" y="3095101"/>
            <a:ext cx="6192688" cy="2923877"/>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None/>
            </a:pPr>
            <a:r>
              <a:rPr lang="en-GB" sz="2000" dirty="0">
                <a:effectLst/>
                <a:latin typeface="+mn-lt"/>
                <a:ea typeface="Times New Roman" panose="02020603050405020304" pitchFamily="18" charset="0"/>
                <a:cs typeface="Open Sans" panose="020B0606030504020204" pitchFamily="34" charset="0"/>
              </a:rPr>
              <a:t>To confuse things or mix things up</a:t>
            </a:r>
          </a:p>
          <a:p>
            <a:pPr>
              <a:buNone/>
            </a:pPr>
            <a:endParaRPr lang="en-GB" sz="2000" dirty="0">
              <a:effectLst/>
              <a:latin typeface="+mn-lt"/>
              <a:ea typeface="Calibri" panose="020F0502020204030204" pitchFamily="34" charset="0"/>
              <a:cs typeface="Times New Roman" panose="02020603050405020304" pitchFamily="18" charset="0"/>
            </a:endParaRPr>
          </a:p>
          <a:p>
            <a:pPr>
              <a:buNone/>
            </a:pPr>
            <a:r>
              <a:rPr lang="en-GB" sz="2000" i="1" dirty="0">
                <a:solidFill>
                  <a:schemeClr val="accent2">
                    <a:lumMod val="50000"/>
                  </a:schemeClr>
                </a:solidFill>
                <a:latin typeface="+mn-lt"/>
                <a:ea typeface="Times New Roman" panose="02020603050405020304" pitchFamily="18" charset="0"/>
                <a:cs typeface="Open Sans" panose="020B0606030504020204" pitchFamily="34" charset="0"/>
              </a:rPr>
              <a:t>https://</a:t>
            </a:r>
            <a:r>
              <a:rPr lang="en-GB" sz="2000" i="1" dirty="0" err="1">
                <a:solidFill>
                  <a:schemeClr val="accent2">
                    <a:lumMod val="50000"/>
                  </a:schemeClr>
                </a:solidFill>
                <a:latin typeface="+mn-lt"/>
                <a:ea typeface="Times New Roman" panose="02020603050405020304" pitchFamily="18" charset="0"/>
                <a:cs typeface="Open Sans" panose="020B0606030504020204" pitchFamily="34" charset="0"/>
              </a:rPr>
              <a:t>www.collinsdictionary.com</a:t>
            </a:r>
            <a:r>
              <a:rPr lang="en-GB" sz="2000" i="1" dirty="0">
                <a:solidFill>
                  <a:schemeClr val="accent2">
                    <a:lumMod val="50000"/>
                  </a:schemeClr>
                </a:solidFill>
                <a:latin typeface="+mn-lt"/>
                <a:ea typeface="Times New Roman" panose="02020603050405020304" pitchFamily="18" charset="0"/>
                <a:cs typeface="Open Sans" panose="020B0606030504020204" pitchFamily="34" charset="0"/>
              </a:rPr>
              <a:t>/submission/13943/</a:t>
            </a:r>
            <a:r>
              <a:rPr lang="en-GB" sz="2000" i="1" dirty="0" err="1">
                <a:solidFill>
                  <a:schemeClr val="accent2">
                    <a:lumMod val="50000"/>
                  </a:schemeClr>
                </a:solidFill>
                <a:latin typeface="+mn-lt"/>
                <a:ea typeface="Times New Roman" panose="02020603050405020304" pitchFamily="18" charset="0"/>
                <a:cs typeface="Open Sans" panose="020B0606030504020204" pitchFamily="34" charset="0"/>
              </a:rPr>
              <a:t>jargogle</a:t>
            </a:r>
            <a:endParaRPr lang="en-GB" sz="2000" i="1" dirty="0">
              <a:solidFill>
                <a:schemeClr val="accent2">
                  <a:lumMod val="50000"/>
                </a:schemeClr>
              </a:solidFill>
              <a:latin typeface="+mn-lt"/>
              <a:ea typeface="Calibri" panose="020F0502020204030204" pitchFamily="34" charset="0"/>
              <a:cs typeface="Times New Roman" panose="02020603050405020304" pitchFamily="18" charset="0"/>
            </a:endParaRPr>
          </a:p>
          <a:p>
            <a:pPr>
              <a:buNone/>
            </a:pPr>
            <a:endParaRPr lang="en-GB" sz="2000" dirty="0">
              <a:effectLst/>
              <a:latin typeface="+mn-lt"/>
              <a:ea typeface="Calibri" panose="020F0502020204030204" pitchFamily="34" charset="0"/>
              <a:cs typeface="Times New Roman" panose="02020603050405020304" pitchFamily="18" charset="0"/>
            </a:endParaRPr>
          </a:p>
          <a:p>
            <a:pPr>
              <a:buNone/>
            </a:pPr>
            <a:r>
              <a:rPr lang="en-GB" sz="2000" dirty="0">
                <a:effectLst/>
                <a:latin typeface="+mn-lt"/>
                <a:ea typeface="Times New Roman" panose="02020603050405020304" pitchFamily="18" charset="0"/>
                <a:cs typeface="Open Sans" panose="020B0606030504020204" pitchFamily="34" charset="0"/>
              </a:rPr>
              <a:t>Submitted - 26/08/2014</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dirty="0">
                <a:effectLst/>
                <a:latin typeface="+mn-lt"/>
                <a:ea typeface="Times New Roman" panose="02020603050405020304" pitchFamily="18" charset="0"/>
                <a:cs typeface="Open Sans" panose="020B0606030504020204" pitchFamily="34" charset="0"/>
              </a:rPr>
              <a:t>Approval Status: Pending Investigation</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dirty="0">
                <a:effectLst/>
                <a:latin typeface="+mn-lt"/>
                <a:ea typeface="Times New Roman" panose="02020603050405020304" pitchFamily="18" charset="0"/>
                <a:cs typeface="Times New Roman" panose="02020603050405020304" pitchFamily="18" charset="0"/>
              </a:rPr>
              <a:t> </a:t>
            </a:r>
            <a:endParaRPr lang="en-GB" sz="2000" dirty="0">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4652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632774" cy="4653582"/>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Some words we’d like to preserve or revive.  Only connect …</a:t>
            </a:r>
          </a:p>
          <a:p>
            <a:pPr fontAlgn="base">
              <a:spcAft>
                <a:spcPts val="1200"/>
              </a:spcAft>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err="1">
                <a:latin typeface="+mn-lt"/>
                <a:ea typeface="Calibri" panose="020F0502020204030204" pitchFamily="34" charset="0"/>
                <a:cs typeface="Times New Roman" panose="02020603050405020304" pitchFamily="18" charset="0"/>
              </a:rPr>
              <a:t>Snollygoster</a:t>
            </a:r>
            <a:endParaRPr lang="en-GB" sz="2400" dirty="0">
              <a:latin typeface="+mn-lt"/>
              <a:ea typeface="Calibri" panose="020F0502020204030204" pitchFamily="34" charset="0"/>
              <a:cs typeface="Times New Roman" panose="02020603050405020304" pitchFamily="18" charset="0"/>
            </a:endParaRP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a:latin typeface="+mn-lt"/>
                <a:ea typeface="Calibri" panose="020F0502020204030204" pitchFamily="34" charset="0"/>
                <a:cs typeface="Times New Roman" panose="02020603050405020304" pitchFamily="18" charset="0"/>
              </a:rPr>
              <a:t>Mountebank</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a:latin typeface="+mn-lt"/>
                <a:ea typeface="Calibri" panose="020F0502020204030204" pitchFamily="34" charset="0"/>
                <a:cs typeface="Times New Roman" panose="02020603050405020304" pitchFamily="18" charset="0"/>
              </a:rPr>
              <a:t>Poltroon</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err="1">
                <a:latin typeface="+mn-lt"/>
                <a:ea typeface="Calibri" panose="020F0502020204030204" pitchFamily="34" charset="0"/>
                <a:cs typeface="Times New Roman" panose="02020603050405020304" pitchFamily="18" charset="0"/>
              </a:rPr>
              <a:t>Shabbaroon</a:t>
            </a:r>
            <a:endParaRPr lang="en-GB" sz="2400" dirty="0">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8245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3096270" cy="4222694"/>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Only connect …</a:t>
            </a:r>
          </a:p>
          <a:p>
            <a:pPr fontAlgn="base">
              <a:spcAft>
                <a:spcPts val="1200"/>
              </a:spcAft>
              <a:buNone/>
            </a:pPr>
            <a:endParaRPr lang="en-GB" sz="2400" dirty="0">
              <a:latin typeface="+mn-lt"/>
              <a:ea typeface="Calibri" panose="020F0502020204030204" pitchFamily="34" charset="0"/>
              <a:cs typeface="Times New Roman" panose="02020603050405020304" pitchFamily="18" charset="0"/>
            </a:endParaRPr>
          </a:p>
          <a:p>
            <a:pPr>
              <a:buNone/>
            </a:pPr>
            <a:r>
              <a:rPr lang="en-GB" sz="2400" b="1" dirty="0" err="1">
                <a:solidFill>
                  <a:schemeClr val="accent2">
                    <a:lumMod val="50000"/>
                  </a:schemeClr>
                </a:solidFill>
                <a:latin typeface="+mn-lt"/>
                <a:ea typeface="Calibri" panose="020F0502020204030204" pitchFamily="34" charset="0"/>
                <a:cs typeface="Times New Roman" panose="02020603050405020304" pitchFamily="18" charset="0"/>
              </a:rPr>
              <a:t>Snollygoster</a:t>
            </a:r>
            <a:endParaRPr lang="en-GB" sz="2400" b="1" dirty="0">
              <a:solidFill>
                <a:schemeClr val="accent2">
                  <a:lumMod val="50000"/>
                </a:schemeClr>
              </a:solidFill>
              <a:latin typeface="+mn-lt"/>
              <a:ea typeface="Calibri" panose="020F0502020204030204" pitchFamily="34" charset="0"/>
              <a:cs typeface="Times New Roman" panose="02020603050405020304" pitchFamily="18" charset="0"/>
            </a:endParaRP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a:solidFill>
                  <a:schemeClr val="bg1">
                    <a:lumMod val="75000"/>
                  </a:schemeClr>
                </a:solidFill>
                <a:latin typeface="+mn-lt"/>
                <a:ea typeface="Calibri" panose="020F0502020204030204" pitchFamily="34" charset="0"/>
                <a:cs typeface="Times New Roman" panose="02020603050405020304" pitchFamily="18" charset="0"/>
              </a:rPr>
              <a:t>Mountebank</a:t>
            </a:r>
          </a:p>
          <a:p>
            <a:pPr>
              <a:buNone/>
            </a:pPr>
            <a:endParaRPr lang="en-GB" sz="2400" dirty="0">
              <a:solidFill>
                <a:schemeClr val="bg1">
                  <a:lumMod val="75000"/>
                </a:schemeClr>
              </a:solidFill>
              <a:latin typeface="+mn-lt"/>
              <a:ea typeface="Calibri" panose="020F0502020204030204" pitchFamily="34" charset="0"/>
              <a:cs typeface="Times New Roman" panose="02020603050405020304" pitchFamily="18" charset="0"/>
            </a:endParaRPr>
          </a:p>
          <a:p>
            <a:pPr>
              <a:buNone/>
            </a:pPr>
            <a:r>
              <a:rPr lang="en-GB" sz="2400" dirty="0">
                <a:solidFill>
                  <a:schemeClr val="bg1">
                    <a:lumMod val="75000"/>
                  </a:schemeClr>
                </a:solidFill>
                <a:latin typeface="+mn-lt"/>
                <a:ea typeface="Calibri" panose="020F0502020204030204" pitchFamily="34" charset="0"/>
                <a:cs typeface="Times New Roman" panose="02020603050405020304" pitchFamily="18" charset="0"/>
              </a:rPr>
              <a:t>Poltroon</a:t>
            </a:r>
          </a:p>
          <a:p>
            <a:pPr>
              <a:buNone/>
            </a:pPr>
            <a:endParaRPr lang="en-GB" sz="2400" dirty="0">
              <a:solidFill>
                <a:schemeClr val="bg1">
                  <a:lumMod val="75000"/>
                </a:schemeClr>
              </a:solidFill>
              <a:latin typeface="+mn-lt"/>
              <a:ea typeface="Calibri" panose="020F0502020204030204" pitchFamily="34" charset="0"/>
              <a:cs typeface="Times New Roman" panose="02020603050405020304" pitchFamily="18" charset="0"/>
            </a:endParaRPr>
          </a:p>
          <a:p>
            <a:pPr>
              <a:buNone/>
            </a:pPr>
            <a:r>
              <a:rPr lang="en-GB" sz="2400" dirty="0" err="1">
                <a:solidFill>
                  <a:schemeClr val="bg1">
                    <a:lumMod val="75000"/>
                  </a:schemeClr>
                </a:solidFill>
                <a:latin typeface="+mn-lt"/>
                <a:ea typeface="Calibri" panose="020F0502020204030204" pitchFamily="34" charset="0"/>
                <a:cs typeface="Times New Roman" panose="02020603050405020304" pitchFamily="18" charset="0"/>
              </a:rPr>
              <a:t>Shabbaroon</a:t>
            </a:r>
            <a:endParaRPr lang="en-GB" sz="2400" dirty="0">
              <a:solidFill>
                <a:schemeClr val="bg1">
                  <a:lumMod val="75000"/>
                </a:schemeClr>
              </a:solidFill>
              <a:latin typeface="+mn-lt"/>
              <a:ea typeface="Calibri" panose="020F0502020204030204" pitchFamily="34" charset="0"/>
              <a:cs typeface="Times New Roman" panose="02020603050405020304" pitchFamily="18" charset="0"/>
            </a:endParaRPr>
          </a:p>
        </p:txBody>
      </p:sp>
      <p:sp>
        <p:nvSpPr>
          <p:cNvPr id="2" name="Text Box 4">
            <a:extLst>
              <a:ext uri="{FF2B5EF4-FFF2-40B4-BE49-F238E27FC236}">
                <a16:creationId xmlns:a16="http://schemas.microsoft.com/office/drawing/2014/main" id="{D36E192F-D470-957D-9541-64EB74EBFC0C}"/>
              </a:ext>
            </a:extLst>
          </p:cNvPr>
          <p:cNvSpPr txBox="1">
            <a:spLocks noChangeArrowheads="1"/>
          </p:cNvSpPr>
          <p:nvPr/>
        </p:nvSpPr>
        <p:spPr bwMode="auto">
          <a:xfrm>
            <a:off x="3419872" y="1700808"/>
            <a:ext cx="5472608" cy="3170099"/>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None/>
            </a:pPr>
            <a:r>
              <a:rPr lang="en-GB" sz="2000" dirty="0">
                <a:solidFill>
                  <a:schemeClr val="accent2">
                    <a:lumMod val="50000"/>
                  </a:schemeClr>
                </a:solidFill>
                <a:effectLst/>
                <a:latin typeface="+mn-lt"/>
                <a:ea typeface="Times New Roman" panose="02020603050405020304" pitchFamily="18" charset="0"/>
                <a:cs typeface="Times New Roman" panose="02020603050405020304" pitchFamily="18" charset="0"/>
              </a:rPr>
              <a:t>a shrewd, unprincipled person</a:t>
            </a:r>
            <a:endParaRPr lang="en-GB" sz="2000" dirty="0">
              <a:solidFill>
                <a:schemeClr val="accent2">
                  <a:lumMod val="50000"/>
                </a:schemeClr>
              </a:solidFill>
              <a:effectLst/>
              <a:latin typeface="+mn-lt"/>
              <a:ea typeface="Calibri" panose="020F0502020204030204" pitchFamily="34" charset="0"/>
              <a:cs typeface="Times New Roman" panose="02020603050405020304" pitchFamily="18" charset="0"/>
            </a:endParaRPr>
          </a:p>
          <a:p>
            <a:pPr fontAlgn="base">
              <a:buNone/>
            </a:pPr>
            <a:r>
              <a:rPr lang="en-GB" sz="2000" dirty="0">
                <a:effectLst/>
                <a:latin typeface="+mn-lt"/>
                <a:ea typeface="Times New Roman" panose="02020603050405020304" pitchFamily="18" charset="0"/>
                <a:cs typeface="Open Sans" panose="020B0606030504020204" pitchFamily="34" charset="0"/>
              </a:rPr>
              <a:t>US President Truman lamented that Dwight Eisenhower had given in to congressional "</a:t>
            </a:r>
            <a:r>
              <a:rPr lang="en-GB" sz="2000" i="1" dirty="0" err="1">
                <a:effectLst/>
                <a:latin typeface="+mn-lt"/>
                <a:ea typeface="Times New Roman" panose="02020603050405020304" pitchFamily="18" charset="0"/>
                <a:cs typeface="Open Sans" panose="020B0606030504020204" pitchFamily="34" charset="0"/>
              </a:rPr>
              <a:t>snollygosters</a:t>
            </a:r>
            <a:r>
              <a:rPr lang="en-GB" sz="2000" dirty="0">
                <a:effectLst/>
                <a:latin typeface="+mn-lt"/>
                <a:ea typeface="Times New Roman" panose="02020603050405020304" pitchFamily="18" charset="0"/>
                <a:cs typeface="Open Sans" panose="020B0606030504020204" pitchFamily="34" charset="0"/>
              </a:rPr>
              <a:t>"—unprincipled politicians.</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spc="30" dirty="0">
                <a:effectLst/>
                <a:latin typeface="+mn-lt"/>
                <a:ea typeface="Calibri" panose="020F0502020204030204" pitchFamily="34" charset="0"/>
                <a:cs typeface="Times New Roman" panose="02020603050405020304" pitchFamily="18" charset="0"/>
              </a:rPr>
              <a:t>probably alteration of </a:t>
            </a:r>
            <a:r>
              <a:rPr lang="en-GB" sz="2000" i="1" spc="30" dirty="0" err="1">
                <a:effectLst/>
                <a:latin typeface="+mn-lt"/>
                <a:ea typeface="Calibri" panose="020F0502020204030204" pitchFamily="34" charset="0"/>
                <a:cs typeface="Times New Roman" panose="02020603050405020304" pitchFamily="18" charset="0"/>
              </a:rPr>
              <a:t>snallygaster</a:t>
            </a:r>
            <a:r>
              <a:rPr lang="en-GB" sz="2000" spc="30" dirty="0">
                <a:effectLst/>
                <a:latin typeface="+mn-lt"/>
                <a:ea typeface="Calibri" panose="020F0502020204030204" pitchFamily="34" charset="0"/>
                <a:cs typeface="Times New Roman" panose="02020603050405020304" pitchFamily="18" charset="0"/>
              </a:rPr>
              <a:t> a mythical creature that preys on poultry and children</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spc="30" dirty="0">
                <a:effectLst/>
                <a:latin typeface="+mn-lt"/>
                <a:ea typeface="Calibri" panose="020F0502020204030204" pitchFamily="34" charset="0"/>
                <a:cs typeface="Times New Roman" panose="02020603050405020304" pitchFamily="18" charset="0"/>
              </a:rPr>
              <a:t>first use 1845</a:t>
            </a:r>
            <a:endParaRPr lang="en-GB" sz="2000" dirty="0">
              <a:effectLst/>
              <a:latin typeface="+mn-lt"/>
              <a:ea typeface="Calibri" panose="020F0502020204030204" pitchFamily="34" charset="0"/>
              <a:cs typeface="Times New Roman" panose="02020603050405020304" pitchFamily="18" charset="0"/>
            </a:endParaRPr>
          </a:p>
          <a:p>
            <a:pPr>
              <a:buNone/>
            </a:pPr>
            <a:r>
              <a:rPr lang="en-GB" sz="1600" i="1" dirty="0">
                <a:solidFill>
                  <a:schemeClr val="accent2">
                    <a:lumMod val="50000"/>
                  </a:schemeClr>
                </a:solidFill>
                <a:effectLst/>
                <a:latin typeface="+mn-lt"/>
                <a:ea typeface="Times New Roman" panose="02020603050405020304" pitchFamily="18" charset="0"/>
                <a:cs typeface="Times New Roman" panose="02020603050405020304" pitchFamily="18" charset="0"/>
              </a:rPr>
              <a:t>https://</a:t>
            </a:r>
            <a:r>
              <a:rPr lang="en-GB" sz="1600" i="1" dirty="0" err="1">
                <a:solidFill>
                  <a:schemeClr val="accent2">
                    <a:lumMod val="50000"/>
                  </a:schemeClr>
                </a:solidFill>
                <a:effectLst/>
                <a:latin typeface="+mn-lt"/>
                <a:ea typeface="Times New Roman" panose="02020603050405020304" pitchFamily="18" charset="0"/>
                <a:cs typeface="Times New Roman" panose="02020603050405020304" pitchFamily="18" charset="0"/>
              </a:rPr>
              <a:t>www.merriam-webster.com</a:t>
            </a:r>
            <a:r>
              <a:rPr lang="en-GB" sz="1600" i="1" dirty="0">
                <a:solidFill>
                  <a:schemeClr val="accent2">
                    <a:lumMod val="50000"/>
                  </a:schemeClr>
                </a:solidFill>
                <a:effectLst/>
                <a:latin typeface="+mn-lt"/>
                <a:ea typeface="Times New Roman" panose="02020603050405020304" pitchFamily="18" charset="0"/>
                <a:cs typeface="Times New Roman" panose="02020603050405020304" pitchFamily="18" charset="0"/>
              </a:rPr>
              <a:t>/dictionary/</a:t>
            </a:r>
            <a:r>
              <a:rPr lang="en-GB" sz="1600" i="1" dirty="0" err="1">
                <a:solidFill>
                  <a:schemeClr val="accent2">
                    <a:lumMod val="50000"/>
                  </a:schemeClr>
                </a:solidFill>
                <a:effectLst/>
                <a:latin typeface="+mn-lt"/>
                <a:ea typeface="Times New Roman" panose="02020603050405020304" pitchFamily="18" charset="0"/>
                <a:cs typeface="Times New Roman" panose="02020603050405020304" pitchFamily="18" charset="0"/>
              </a:rPr>
              <a:t>snollygoster</a:t>
            </a:r>
            <a:endParaRPr lang="en-GB" sz="1600" i="1" dirty="0">
              <a:solidFill>
                <a:schemeClr val="accent2">
                  <a:lumMod val="50000"/>
                </a:schemeClr>
              </a:solidFill>
              <a:effectLst/>
              <a:latin typeface="+mn-lt"/>
              <a:ea typeface="Calibri" panose="020F0502020204030204" pitchFamily="34" charset="0"/>
              <a:cs typeface="Times New Roman" panose="02020603050405020304" pitchFamily="18" charset="0"/>
            </a:endParaRPr>
          </a:p>
          <a:p>
            <a:pPr lvl="0" fontAlgn="base">
              <a:buSzPts val="1000"/>
              <a:buNone/>
              <a:tabLst>
                <a:tab pos="457200" algn="l"/>
              </a:tabLst>
            </a:pPr>
            <a:endParaRPr lang="en-GB" sz="2400" dirty="0">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6934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3096270" cy="4222694"/>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Only connect …</a:t>
            </a:r>
          </a:p>
          <a:p>
            <a:pPr fontAlgn="base">
              <a:spcAft>
                <a:spcPts val="1200"/>
              </a:spcAft>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err="1">
                <a:solidFill>
                  <a:schemeClr val="bg1">
                    <a:lumMod val="75000"/>
                  </a:schemeClr>
                </a:solidFill>
                <a:latin typeface="+mn-lt"/>
                <a:ea typeface="Calibri" panose="020F0502020204030204" pitchFamily="34" charset="0"/>
                <a:cs typeface="Times New Roman" panose="02020603050405020304" pitchFamily="18" charset="0"/>
              </a:rPr>
              <a:t>Snollygoster</a:t>
            </a:r>
            <a:endParaRPr lang="en-GB" sz="2400" dirty="0">
              <a:solidFill>
                <a:schemeClr val="bg1">
                  <a:lumMod val="75000"/>
                </a:schemeClr>
              </a:solidFill>
              <a:latin typeface="+mn-lt"/>
              <a:ea typeface="Calibri" panose="020F0502020204030204" pitchFamily="34" charset="0"/>
              <a:cs typeface="Times New Roman" panose="02020603050405020304" pitchFamily="18" charset="0"/>
            </a:endParaRP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b="1" dirty="0">
                <a:solidFill>
                  <a:schemeClr val="accent2">
                    <a:lumMod val="50000"/>
                  </a:schemeClr>
                </a:solidFill>
                <a:latin typeface="+mn-lt"/>
                <a:ea typeface="Calibri" panose="020F0502020204030204" pitchFamily="34" charset="0"/>
                <a:cs typeface="Times New Roman" panose="02020603050405020304" pitchFamily="18" charset="0"/>
              </a:rPr>
              <a:t>Mountebank</a:t>
            </a:r>
          </a:p>
          <a:p>
            <a:pPr>
              <a:buNone/>
            </a:pPr>
            <a:endParaRPr lang="en-GB" sz="2400" dirty="0">
              <a:solidFill>
                <a:schemeClr val="bg1">
                  <a:lumMod val="75000"/>
                </a:schemeClr>
              </a:solidFill>
              <a:latin typeface="+mn-lt"/>
              <a:ea typeface="Calibri" panose="020F0502020204030204" pitchFamily="34" charset="0"/>
              <a:cs typeface="Times New Roman" panose="02020603050405020304" pitchFamily="18" charset="0"/>
            </a:endParaRPr>
          </a:p>
          <a:p>
            <a:pPr>
              <a:buNone/>
            </a:pPr>
            <a:r>
              <a:rPr lang="en-GB" sz="2400" dirty="0">
                <a:solidFill>
                  <a:schemeClr val="bg1">
                    <a:lumMod val="75000"/>
                  </a:schemeClr>
                </a:solidFill>
                <a:latin typeface="+mn-lt"/>
                <a:ea typeface="Calibri" panose="020F0502020204030204" pitchFamily="34" charset="0"/>
                <a:cs typeface="Times New Roman" panose="02020603050405020304" pitchFamily="18" charset="0"/>
              </a:rPr>
              <a:t>Poltroon</a:t>
            </a:r>
          </a:p>
          <a:p>
            <a:pPr>
              <a:buNone/>
            </a:pPr>
            <a:endParaRPr lang="en-GB" sz="2400" dirty="0">
              <a:solidFill>
                <a:schemeClr val="bg1">
                  <a:lumMod val="75000"/>
                </a:schemeClr>
              </a:solidFill>
              <a:latin typeface="+mn-lt"/>
              <a:ea typeface="Calibri" panose="020F0502020204030204" pitchFamily="34" charset="0"/>
              <a:cs typeface="Times New Roman" panose="02020603050405020304" pitchFamily="18" charset="0"/>
            </a:endParaRPr>
          </a:p>
          <a:p>
            <a:pPr>
              <a:buNone/>
            </a:pPr>
            <a:r>
              <a:rPr lang="en-GB" sz="2400" dirty="0" err="1">
                <a:solidFill>
                  <a:schemeClr val="bg1">
                    <a:lumMod val="75000"/>
                  </a:schemeClr>
                </a:solidFill>
                <a:latin typeface="+mn-lt"/>
                <a:ea typeface="Calibri" panose="020F0502020204030204" pitchFamily="34" charset="0"/>
                <a:cs typeface="Times New Roman" panose="02020603050405020304" pitchFamily="18" charset="0"/>
              </a:rPr>
              <a:t>Shabbaroon</a:t>
            </a:r>
            <a:endParaRPr lang="en-GB" sz="2400" dirty="0">
              <a:solidFill>
                <a:schemeClr val="bg1">
                  <a:lumMod val="75000"/>
                </a:schemeClr>
              </a:solidFill>
              <a:latin typeface="+mn-lt"/>
              <a:ea typeface="Calibri" panose="020F0502020204030204" pitchFamily="34" charset="0"/>
              <a:cs typeface="Times New Roman" panose="02020603050405020304" pitchFamily="18" charset="0"/>
            </a:endParaRPr>
          </a:p>
        </p:txBody>
      </p:sp>
      <p:sp>
        <p:nvSpPr>
          <p:cNvPr id="2" name="Text Box 4">
            <a:extLst>
              <a:ext uri="{FF2B5EF4-FFF2-40B4-BE49-F238E27FC236}">
                <a16:creationId xmlns:a16="http://schemas.microsoft.com/office/drawing/2014/main" id="{D36E192F-D470-957D-9541-64EB74EBFC0C}"/>
              </a:ext>
            </a:extLst>
          </p:cNvPr>
          <p:cNvSpPr txBox="1">
            <a:spLocks noChangeArrowheads="1"/>
          </p:cNvSpPr>
          <p:nvPr/>
        </p:nvSpPr>
        <p:spPr bwMode="auto">
          <a:xfrm>
            <a:off x="3347864" y="495889"/>
            <a:ext cx="5472608" cy="5866221"/>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buNone/>
            </a:pPr>
            <a:r>
              <a:rPr lang="en-GB" sz="2000" dirty="0">
                <a:solidFill>
                  <a:srgbClr val="212529"/>
                </a:solidFill>
                <a:effectLst/>
                <a:latin typeface="+mn-lt"/>
                <a:ea typeface="Times New Roman" panose="02020603050405020304" pitchFamily="18" charset="0"/>
                <a:cs typeface="Open Sans" panose="020B0606030504020204" pitchFamily="34" charset="0"/>
              </a:rPr>
              <a:t>a person who sells quack medicines from a platform</a:t>
            </a:r>
            <a:endParaRPr lang="en-GB" sz="2000" dirty="0">
              <a:effectLst/>
              <a:latin typeface="+mn-lt"/>
              <a:ea typeface="Calibri" panose="020F0502020204030204" pitchFamily="34" charset="0"/>
              <a:cs typeface="Times New Roman" panose="02020603050405020304" pitchFamily="18" charset="0"/>
            </a:endParaRPr>
          </a:p>
          <a:p>
            <a:pPr fontAlgn="base">
              <a:buNone/>
            </a:pPr>
            <a:r>
              <a:rPr lang="en-GB" sz="2000" dirty="0">
                <a:solidFill>
                  <a:schemeClr val="accent2">
                    <a:lumMod val="50000"/>
                  </a:schemeClr>
                </a:solidFill>
                <a:effectLst/>
                <a:latin typeface="+mn-lt"/>
                <a:ea typeface="Times New Roman" panose="02020603050405020304" pitchFamily="18" charset="0"/>
                <a:cs typeface="Open Sans" panose="020B0606030504020204" pitchFamily="34" charset="0"/>
              </a:rPr>
              <a:t>a boastful unscrupulous pretender </a:t>
            </a:r>
            <a:endParaRPr lang="en-GB" sz="2000" dirty="0">
              <a:solidFill>
                <a:schemeClr val="accent2">
                  <a:lumMod val="50000"/>
                </a:schemeClr>
              </a:solidFill>
              <a:effectLst/>
              <a:latin typeface="+mn-lt"/>
              <a:ea typeface="Calibri" panose="020F0502020204030204" pitchFamily="34" charset="0"/>
              <a:cs typeface="Times New Roman" panose="02020603050405020304" pitchFamily="18" charset="0"/>
            </a:endParaRPr>
          </a:p>
          <a:p>
            <a:pPr>
              <a:buNone/>
            </a:pPr>
            <a:r>
              <a:rPr lang="en-GB" sz="2000" spc="30" dirty="0">
                <a:solidFill>
                  <a:srgbClr val="212529"/>
                </a:solidFill>
                <a:effectLst/>
                <a:latin typeface="+mn-lt"/>
                <a:ea typeface="Calibri" panose="020F0502020204030204" pitchFamily="34" charset="0"/>
              </a:rPr>
              <a:t>derives from the Italian </a:t>
            </a:r>
            <a:r>
              <a:rPr lang="en-GB" sz="2000" i="1" spc="30" dirty="0" err="1">
                <a:solidFill>
                  <a:srgbClr val="212529"/>
                </a:solidFill>
                <a:effectLst/>
                <a:latin typeface="+mn-lt"/>
                <a:ea typeface="Calibri" panose="020F0502020204030204" pitchFamily="34" charset="0"/>
              </a:rPr>
              <a:t>montimbanco</a:t>
            </a:r>
            <a:r>
              <a:rPr lang="en-GB" sz="2000" i="1" spc="30" dirty="0">
                <a:solidFill>
                  <a:srgbClr val="212529"/>
                </a:solidFill>
                <a:effectLst/>
                <a:latin typeface="+mn-lt"/>
                <a:ea typeface="Calibri" panose="020F0502020204030204" pitchFamily="34" charset="0"/>
              </a:rPr>
              <a:t>,</a:t>
            </a:r>
            <a:r>
              <a:rPr lang="en-GB" sz="2000" spc="30" dirty="0">
                <a:solidFill>
                  <a:srgbClr val="212529"/>
                </a:solidFill>
                <a:effectLst/>
                <a:latin typeface="+mn-lt"/>
                <a:ea typeface="Calibri" panose="020F0502020204030204" pitchFamily="34" charset="0"/>
              </a:rPr>
              <a:t> which was formed by combining the verb "</a:t>
            </a:r>
            <a:r>
              <a:rPr lang="en-GB" sz="2000" spc="30" dirty="0" err="1">
                <a:solidFill>
                  <a:srgbClr val="212529"/>
                </a:solidFill>
                <a:effectLst/>
                <a:latin typeface="+mn-lt"/>
                <a:ea typeface="Calibri" panose="020F0502020204030204" pitchFamily="34" charset="0"/>
              </a:rPr>
              <a:t>montare</a:t>
            </a:r>
            <a:r>
              <a:rPr lang="en-GB" sz="2000" spc="30" dirty="0">
                <a:solidFill>
                  <a:srgbClr val="212529"/>
                </a:solidFill>
                <a:effectLst/>
                <a:latin typeface="+mn-lt"/>
                <a:ea typeface="Calibri" panose="020F0502020204030204" pitchFamily="34" charset="0"/>
              </a:rPr>
              <a:t>" ("to mount"), the preposition "in" (converted to </a:t>
            </a:r>
            <a:r>
              <a:rPr lang="en-GB" sz="2000" i="1" spc="30" dirty="0" err="1">
                <a:solidFill>
                  <a:srgbClr val="212529"/>
                </a:solidFill>
                <a:effectLst/>
                <a:latin typeface="+mn-lt"/>
                <a:ea typeface="Calibri" panose="020F0502020204030204" pitchFamily="34" charset="0"/>
              </a:rPr>
              <a:t>im</a:t>
            </a:r>
            <a:r>
              <a:rPr lang="en-GB" sz="2000" i="1" spc="30" dirty="0">
                <a:solidFill>
                  <a:srgbClr val="212529"/>
                </a:solidFill>
                <a:effectLst/>
                <a:latin typeface="+mn-lt"/>
                <a:ea typeface="Calibri" panose="020F0502020204030204" pitchFamily="34" charset="0"/>
              </a:rPr>
              <a:t>,</a:t>
            </a:r>
            <a:r>
              <a:rPr lang="en-GB" sz="2000" spc="30" dirty="0">
                <a:solidFill>
                  <a:srgbClr val="212529"/>
                </a:solidFill>
                <a:effectLst/>
                <a:latin typeface="+mn-lt"/>
                <a:ea typeface="Calibri" panose="020F0502020204030204" pitchFamily="34" charset="0"/>
              </a:rPr>
              <a:t> meaning "in" or "on"), and the noun "banco" ("bench") </a:t>
            </a:r>
          </a:p>
          <a:p>
            <a:pPr>
              <a:buNone/>
            </a:pPr>
            <a:r>
              <a:rPr lang="en-GB" sz="2000" spc="30" dirty="0">
                <a:solidFill>
                  <a:srgbClr val="212529"/>
                </a:solidFill>
                <a:effectLst/>
                <a:latin typeface="+mn-lt"/>
                <a:ea typeface="Calibri" panose="020F0502020204030204" pitchFamily="34" charset="0"/>
              </a:rPr>
              <a:t>someone mounted on a bench - the "bench" being the platform on which charlatans from the 16th and 17th centuries would stand to sell their phony medicines </a:t>
            </a:r>
          </a:p>
          <a:p>
            <a:pPr>
              <a:buNone/>
            </a:pPr>
            <a:r>
              <a:rPr lang="en-GB" sz="2000" spc="30" dirty="0">
                <a:solidFill>
                  <a:srgbClr val="212529"/>
                </a:solidFill>
                <a:latin typeface="+mn-lt"/>
                <a:ea typeface="Calibri" panose="020F0502020204030204" pitchFamily="34" charset="0"/>
              </a:rPr>
              <a:t>l</a:t>
            </a:r>
            <a:r>
              <a:rPr lang="en-GB" sz="2000" spc="30" dirty="0">
                <a:solidFill>
                  <a:srgbClr val="212529"/>
                </a:solidFill>
                <a:effectLst/>
                <a:latin typeface="+mn-lt"/>
                <a:ea typeface="Calibri" panose="020F0502020204030204" pitchFamily="34" charset="0"/>
              </a:rPr>
              <a:t>ater referred to someone who falsely claims to have knowledge about a particular subject or a person who simply pretends to be something he or she is not in order to gain attention</a:t>
            </a:r>
            <a:r>
              <a:rPr lang="en-GB" sz="2000" dirty="0">
                <a:effectLst/>
                <a:latin typeface="+mn-lt"/>
              </a:rPr>
              <a:t> </a:t>
            </a:r>
            <a:endParaRPr lang="en-GB" sz="2000" i="1" dirty="0">
              <a:solidFill>
                <a:schemeClr val="accent2">
                  <a:lumMod val="50000"/>
                </a:schemeClr>
              </a:solidFill>
              <a:effectLst/>
              <a:latin typeface="+mn-lt"/>
              <a:ea typeface="Times New Roman" panose="02020603050405020304" pitchFamily="18" charset="0"/>
              <a:cs typeface="Times New Roman" panose="02020603050405020304" pitchFamily="18" charset="0"/>
            </a:endParaRPr>
          </a:p>
          <a:p>
            <a:pPr>
              <a:buNone/>
            </a:pPr>
            <a:r>
              <a:rPr lang="en-GB" sz="1600" i="1" dirty="0">
                <a:solidFill>
                  <a:schemeClr val="accent2">
                    <a:lumMod val="50000"/>
                  </a:schemeClr>
                </a:solidFill>
                <a:effectLst/>
                <a:latin typeface="+mn-lt"/>
                <a:ea typeface="Times New Roman" panose="02020603050405020304" pitchFamily="18" charset="0"/>
                <a:cs typeface="Times New Roman" panose="02020603050405020304" pitchFamily="18" charset="0"/>
              </a:rPr>
              <a:t>https://</a:t>
            </a:r>
            <a:r>
              <a:rPr lang="en-GB" sz="1600" i="1" dirty="0" err="1">
                <a:solidFill>
                  <a:schemeClr val="accent2">
                    <a:lumMod val="50000"/>
                  </a:schemeClr>
                </a:solidFill>
                <a:effectLst/>
                <a:latin typeface="+mn-lt"/>
                <a:ea typeface="Times New Roman" panose="02020603050405020304" pitchFamily="18" charset="0"/>
                <a:cs typeface="Times New Roman" panose="02020603050405020304" pitchFamily="18" charset="0"/>
              </a:rPr>
              <a:t>www.merriam-webster.com</a:t>
            </a:r>
            <a:r>
              <a:rPr lang="en-GB" sz="1600" i="1" dirty="0">
                <a:solidFill>
                  <a:schemeClr val="accent2">
                    <a:lumMod val="50000"/>
                  </a:schemeClr>
                </a:solidFill>
                <a:effectLst/>
                <a:latin typeface="+mn-lt"/>
                <a:ea typeface="Times New Roman" panose="02020603050405020304" pitchFamily="18" charset="0"/>
                <a:cs typeface="Times New Roman" panose="02020603050405020304" pitchFamily="18" charset="0"/>
              </a:rPr>
              <a:t>/dictionary/mountebank</a:t>
            </a:r>
            <a:endParaRPr lang="en-GB" sz="1600" i="1" dirty="0">
              <a:solidFill>
                <a:schemeClr val="accent2">
                  <a:lumMod val="50000"/>
                </a:schemeClr>
              </a:solidFill>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7969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3096270" cy="4222694"/>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Only connect …</a:t>
            </a:r>
          </a:p>
          <a:p>
            <a:pPr fontAlgn="base">
              <a:spcAft>
                <a:spcPts val="1200"/>
              </a:spcAft>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err="1">
                <a:solidFill>
                  <a:schemeClr val="bg1">
                    <a:lumMod val="75000"/>
                  </a:schemeClr>
                </a:solidFill>
                <a:latin typeface="+mn-lt"/>
                <a:ea typeface="Calibri" panose="020F0502020204030204" pitchFamily="34" charset="0"/>
                <a:cs typeface="Times New Roman" panose="02020603050405020304" pitchFamily="18" charset="0"/>
              </a:rPr>
              <a:t>Snollygoster</a:t>
            </a:r>
            <a:endParaRPr lang="en-GB" sz="2400" dirty="0">
              <a:solidFill>
                <a:schemeClr val="bg1">
                  <a:lumMod val="75000"/>
                </a:schemeClr>
              </a:solidFill>
              <a:latin typeface="+mn-lt"/>
              <a:ea typeface="Calibri" panose="020F0502020204030204" pitchFamily="34" charset="0"/>
              <a:cs typeface="Times New Roman" panose="02020603050405020304" pitchFamily="18" charset="0"/>
            </a:endParaRPr>
          </a:p>
          <a:p>
            <a:pPr>
              <a:buNone/>
            </a:pPr>
            <a:endParaRPr lang="en-GB" sz="2400" dirty="0">
              <a:solidFill>
                <a:schemeClr val="bg1">
                  <a:lumMod val="75000"/>
                </a:schemeClr>
              </a:solidFill>
              <a:latin typeface="+mn-lt"/>
              <a:ea typeface="Calibri" panose="020F0502020204030204" pitchFamily="34" charset="0"/>
              <a:cs typeface="Times New Roman" panose="02020603050405020304" pitchFamily="18" charset="0"/>
            </a:endParaRPr>
          </a:p>
          <a:p>
            <a:pPr>
              <a:buNone/>
            </a:pPr>
            <a:r>
              <a:rPr lang="en-GB" sz="2400" dirty="0">
                <a:solidFill>
                  <a:schemeClr val="bg1">
                    <a:lumMod val="75000"/>
                  </a:schemeClr>
                </a:solidFill>
                <a:latin typeface="+mn-lt"/>
                <a:ea typeface="Calibri" panose="020F0502020204030204" pitchFamily="34" charset="0"/>
                <a:cs typeface="Times New Roman" panose="02020603050405020304" pitchFamily="18" charset="0"/>
              </a:rPr>
              <a:t>Mountebank</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b="1" dirty="0">
                <a:solidFill>
                  <a:schemeClr val="accent2">
                    <a:lumMod val="50000"/>
                  </a:schemeClr>
                </a:solidFill>
                <a:latin typeface="+mn-lt"/>
                <a:ea typeface="Calibri" panose="020F0502020204030204" pitchFamily="34" charset="0"/>
                <a:cs typeface="Times New Roman" panose="02020603050405020304" pitchFamily="18" charset="0"/>
              </a:rPr>
              <a:t>Poltroon</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err="1">
                <a:solidFill>
                  <a:schemeClr val="bg1">
                    <a:lumMod val="75000"/>
                  </a:schemeClr>
                </a:solidFill>
                <a:latin typeface="+mn-lt"/>
                <a:ea typeface="Calibri" panose="020F0502020204030204" pitchFamily="34" charset="0"/>
                <a:cs typeface="Times New Roman" panose="02020603050405020304" pitchFamily="18" charset="0"/>
              </a:rPr>
              <a:t>Shabbaroon</a:t>
            </a:r>
            <a:endParaRPr lang="en-GB" sz="2400" dirty="0">
              <a:solidFill>
                <a:schemeClr val="bg1">
                  <a:lumMod val="75000"/>
                </a:schemeClr>
              </a:solidFill>
              <a:latin typeface="+mn-lt"/>
              <a:ea typeface="Calibri" panose="020F0502020204030204" pitchFamily="34" charset="0"/>
              <a:cs typeface="Times New Roman" panose="02020603050405020304" pitchFamily="18" charset="0"/>
            </a:endParaRPr>
          </a:p>
        </p:txBody>
      </p:sp>
      <p:sp>
        <p:nvSpPr>
          <p:cNvPr id="2" name="Text Box 4">
            <a:extLst>
              <a:ext uri="{FF2B5EF4-FFF2-40B4-BE49-F238E27FC236}">
                <a16:creationId xmlns:a16="http://schemas.microsoft.com/office/drawing/2014/main" id="{D36E192F-D470-957D-9541-64EB74EBFC0C}"/>
              </a:ext>
            </a:extLst>
          </p:cNvPr>
          <p:cNvSpPr txBox="1">
            <a:spLocks noChangeArrowheads="1"/>
          </p:cNvSpPr>
          <p:nvPr/>
        </p:nvSpPr>
        <p:spPr bwMode="auto">
          <a:xfrm>
            <a:off x="3419872" y="1700808"/>
            <a:ext cx="5472608" cy="446276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fontAlgn="base">
              <a:buNone/>
            </a:pPr>
            <a:r>
              <a:rPr lang="en-GB" sz="2000" spc="30" dirty="0">
                <a:solidFill>
                  <a:schemeClr val="accent2">
                    <a:lumMod val="50000"/>
                  </a:schemeClr>
                </a:solidFill>
                <a:effectLst/>
                <a:latin typeface="+mn-lt"/>
                <a:ea typeface="Calibri" panose="020F0502020204030204" pitchFamily="34" charset="0"/>
                <a:cs typeface="Times New Roman" panose="02020603050405020304" pitchFamily="18" charset="0"/>
              </a:rPr>
              <a:t>a spiritless coward</a:t>
            </a:r>
            <a:endParaRPr lang="en-GB" sz="2000" dirty="0">
              <a:solidFill>
                <a:schemeClr val="accent2">
                  <a:lumMod val="50000"/>
                </a:schemeClr>
              </a:solidFill>
              <a:effectLst/>
              <a:latin typeface="+mn-lt"/>
              <a:ea typeface="Calibri" panose="020F0502020204030204" pitchFamily="34" charset="0"/>
              <a:cs typeface="Times New Roman" panose="02020603050405020304" pitchFamily="18" charset="0"/>
            </a:endParaRPr>
          </a:p>
          <a:p>
            <a:pPr fontAlgn="base">
              <a:buNone/>
            </a:pPr>
            <a:r>
              <a:rPr lang="en-GB" sz="2000" spc="30" dirty="0">
                <a:effectLst/>
                <a:latin typeface="+mn-lt"/>
                <a:ea typeface="Calibri" panose="020F0502020204030204" pitchFamily="34" charset="0"/>
                <a:cs typeface="Times New Roman" panose="02020603050405020304" pitchFamily="18" charset="0"/>
              </a:rPr>
              <a:t>Barnyard chickens (</a:t>
            </a:r>
            <a:r>
              <a:rPr lang="en-GB" sz="2000" i="1" spc="30" dirty="0">
                <a:effectLst/>
                <a:latin typeface="+mn-lt"/>
                <a:ea typeface="Calibri" panose="020F0502020204030204" pitchFamily="34" charset="0"/>
                <a:cs typeface="Times New Roman" panose="02020603050405020304" pitchFamily="18" charset="0"/>
              </a:rPr>
              <a:t>poultry</a:t>
            </a:r>
            <a:r>
              <a:rPr lang="en-GB" sz="2000" spc="30" dirty="0">
                <a:effectLst/>
                <a:latin typeface="+mn-lt"/>
                <a:ea typeface="Calibri" panose="020F0502020204030204" pitchFamily="34" charset="0"/>
                <a:cs typeface="Times New Roman" panose="02020603050405020304" pitchFamily="18" charset="0"/>
              </a:rPr>
              <a:t>) are have long been noted for timidity</a:t>
            </a:r>
            <a:endParaRPr lang="en-GB" sz="2000" dirty="0">
              <a:effectLst/>
              <a:latin typeface="+mn-lt"/>
              <a:ea typeface="Calibri" panose="020F0502020204030204" pitchFamily="34" charset="0"/>
              <a:cs typeface="Times New Roman" panose="02020603050405020304" pitchFamily="18" charset="0"/>
            </a:endParaRPr>
          </a:p>
          <a:p>
            <a:pPr fontAlgn="base">
              <a:buNone/>
            </a:pPr>
            <a:r>
              <a:rPr lang="en-GB" sz="2000" i="1" spc="30" dirty="0">
                <a:effectLst/>
                <a:latin typeface="+mn-lt"/>
                <a:ea typeface="Calibri" panose="020F0502020204030204" pitchFamily="34" charset="0"/>
                <a:cs typeface="Times New Roman" panose="02020603050405020304" pitchFamily="18" charset="0"/>
              </a:rPr>
              <a:t>Poltroon</a:t>
            </a:r>
            <a:r>
              <a:rPr lang="en-GB" sz="2000" spc="30" dirty="0">
                <a:effectLst/>
                <a:latin typeface="+mn-lt"/>
                <a:ea typeface="Calibri" panose="020F0502020204030204" pitchFamily="34" charset="0"/>
                <a:cs typeface="Times New Roman" panose="02020603050405020304" pitchFamily="18" charset="0"/>
              </a:rPr>
              <a:t> has been used for wimps and cravens since the early 16th century at least. </a:t>
            </a:r>
          </a:p>
          <a:p>
            <a:pPr fontAlgn="base">
              <a:buNone/>
            </a:pPr>
            <a:r>
              <a:rPr lang="en-GB" sz="2000" spc="30" dirty="0">
                <a:effectLst/>
                <a:latin typeface="+mn-lt"/>
                <a:ea typeface="Calibri" panose="020F0502020204030204" pitchFamily="34" charset="0"/>
                <a:cs typeface="Times New Roman" panose="02020603050405020304" pitchFamily="18" charset="0"/>
              </a:rPr>
              <a:t>English picked up </a:t>
            </a:r>
            <a:r>
              <a:rPr lang="en-GB" sz="2000" i="1" spc="30" dirty="0">
                <a:effectLst/>
                <a:latin typeface="+mn-lt"/>
                <a:ea typeface="Calibri" panose="020F0502020204030204" pitchFamily="34" charset="0"/>
                <a:cs typeface="Times New Roman" panose="02020603050405020304" pitchFamily="18" charset="0"/>
              </a:rPr>
              <a:t>poltroon</a:t>
            </a:r>
            <a:r>
              <a:rPr lang="en-GB" sz="2000" spc="30" dirty="0">
                <a:effectLst/>
                <a:latin typeface="+mn-lt"/>
                <a:ea typeface="Calibri" panose="020F0502020204030204" pitchFamily="34" charset="0"/>
                <a:cs typeface="Times New Roman" panose="02020603050405020304" pitchFamily="18" charset="0"/>
              </a:rPr>
              <a:t> from Middle French, which in turn got it from Old Italian </a:t>
            </a:r>
            <a:r>
              <a:rPr lang="en-GB" sz="2000" i="1" spc="30" dirty="0" err="1">
                <a:effectLst/>
                <a:latin typeface="+mn-lt"/>
                <a:ea typeface="Calibri" panose="020F0502020204030204" pitchFamily="34" charset="0"/>
                <a:cs typeface="Times New Roman" panose="02020603050405020304" pitchFamily="18" charset="0"/>
              </a:rPr>
              <a:t>poltrone</a:t>
            </a:r>
            <a:r>
              <a:rPr lang="en-GB" sz="2000" spc="30" dirty="0">
                <a:effectLst/>
                <a:latin typeface="+mn-lt"/>
                <a:ea typeface="Calibri" panose="020F0502020204030204" pitchFamily="34" charset="0"/>
                <a:cs typeface="Times New Roman" panose="02020603050405020304" pitchFamily="18" charset="0"/>
              </a:rPr>
              <a:t>, meaning "coward." </a:t>
            </a:r>
          </a:p>
          <a:p>
            <a:pPr fontAlgn="base">
              <a:buNone/>
            </a:pPr>
            <a:r>
              <a:rPr lang="en-GB" sz="2000" spc="30" dirty="0">
                <a:effectLst/>
                <a:latin typeface="+mn-lt"/>
                <a:ea typeface="Calibri" panose="020F0502020204030204" pitchFamily="34" charset="0"/>
                <a:cs typeface="Times New Roman" panose="02020603050405020304" pitchFamily="18" charset="0"/>
              </a:rPr>
              <a:t>The Italian term has been traced to the Latin </a:t>
            </a:r>
            <a:r>
              <a:rPr lang="en-GB" sz="2000" i="1" spc="30" dirty="0" err="1">
                <a:effectLst/>
                <a:latin typeface="+mn-lt"/>
                <a:ea typeface="Calibri" panose="020F0502020204030204" pitchFamily="34" charset="0"/>
                <a:cs typeface="Times New Roman" panose="02020603050405020304" pitchFamily="18" charset="0"/>
              </a:rPr>
              <a:t>pullus</a:t>
            </a:r>
            <a:r>
              <a:rPr lang="en-GB" sz="2000" spc="30" dirty="0">
                <a:effectLst/>
                <a:latin typeface="+mn-lt"/>
                <a:ea typeface="Calibri" panose="020F0502020204030204" pitchFamily="34" charset="0"/>
                <a:cs typeface="Times New Roman" panose="02020603050405020304" pitchFamily="18" charset="0"/>
              </a:rPr>
              <a:t>, a root that is also an ancestor of </a:t>
            </a:r>
            <a:r>
              <a:rPr lang="en-GB" sz="2000" i="1" u="none" strike="noStrike" spc="30" dirty="0">
                <a:effectLst/>
                <a:latin typeface="+mn-lt"/>
                <a:ea typeface="Calibri" panose="020F0502020204030204" pitchFamily="34" charset="0"/>
                <a:cs typeface="Open Sans" panose="020B0606030504020204" pitchFamily="34" charset="0"/>
              </a:rPr>
              <a:t>pullet</a:t>
            </a:r>
            <a:r>
              <a:rPr lang="en-GB" sz="2000" spc="30" dirty="0">
                <a:effectLst/>
                <a:latin typeface="+mn-lt"/>
                <a:ea typeface="Calibri" panose="020F0502020204030204" pitchFamily="34" charset="0"/>
                <a:cs typeface="Times New Roman" panose="02020603050405020304" pitchFamily="18" charset="0"/>
              </a:rPr>
              <a:t> ("a young hen") and </a:t>
            </a:r>
            <a:r>
              <a:rPr lang="en-GB" sz="2000" i="1" spc="30" dirty="0">
                <a:effectLst/>
                <a:latin typeface="+mn-lt"/>
                <a:ea typeface="Calibri" panose="020F0502020204030204" pitchFamily="34" charset="0"/>
                <a:cs typeface="Times New Roman" panose="02020603050405020304" pitchFamily="18" charset="0"/>
              </a:rPr>
              <a:t>poultry</a:t>
            </a:r>
            <a:r>
              <a:rPr lang="en-GB" sz="2000" spc="30" dirty="0">
                <a:effectLst/>
                <a:latin typeface="+mn-lt"/>
                <a:ea typeface="Calibri" panose="020F0502020204030204" pitchFamily="34" charset="0"/>
                <a:cs typeface="Times New Roman" panose="02020603050405020304" pitchFamily="18" charset="0"/>
              </a:rPr>
              <a:t>.</a:t>
            </a:r>
            <a:endParaRPr lang="en-GB" sz="2000" dirty="0">
              <a:effectLst/>
              <a:latin typeface="+mn-lt"/>
              <a:ea typeface="Calibri" panose="020F0502020204030204" pitchFamily="34" charset="0"/>
              <a:cs typeface="Times New Roman" panose="02020603050405020304" pitchFamily="18" charset="0"/>
            </a:endParaRPr>
          </a:p>
          <a:p>
            <a:pPr>
              <a:buNone/>
            </a:pPr>
            <a:r>
              <a:rPr lang="en-GB" sz="1600" i="1" dirty="0">
                <a:solidFill>
                  <a:schemeClr val="accent2">
                    <a:lumMod val="50000"/>
                  </a:schemeClr>
                </a:solidFill>
                <a:effectLst/>
                <a:latin typeface="+mn-lt"/>
                <a:ea typeface="Times New Roman" panose="02020603050405020304" pitchFamily="18" charset="0"/>
                <a:cs typeface="Times New Roman" panose="02020603050405020304" pitchFamily="18" charset="0"/>
              </a:rPr>
              <a:t>https://</a:t>
            </a:r>
            <a:r>
              <a:rPr lang="en-GB" sz="1600" i="1" dirty="0" err="1">
                <a:solidFill>
                  <a:schemeClr val="accent2">
                    <a:lumMod val="50000"/>
                  </a:schemeClr>
                </a:solidFill>
                <a:effectLst/>
                <a:latin typeface="+mn-lt"/>
                <a:ea typeface="Times New Roman" panose="02020603050405020304" pitchFamily="18" charset="0"/>
                <a:cs typeface="Times New Roman" panose="02020603050405020304" pitchFamily="18" charset="0"/>
              </a:rPr>
              <a:t>www.merriam-webster.com</a:t>
            </a:r>
            <a:r>
              <a:rPr lang="en-GB" sz="1600" i="1" dirty="0">
                <a:solidFill>
                  <a:schemeClr val="accent2">
                    <a:lumMod val="50000"/>
                  </a:schemeClr>
                </a:solidFill>
                <a:effectLst/>
                <a:latin typeface="+mn-lt"/>
                <a:ea typeface="Times New Roman" panose="02020603050405020304" pitchFamily="18" charset="0"/>
                <a:cs typeface="Times New Roman" panose="02020603050405020304" pitchFamily="18" charset="0"/>
              </a:rPr>
              <a:t>/dictionary/poltroon</a:t>
            </a:r>
            <a:endParaRPr lang="en-GB" sz="1600" i="1" dirty="0">
              <a:solidFill>
                <a:schemeClr val="accent2">
                  <a:lumMod val="50000"/>
                </a:schemeClr>
              </a:solidFill>
              <a:effectLst/>
              <a:latin typeface="+mn-lt"/>
              <a:ea typeface="Calibri" panose="020F0502020204030204" pitchFamily="34" charset="0"/>
              <a:cs typeface="Times New Roman" panose="02020603050405020304" pitchFamily="18" charset="0"/>
            </a:endParaRPr>
          </a:p>
          <a:p>
            <a:pPr lvl="0" fontAlgn="base">
              <a:buSzPts val="1000"/>
              <a:buNone/>
              <a:tabLst>
                <a:tab pos="457200" algn="l"/>
              </a:tabLst>
            </a:pPr>
            <a:endParaRPr lang="en-GB" sz="2400" dirty="0">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6542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920038" cy="5373779"/>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SzPts val="1000"/>
              <a:buNone/>
              <a:tabLst>
                <a:tab pos="457200" algn="l"/>
              </a:tabLst>
            </a:pPr>
            <a:r>
              <a:rPr lang="en-GB" sz="3600" b="1" dirty="0">
                <a:solidFill>
                  <a:schemeClr val="accent2">
                    <a:lumMod val="50000"/>
                  </a:schemeClr>
                </a:solidFill>
                <a:latin typeface="+mn-lt"/>
                <a:ea typeface="Times New Roman" panose="02020603050405020304" pitchFamily="18" charset="0"/>
                <a:cs typeface="Times New Roman" panose="02020603050405020304" pitchFamily="18" charset="0"/>
              </a:rPr>
              <a:t>Getting started</a:t>
            </a:r>
          </a:p>
          <a:p>
            <a:pPr lvl="0" fontAlgn="base">
              <a:buSzPts val="1000"/>
              <a:buNone/>
              <a:tabLst>
                <a:tab pos="457200" algn="l"/>
              </a:tabLst>
            </a:pPr>
            <a:endParaRPr lang="en-GB" sz="2000" dirty="0">
              <a:solidFill>
                <a:srgbClr val="444444"/>
              </a:solidFill>
              <a:effectLst/>
              <a:latin typeface="+mn-lt"/>
              <a:ea typeface="Times New Roman" panose="02020603050405020304" pitchFamily="18" charset="0"/>
              <a:cs typeface="Times New Roman" panose="02020603050405020304" pitchFamily="18" charset="0"/>
            </a:endParaRPr>
          </a:p>
          <a:p>
            <a:pPr lvl="0" fontAlgn="base">
              <a:buSzPts val="1000"/>
              <a:buNone/>
              <a:tabLst>
                <a:tab pos="457200" algn="l"/>
              </a:tabLst>
            </a:pPr>
            <a:r>
              <a:rPr lang="en-GB" sz="2400" dirty="0" err="1">
                <a:latin typeface="+mn-lt"/>
                <a:ea typeface="Times New Roman" panose="02020603050405020304" pitchFamily="18" charset="0"/>
                <a:cs typeface="Times New Roman" panose="02020603050405020304" pitchFamily="18" charset="0"/>
              </a:rPr>
              <a:t>Expergefactor</a:t>
            </a:r>
            <a:endParaRPr lang="en-GB" sz="2400" dirty="0">
              <a:latin typeface="+mn-lt"/>
              <a:ea typeface="Times New Roman" panose="02020603050405020304" pitchFamily="18" charset="0"/>
              <a:cs typeface="Times New Roman" panose="02020603050405020304" pitchFamily="18" charset="0"/>
            </a:endParaRPr>
          </a:p>
          <a:p>
            <a:pPr lvl="0" fontAlgn="base">
              <a:buSzPts val="1000"/>
              <a:buNone/>
              <a:tabLst>
                <a:tab pos="457200" algn="l"/>
              </a:tabLst>
            </a:pPr>
            <a:endParaRPr lang="en-GB" sz="2400" dirty="0">
              <a:effectLst/>
              <a:latin typeface="+mn-lt"/>
              <a:ea typeface="Times New Roman" panose="02020603050405020304" pitchFamily="18" charset="0"/>
              <a:cs typeface="Times New Roman" panose="02020603050405020304" pitchFamily="18" charset="0"/>
            </a:endParaRPr>
          </a:p>
          <a:p>
            <a:pPr lvl="0" fontAlgn="base">
              <a:buSzPts val="1000"/>
              <a:buNone/>
              <a:tabLst>
                <a:tab pos="457200" algn="l"/>
              </a:tabLst>
            </a:pPr>
            <a:r>
              <a:rPr lang="en-GB" sz="2400" dirty="0">
                <a:latin typeface="+mn-lt"/>
                <a:ea typeface="Times New Roman" panose="02020603050405020304" pitchFamily="18" charset="0"/>
                <a:cs typeface="Times New Roman" panose="02020603050405020304" pitchFamily="18" charset="0"/>
              </a:rPr>
              <a:t>Clinomania</a:t>
            </a:r>
            <a:endParaRPr lang="en-GB" sz="2400" dirty="0">
              <a:effectLst/>
              <a:latin typeface="+mn-lt"/>
              <a:ea typeface="Times New Roman" panose="02020603050405020304" pitchFamily="18" charset="0"/>
              <a:cs typeface="Times New Roman" panose="02020603050405020304" pitchFamily="18" charset="0"/>
            </a:endParaRPr>
          </a:p>
          <a:p>
            <a:pPr lvl="0" fontAlgn="base">
              <a:buSzPts val="1000"/>
              <a:buNone/>
              <a:tabLst>
                <a:tab pos="457200" algn="l"/>
              </a:tabLst>
            </a:pPr>
            <a:endParaRPr lang="en-GB" sz="2400" dirty="0">
              <a:latin typeface="+mn-lt"/>
              <a:ea typeface="Times New Roman" panose="02020603050405020304" pitchFamily="18" charset="0"/>
              <a:cs typeface="Times New Roman" panose="02020603050405020304" pitchFamily="18" charset="0"/>
            </a:endParaRPr>
          </a:p>
          <a:p>
            <a:pPr lvl="0" fontAlgn="base">
              <a:buSzPts val="1000"/>
              <a:buNone/>
              <a:tabLst>
                <a:tab pos="457200" algn="l"/>
              </a:tabLst>
            </a:pPr>
            <a:r>
              <a:rPr lang="en-GB" sz="2400" dirty="0" err="1">
                <a:effectLst/>
                <a:latin typeface="+mn-lt"/>
                <a:ea typeface="Times New Roman" panose="02020603050405020304" pitchFamily="18" charset="0"/>
                <a:cs typeface="Times New Roman" panose="02020603050405020304" pitchFamily="18" charset="0"/>
              </a:rPr>
              <a:t>Philogrobolized</a:t>
            </a:r>
            <a:endParaRPr lang="en-GB" sz="2400" dirty="0">
              <a:effectLst/>
              <a:latin typeface="+mn-lt"/>
              <a:ea typeface="Times New Roman" panose="02020603050405020304" pitchFamily="18" charset="0"/>
              <a:cs typeface="Times New Roman" panose="02020603050405020304" pitchFamily="18" charset="0"/>
            </a:endParaRPr>
          </a:p>
          <a:p>
            <a:pPr lvl="0" fontAlgn="base">
              <a:buSzPts val="1000"/>
              <a:buNone/>
              <a:tabLst>
                <a:tab pos="457200" algn="l"/>
              </a:tabLst>
            </a:pPr>
            <a:endParaRPr lang="en-GB" sz="2400" dirty="0">
              <a:effectLst/>
              <a:latin typeface="+mn-lt"/>
              <a:ea typeface="Times New Roman" panose="02020603050405020304" pitchFamily="18" charset="0"/>
              <a:cs typeface="Times New Roman" panose="02020603050405020304" pitchFamily="18" charset="0"/>
            </a:endParaRPr>
          </a:p>
          <a:p>
            <a:pPr>
              <a:buNone/>
            </a:pPr>
            <a:r>
              <a:rPr lang="en-GB" sz="2400" dirty="0">
                <a:effectLst/>
                <a:latin typeface="+mn-lt"/>
                <a:ea typeface="Calibri" panose="020F0502020204030204" pitchFamily="34" charset="0"/>
                <a:cs typeface="Times New Roman" panose="02020603050405020304" pitchFamily="18" charset="0"/>
              </a:rPr>
              <a:t>Xerostomia</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err="1">
                <a:latin typeface="+mn-lt"/>
                <a:ea typeface="Calibri" panose="020F0502020204030204" pitchFamily="34" charset="0"/>
                <a:cs typeface="Times New Roman" panose="02020603050405020304" pitchFamily="18" charset="0"/>
              </a:rPr>
              <a:t>Grufeling</a:t>
            </a:r>
            <a:endParaRPr lang="en-GB" sz="2400" dirty="0">
              <a:effectLst/>
              <a:latin typeface="+mn-lt"/>
              <a:ea typeface="Calibri" panose="020F0502020204030204" pitchFamily="34" charset="0"/>
              <a:cs typeface="Times New Roman" panose="02020603050405020304" pitchFamily="18" charset="0"/>
            </a:endParaRPr>
          </a:p>
          <a:p>
            <a:pPr>
              <a:buNone/>
            </a:pPr>
            <a:endParaRPr lang="en-GB" sz="2000" dirty="0">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0718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3096270" cy="4222694"/>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Only connect …</a:t>
            </a:r>
          </a:p>
          <a:p>
            <a:pPr fontAlgn="base">
              <a:spcAft>
                <a:spcPts val="1200"/>
              </a:spcAft>
              <a:buNone/>
            </a:pPr>
            <a:endParaRPr lang="en-GB" sz="2400" dirty="0">
              <a:solidFill>
                <a:schemeClr val="bg1">
                  <a:lumMod val="75000"/>
                </a:schemeClr>
              </a:solidFill>
              <a:latin typeface="+mn-lt"/>
              <a:ea typeface="Calibri" panose="020F0502020204030204" pitchFamily="34" charset="0"/>
              <a:cs typeface="Times New Roman" panose="02020603050405020304" pitchFamily="18" charset="0"/>
            </a:endParaRPr>
          </a:p>
          <a:p>
            <a:pPr>
              <a:buNone/>
            </a:pPr>
            <a:r>
              <a:rPr lang="en-GB" sz="2400" dirty="0" err="1">
                <a:solidFill>
                  <a:schemeClr val="bg1">
                    <a:lumMod val="75000"/>
                  </a:schemeClr>
                </a:solidFill>
                <a:latin typeface="+mn-lt"/>
                <a:ea typeface="Calibri" panose="020F0502020204030204" pitchFamily="34" charset="0"/>
                <a:cs typeface="Times New Roman" panose="02020603050405020304" pitchFamily="18" charset="0"/>
              </a:rPr>
              <a:t>Snollygoster</a:t>
            </a:r>
            <a:endParaRPr lang="en-GB" sz="2400" dirty="0">
              <a:solidFill>
                <a:schemeClr val="bg1">
                  <a:lumMod val="75000"/>
                </a:schemeClr>
              </a:solidFill>
              <a:latin typeface="+mn-lt"/>
              <a:ea typeface="Calibri" panose="020F0502020204030204" pitchFamily="34" charset="0"/>
              <a:cs typeface="Times New Roman" panose="02020603050405020304" pitchFamily="18" charset="0"/>
            </a:endParaRPr>
          </a:p>
          <a:p>
            <a:pPr>
              <a:buNone/>
            </a:pPr>
            <a:endParaRPr lang="en-GB" sz="2400" dirty="0">
              <a:solidFill>
                <a:schemeClr val="bg1">
                  <a:lumMod val="75000"/>
                </a:schemeClr>
              </a:solidFill>
              <a:latin typeface="+mn-lt"/>
              <a:ea typeface="Calibri" panose="020F0502020204030204" pitchFamily="34" charset="0"/>
              <a:cs typeface="Times New Roman" panose="02020603050405020304" pitchFamily="18" charset="0"/>
            </a:endParaRPr>
          </a:p>
          <a:p>
            <a:pPr>
              <a:buNone/>
            </a:pPr>
            <a:r>
              <a:rPr lang="en-GB" sz="2400" dirty="0">
                <a:solidFill>
                  <a:schemeClr val="bg1">
                    <a:lumMod val="75000"/>
                  </a:schemeClr>
                </a:solidFill>
                <a:latin typeface="+mn-lt"/>
                <a:ea typeface="Calibri" panose="020F0502020204030204" pitchFamily="34" charset="0"/>
                <a:cs typeface="Times New Roman" panose="02020603050405020304" pitchFamily="18" charset="0"/>
              </a:rPr>
              <a:t>Mountebank</a:t>
            </a:r>
          </a:p>
          <a:p>
            <a:pPr>
              <a:buNone/>
            </a:pPr>
            <a:endParaRPr lang="en-GB" sz="2400" dirty="0">
              <a:solidFill>
                <a:schemeClr val="bg1">
                  <a:lumMod val="75000"/>
                </a:schemeClr>
              </a:solidFill>
              <a:latin typeface="+mn-lt"/>
              <a:ea typeface="Calibri" panose="020F0502020204030204" pitchFamily="34" charset="0"/>
              <a:cs typeface="Times New Roman" panose="02020603050405020304" pitchFamily="18" charset="0"/>
            </a:endParaRPr>
          </a:p>
          <a:p>
            <a:pPr>
              <a:buNone/>
            </a:pPr>
            <a:r>
              <a:rPr lang="en-GB" sz="2400" dirty="0">
                <a:solidFill>
                  <a:schemeClr val="bg1">
                    <a:lumMod val="75000"/>
                  </a:schemeClr>
                </a:solidFill>
                <a:latin typeface="+mn-lt"/>
                <a:ea typeface="Calibri" panose="020F0502020204030204" pitchFamily="34" charset="0"/>
                <a:cs typeface="Times New Roman" panose="02020603050405020304" pitchFamily="18" charset="0"/>
              </a:rPr>
              <a:t>Poltroon</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b="1" dirty="0" err="1">
                <a:solidFill>
                  <a:schemeClr val="accent2">
                    <a:lumMod val="50000"/>
                  </a:schemeClr>
                </a:solidFill>
                <a:latin typeface="+mn-lt"/>
                <a:ea typeface="Calibri" panose="020F0502020204030204" pitchFamily="34" charset="0"/>
                <a:cs typeface="Times New Roman" panose="02020603050405020304" pitchFamily="18" charset="0"/>
              </a:rPr>
              <a:t>Shabbaroon</a:t>
            </a:r>
            <a:endParaRPr lang="en-GB" sz="2400" b="1" dirty="0">
              <a:solidFill>
                <a:schemeClr val="accent2">
                  <a:lumMod val="50000"/>
                </a:schemeClr>
              </a:solidFill>
              <a:latin typeface="+mn-lt"/>
              <a:ea typeface="Calibri" panose="020F0502020204030204" pitchFamily="34" charset="0"/>
              <a:cs typeface="Times New Roman" panose="02020603050405020304" pitchFamily="18" charset="0"/>
            </a:endParaRPr>
          </a:p>
        </p:txBody>
      </p:sp>
      <p:sp>
        <p:nvSpPr>
          <p:cNvPr id="2" name="Text Box 4">
            <a:extLst>
              <a:ext uri="{FF2B5EF4-FFF2-40B4-BE49-F238E27FC236}">
                <a16:creationId xmlns:a16="http://schemas.microsoft.com/office/drawing/2014/main" id="{D36E192F-D470-957D-9541-64EB74EBFC0C}"/>
              </a:ext>
            </a:extLst>
          </p:cNvPr>
          <p:cNvSpPr txBox="1">
            <a:spLocks noChangeArrowheads="1"/>
          </p:cNvSpPr>
          <p:nvPr/>
        </p:nvSpPr>
        <p:spPr bwMode="auto">
          <a:xfrm>
            <a:off x="3491880" y="3621990"/>
            <a:ext cx="5472608" cy="2936188"/>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None/>
            </a:pPr>
            <a:r>
              <a:rPr lang="en-GB" sz="2000" dirty="0">
                <a:latin typeface="+mn-lt"/>
                <a:ea typeface="Times New Roman" panose="02020603050405020304" pitchFamily="18" charset="0"/>
              </a:rPr>
              <a:t>an</a:t>
            </a:r>
            <a:r>
              <a:rPr lang="en-GB" sz="2000" dirty="0">
                <a:effectLst/>
                <a:latin typeface="+mn-lt"/>
                <a:ea typeface="Times New Roman" panose="02020603050405020304" pitchFamily="18" charset="0"/>
              </a:rPr>
              <a:t> ill-dressed shabby fellow</a:t>
            </a:r>
            <a:r>
              <a:rPr lang="en-GB" sz="2000" dirty="0">
                <a:solidFill>
                  <a:schemeClr val="accent2">
                    <a:lumMod val="50000"/>
                  </a:schemeClr>
                </a:solidFill>
                <a:effectLst/>
                <a:latin typeface="+mn-lt"/>
                <a:ea typeface="Times New Roman" panose="02020603050405020304" pitchFamily="18" charset="0"/>
              </a:rPr>
              <a:t> </a:t>
            </a:r>
          </a:p>
          <a:p>
            <a:pPr>
              <a:buNone/>
            </a:pPr>
            <a:r>
              <a:rPr lang="en-GB" sz="2000" dirty="0">
                <a:solidFill>
                  <a:schemeClr val="accent2">
                    <a:lumMod val="50000"/>
                  </a:schemeClr>
                </a:solidFill>
                <a:effectLst/>
                <a:latin typeface="+mn-lt"/>
                <a:ea typeface="Times New Roman" panose="02020603050405020304" pitchFamily="18" charset="0"/>
              </a:rPr>
              <a:t>a mean-spirited person</a:t>
            </a:r>
            <a:endParaRPr lang="en-GB" sz="2000" dirty="0">
              <a:effectLst/>
              <a:latin typeface="+mn-lt"/>
              <a:ea typeface="Times New Roman" panose="02020603050405020304" pitchFamily="18" charset="0"/>
            </a:endParaRPr>
          </a:p>
          <a:p>
            <a:pPr algn="l">
              <a:buNone/>
            </a:pPr>
            <a:r>
              <a:rPr lang="en-GB" sz="2000" dirty="0">
                <a:solidFill>
                  <a:srgbClr val="330000"/>
                </a:solidFill>
                <a:effectLst/>
                <a:latin typeface="+mn-lt"/>
                <a:ea typeface="Times New Roman" panose="02020603050405020304" pitchFamily="18" charset="0"/>
              </a:rPr>
              <a:t>Definition taken from </a:t>
            </a:r>
            <a:r>
              <a:rPr lang="en-GB" sz="2000" i="1" dirty="0">
                <a:solidFill>
                  <a:srgbClr val="330000"/>
                </a:solidFill>
                <a:effectLst/>
                <a:latin typeface="+mn-lt"/>
                <a:ea typeface="Times New Roman" panose="02020603050405020304" pitchFamily="18" charset="0"/>
              </a:rPr>
              <a:t>The 1811 Dictionary of the Vulgar Tongue</a:t>
            </a:r>
            <a:endParaRPr lang="en-GB" sz="2000" dirty="0">
              <a:effectLst/>
              <a:latin typeface="+mn-lt"/>
              <a:ea typeface="Times New Roman" panose="02020603050405020304" pitchFamily="18" charset="0"/>
            </a:endParaRPr>
          </a:p>
          <a:p>
            <a:pPr fontAlgn="base">
              <a:buNone/>
            </a:pPr>
            <a:r>
              <a:rPr lang="en-GB" sz="2000" spc="30" dirty="0">
                <a:solidFill>
                  <a:srgbClr val="212529"/>
                </a:solidFill>
                <a:effectLst/>
                <a:latin typeface="+mn-lt"/>
                <a:ea typeface="Calibri" panose="020F0502020204030204" pitchFamily="34" charset="0"/>
                <a:cs typeface="Times New Roman" panose="02020603050405020304" pitchFamily="18" charset="0"/>
              </a:rPr>
              <a:t> </a:t>
            </a:r>
            <a:endParaRPr lang="en-GB" sz="2000" dirty="0">
              <a:effectLst/>
              <a:latin typeface="+mn-lt"/>
              <a:ea typeface="Calibri" panose="020F0502020204030204" pitchFamily="34" charset="0"/>
              <a:cs typeface="Times New Roman" panose="02020603050405020304" pitchFamily="18" charset="0"/>
            </a:endParaRPr>
          </a:p>
          <a:p>
            <a:pPr fontAlgn="base">
              <a:buNone/>
            </a:pPr>
            <a:r>
              <a:rPr lang="en-GB" sz="2000" spc="30"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spc="30" dirty="0" err="1">
                <a:solidFill>
                  <a:schemeClr val="accent2">
                    <a:lumMod val="50000"/>
                  </a:schemeClr>
                </a:solidFill>
                <a:effectLst/>
                <a:latin typeface="+mn-lt"/>
                <a:ea typeface="Calibri" panose="020F0502020204030204" pitchFamily="34" charset="0"/>
                <a:cs typeface="Times New Roman" panose="02020603050405020304" pitchFamily="18" charset="0"/>
              </a:rPr>
              <a:t>words.fromoldbooks.org</a:t>
            </a:r>
            <a:r>
              <a:rPr lang="en-GB" sz="2000" spc="30" dirty="0">
                <a:solidFill>
                  <a:schemeClr val="accent2">
                    <a:lumMod val="50000"/>
                  </a:schemeClr>
                </a:solidFill>
                <a:effectLst/>
                <a:latin typeface="+mn-lt"/>
                <a:ea typeface="Calibri" panose="020F0502020204030204" pitchFamily="34" charset="0"/>
                <a:cs typeface="Times New Roman" panose="02020603050405020304" pitchFamily="18" charset="0"/>
              </a:rPr>
              <a:t>/Grose-</a:t>
            </a:r>
            <a:r>
              <a:rPr lang="en-GB" sz="2000" spc="30" dirty="0" err="1">
                <a:solidFill>
                  <a:schemeClr val="accent2">
                    <a:lumMod val="50000"/>
                  </a:schemeClr>
                </a:solidFill>
                <a:effectLst/>
                <a:latin typeface="+mn-lt"/>
                <a:ea typeface="Calibri" panose="020F0502020204030204" pitchFamily="34" charset="0"/>
                <a:cs typeface="Times New Roman" panose="02020603050405020304" pitchFamily="18" charset="0"/>
              </a:rPr>
              <a:t>VulgarTongue</a:t>
            </a:r>
            <a:r>
              <a:rPr lang="en-GB" sz="2000" spc="30" dirty="0">
                <a:solidFill>
                  <a:schemeClr val="accent2">
                    <a:lumMod val="50000"/>
                  </a:schemeClr>
                </a:solidFill>
                <a:effectLst/>
                <a:latin typeface="+mn-lt"/>
                <a:ea typeface="Calibri" panose="020F0502020204030204" pitchFamily="34" charset="0"/>
                <a:cs typeface="Times New Roman" panose="02020603050405020304" pitchFamily="18" charset="0"/>
              </a:rPr>
              <a:t>/s/</a:t>
            </a:r>
            <a:r>
              <a:rPr lang="en-GB" sz="2000" spc="30" dirty="0" err="1">
                <a:solidFill>
                  <a:schemeClr val="accent2">
                    <a:lumMod val="50000"/>
                  </a:schemeClr>
                </a:solidFill>
                <a:effectLst/>
                <a:latin typeface="+mn-lt"/>
                <a:ea typeface="Calibri" panose="020F0502020204030204" pitchFamily="34" charset="0"/>
                <a:cs typeface="Times New Roman" panose="02020603050405020304" pitchFamily="18" charset="0"/>
              </a:rPr>
              <a:t>shabbaroon.html</a:t>
            </a:r>
            <a:endParaRPr lang="en-GB" sz="2000" dirty="0">
              <a:solidFill>
                <a:schemeClr val="accent2">
                  <a:lumMod val="50000"/>
                </a:schemeClr>
              </a:solidFill>
              <a:effectLst/>
              <a:latin typeface="+mn-lt"/>
              <a:ea typeface="Calibri" panose="020F0502020204030204" pitchFamily="34" charset="0"/>
              <a:cs typeface="Times New Roman" panose="02020603050405020304" pitchFamily="18" charset="0"/>
            </a:endParaRPr>
          </a:p>
          <a:p>
            <a:pPr lvl="0" fontAlgn="base">
              <a:buSzPts val="1000"/>
              <a:buNone/>
              <a:tabLst>
                <a:tab pos="457200" algn="l"/>
              </a:tabLst>
            </a:pPr>
            <a:endParaRPr lang="en-GB" sz="2400" dirty="0">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9397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920038" cy="5035225"/>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Only connect …</a:t>
            </a:r>
          </a:p>
          <a:p>
            <a:pPr fontAlgn="base">
              <a:spcAft>
                <a:spcPts val="1200"/>
              </a:spcAft>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err="1">
                <a:latin typeface="+mn-lt"/>
                <a:ea typeface="Calibri" panose="020F0502020204030204" pitchFamily="34" charset="0"/>
                <a:cs typeface="Times New Roman" panose="02020603050405020304" pitchFamily="18" charset="0"/>
              </a:rPr>
              <a:t>Chattterbroth</a:t>
            </a:r>
            <a:r>
              <a:rPr lang="en-GB" sz="2400" dirty="0">
                <a:latin typeface="+mn-lt"/>
                <a:ea typeface="Calibri" panose="020F0502020204030204" pitchFamily="34" charset="0"/>
                <a:cs typeface="Times New Roman" panose="02020603050405020304" pitchFamily="18" charset="0"/>
              </a:rPr>
              <a:t>		tea</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err="1">
                <a:latin typeface="+mn-lt"/>
                <a:ea typeface="Calibri" panose="020F0502020204030204" pitchFamily="34" charset="0"/>
                <a:cs typeface="Times New Roman" panose="02020603050405020304" pitchFamily="18" charset="0"/>
              </a:rPr>
              <a:t>Blash</a:t>
            </a:r>
            <a:r>
              <a:rPr lang="en-GB" sz="2400" dirty="0">
                <a:latin typeface="+mn-lt"/>
                <a:ea typeface="Calibri" panose="020F0502020204030204" pitchFamily="34" charset="0"/>
                <a:cs typeface="Times New Roman" panose="02020603050405020304" pitchFamily="18" charset="0"/>
              </a:rPr>
              <a:t>			weak tea</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err="1">
                <a:latin typeface="+mn-lt"/>
                <a:ea typeface="Calibri" panose="020F0502020204030204" pitchFamily="34" charset="0"/>
                <a:cs typeface="Times New Roman" panose="02020603050405020304" pitchFamily="18" charset="0"/>
              </a:rPr>
              <a:t>Thermopote</a:t>
            </a:r>
            <a:r>
              <a:rPr lang="en-GB" sz="2400" dirty="0">
                <a:latin typeface="+mn-lt"/>
                <a:ea typeface="Calibri" panose="020F0502020204030204" pitchFamily="34" charset="0"/>
                <a:cs typeface="Times New Roman" panose="02020603050405020304" pitchFamily="18" charset="0"/>
              </a:rPr>
              <a:t>		drinker of hot liquid</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a:latin typeface="+mn-lt"/>
                <a:ea typeface="Calibri" panose="020F0502020204030204" pitchFamily="34" charset="0"/>
                <a:cs typeface="Times New Roman" panose="02020603050405020304" pitchFamily="18" charset="0"/>
              </a:rPr>
              <a:t>Chado			Japanese: the way of tea</a:t>
            </a:r>
          </a:p>
          <a:p>
            <a:pPr>
              <a:buNone/>
            </a:pPr>
            <a:r>
              <a:rPr lang="en-GB" sz="2400" dirty="0">
                <a:latin typeface="+mn-lt"/>
                <a:ea typeface="Calibri" panose="020F0502020204030204" pitchFamily="34" charset="0"/>
                <a:cs typeface="Times New Roman" panose="02020603050405020304" pitchFamily="18" charset="0"/>
              </a:rPr>
              <a:t>			the practice of drinking tea in order 			to achieve spiritual enlightenment</a:t>
            </a:r>
          </a:p>
        </p:txBody>
      </p:sp>
      <p:pic>
        <p:nvPicPr>
          <p:cNvPr id="2" name="Picture 1">
            <a:extLst>
              <a:ext uri="{FF2B5EF4-FFF2-40B4-BE49-F238E27FC236}">
                <a16:creationId xmlns:a16="http://schemas.microsoft.com/office/drawing/2014/main" id="{C4E4387A-EE84-FF9E-EF27-0E6CCC62D59E}"/>
              </a:ext>
            </a:extLst>
          </p:cNvPr>
          <p:cNvPicPr>
            <a:picLocks noChangeAspect="1"/>
          </p:cNvPicPr>
          <p:nvPr/>
        </p:nvPicPr>
        <p:blipFill>
          <a:blip r:embed="rId3"/>
          <a:stretch>
            <a:fillRect/>
          </a:stretch>
        </p:blipFill>
        <p:spPr>
          <a:xfrm>
            <a:off x="4713103" y="404664"/>
            <a:ext cx="3986096" cy="2232248"/>
          </a:xfrm>
          <a:prstGeom prst="rect">
            <a:avLst/>
          </a:prstGeom>
        </p:spPr>
      </p:pic>
    </p:spTree>
    <p:extLst>
      <p:ext uri="{BB962C8B-B14F-4D97-AF65-F5344CB8AC3E}">
        <p14:creationId xmlns:p14="http://schemas.microsoft.com/office/powerpoint/2010/main" val="28980607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560766" cy="4068806"/>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Call My Bluff</a:t>
            </a:r>
          </a:p>
          <a:p>
            <a:pPr lvl="0" fontAlgn="base">
              <a:buSzPts val="1000"/>
              <a:buNone/>
              <a:tabLst>
                <a:tab pos="457200" algn="l"/>
              </a:tabLst>
            </a:pPr>
            <a:endParaRPr lang="en-GB" sz="2400" dirty="0">
              <a:latin typeface="+mn-lt"/>
              <a:ea typeface="Calibri" panose="020F0502020204030204" pitchFamily="34" charset="0"/>
              <a:cs typeface="Times New Roman" panose="02020603050405020304" pitchFamily="18" charset="0"/>
            </a:endParaRPr>
          </a:p>
          <a:p>
            <a:pPr>
              <a:buNone/>
            </a:pPr>
            <a:r>
              <a:rPr lang="en-GB" sz="2400" dirty="0" err="1">
                <a:latin typeface="+mn-lt"/>
                <a:ea typeface="Calibri" panose="020F0502020204030204" pitchFamily="34" charset="0"/>
                <a:cs typeface="Times New Roman" panose="02020603050405020304" pitchFamily="18" charset="0"/>
              </a:rPr>
              <a:t>Nephalist</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err="1">
                <a:latin typeface="+mn-lt"/>
                <a:ea typeface="Calibri" panose="020F0502020204030204" pitchFamily="34" charset="0"/>
                <a:cs typeface="Times New Roman" panose="02020603050405020304" pitchFamily="18" charset="0"/>
              </a:rPr>
              <a:t>Lestobiosis</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a:latin typeface="+mn-lt"/>
                <a:ea typeface="Calibri" panose="020F0502020204030204" pitchFamily="34" charset="0"/>
                <a:cs typeface="Times New Roman" panose="02020603050405020304" pitchFamily="18" charset="0"/>
              </a:rPr>
              <a:t>Sprunt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err="1">
                <a:latin typeface="+mn-lt"/>
                <a:ea typeface="Calibri" panose="020F0502020204030204" pitchFamily="34" charset="0"/>
                <a:cs typeface="Times New Roman" panose="02020603050405020304" pitchFamily="18" charset="0"/>
              </a:rPr>
              <a:t>Quomodocunquize</a:t>
            </a:r>
            <a:r>
              <a:rPr lang="en-GB" sz="2400" dirty="0">
                <a:latin typeface="+mn-lt"/>
                <a:ea typeface="Calibri" panose="020F0502020204030204" pitchFamily="34" charset="0"/>
                <a:cs typeface="Times New Roman" panose="02020603050405020304" pitchFamily="18" charset="0"/>
              </a:rPr>
              <a:t>		</a:t>
            </a:r>
          </a:p>
        </p:txBody>
      </p:sp>
      <p:pic>
        <p:nvPicPr>
          <p:cNvPr id="2" name="Picture 1">
            <a:extLst>
              <a:ext uri="{FF2B5EF4-FFF2-40B4-BE49-F238E27FC236}">
                <a16:creationId xmlns:a16="http://schemas.microsoft.com/office/drawing/2014/main" id="{5B6EDEF4-5955-46D0-E7B4-95F607793D05}"/>
              </a:ext>
            </a:extLst>
          </p:cNvPr>
          <p:cNvPicPr>
            <a:picLocks noChangeAspect="1"/>
          </p:cNvPicPr>
          <p:nvPr/>
        </p:nvPicPr>
        <p:blipFill>
          <a:blip r:embed="rId3"/>
          <a:stretch>
            <a:fillRect/>
          </a:stretch>
        </p:blipFill>
        <p:spPr>
          <a:xfrm>
            <a:off x="6272861" y="27094"/>
            <a:ext cx="2857500" cy="2857500"/>
          </a:xfrm>
          <a:prstGeom prst="rect">
            <a:avLst/>
          </a:prstGeom>
        </p:spPr>
      </p:pic>
    </p:spTree>
    <p:extLst>
      <p:ext uri="{BB962C8B-B14F-4D97-AF65-F5344CB8AC3E}">
        <p14:creationId xmlns:p14="http://schemas.microsoft.com/office/powerpoint/2010/main" val="3553644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560766" cy="4979825"/>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Call My Bluff</a:t>
            </a:r>
          </a:p>
          <a:p>
            <a:pPr lvl="0" fontAlgn="base">
              <a:buSzPts val="1000"/>
              <a:buNone/>
              <a:tabLst>
                <a:tab pos="457200" algn="l"/>
              </a:tabLst>
            </a:pPr>
            <a:endParaRPr lang="en-GB" sz="2400" dirty="0">
              <a:latin typeface="+mn-lt"/>
              <a:ea typeface="Calibri" panose="020F0502020204030204" pitchFamily="34" charset="0"/>
              <a:cs typeface="Times New Roman" panose="02020603050405020304" pitchFamily="18" charset="0"/>
            </a:endParaRPr>
          </a:p>
          <a:p>
            <a:pPr>
              <a:buNone/>
            </a:pPr>
            <a:r>
              <a:rPr lang="en-GB" sz="2400" b="1" dirty="0" err="1">
                <a:solidFill>
                  <a:schemeClr val="accent2">
                    <a:lumMod val="50000"/>
                  </a:schemeClr>
                </a:solidFill>
                <a:latin typeface="+mn-lt"/>
                <a:ea typeface="Calibri" panose="020F0502020204030204" pitchFamily="34" charset="0"/>
                <a:cs typeface="Times New Roman" panose="02020603050405020304" pitchFamily="18" charset="0"/>
              </a:rPr>
              <a:t>Nephalist</a:t>
            </a:r>
            <a:r>
              <a:rPr lang="en-GB" sz="2400" dirty="0">
                <a:latin typeface="+mn-lt"/>
                <a:ea typeface="Calibri" panose="020F0502020204030204" pitchFamily="34" charset="0"/>
                <a:cs typeface="Times New Roman" panose="02020603050405020304" pitchFamily="18" charset="0"/>
              </a:rPr>
              <a:t>			</a:t>
            </a:r>
            <a:endParaRPr lang="en-GB" sz="2000" dirty="0">
              <a:latin typeface="+mn-lt"/>
              <a:ea typeface="Calibri" panose="020F0502020204030204" pitchFamily="34" charset="0"/>
              <a:cs typeface="Times New Roman" panose="02020603050405020304" pitchFamily="18" charset="0"/>
            </a:endParaRPr>
          </a:p>
          <a:p>
            <a:pPr>
              <a:buNone/>
            </a:pPr>
            <a:r>
              <a:rPr lang="en-GB" sz="2000" dirty="0">
                <a:solidFill>
                  <a:srgbClr val="000000"/>
                </a:solidFill>
                <a:effectLst/>
                <a:latin typeface="+mn-lt"/>
                <a:ea typeface="MS Mincho" panose="02020609040205080304" pitchFamily="49" charset="-128"/>
                <a:cs typeface="Times New Roman" panose="02020603050405020304" pitchFamily="18" charset="0"/>
              </a:rPr>
              <a:t>A medical researcher specialising in kidney disorders (orig. </a:t>
            </a:r>
            <a:r>
              <a:rPr lang="en-GB" sz="2000" dirty="0" err="1">
                <a:solidFill>
                  <a:srgbClr val="000000"/>
                </a:solidFill>
                <a:effectLst/>
                <a:latin typeface="+mn-lt"/>
                <a:ea typeface="MS Mincho" panose="02020609040205080304" pitchFamily="49" charset="-128"/>
                <a:cs typeface="Times New Roman" panose="02020603050405020304" pitchFamily="18" charset="0"/>
              </a:rPr>
              <a:t>nephralist</a:t>
            </a:r>
            <a:r>
              <a:rPr lang="en-GB" sz="2000" dirty="0">
                <a:solidFill>
                  <a:srgbClr val="000000"/>
                </a:solidFill>
                <a:effectLst/>
                <a:latin typeface="+mn-lt"/>
                <a:ea typeface="MS Mincho" panose="02020609040205080304" pitchFamily="49" charset="-128"/>
                <a:cs typeface="Times New Roman" panose="02020603050405020304" pitchFamily="18" charset="0"/>
              </a:rPr>
              <a:t>) from Greek </a:t>
            </a:r>
            <a:r>
              <a:rPr lang="en-GB" sz="2000" dirty="0" err="1">
                <a:solidFill>
                  <a:srgbClr val="000000"/>
                </a:solidFill>
                <a:effectLst/>
                <a:latin typeface="+mn-lt"/>
                <a:ea typeface="MS Mincho" panose="02020609040205080304" pitchFamily="49" charset="-128"/>
                <a:cs typeface="Times New Roman" panose="02020603050405020304" pitchFamily="18" charset="0"/>
              </a:rPr>
              <a:t>nephros</a:t>
            </a:r>
            <a:r>
              <a:rPr lang="en-GB" sz="2000" dirty="0">
                <a:solidFill>
                  <a:srgbClr val="000000"/>
                </a:solidFill>
                <a:effectLst/>
                <a:latin typeface="+mn-lt"/>
                <a:ea typeface="MS Mincho" panose="02020609040205080304" pitchFamily="49" charset="-128"/>
                <a:cs typeface="Times New Roman" panose="02020603050405020304" pitchFamily="18" charset="0"/>
              </a:rPr>
              <a:t> "kidney".  </a:t>
            </a:r>
          </a:p>
          <a:p>
            <a:pPr>
              <a:buNone/>
            </a:pPr>
            <a:r>
              <a:rPr lang="en-GB" sz="2000" dirty="0">
                <a:solidFill>
                  <a:srgbClr val="000000"/>
                </a:solidFill>
                <a:effectLst/>
                <a:latin typeface="+mn-lt"/>
                <a:ea typeface="MS Mincho" panose="02020609040205080304" pitchFamily="49" charset="-128"/>
                <a:cs typeface="Times New Roman" panose="02020603050405020304" pitchFamily="18" charset="0"/>
              </a:rPr>
              <a:t>Cf nephrologist, a physician treating such disorders</a:t>
            </a:r>
            <a:endParaRPr lang="en-GB" sz="2000" dirty="0">
              <a:effectLst/>
              <a:latin typeface="+mn-lt"/>
              <a:ea typeface="MS Mincho" panose="02020609040205080304" pitchFamily="49" charset="-128"/>
              <a:cs typeface="Times New Roman" panose="02020603050405020304" pitchFamily="18" charset="0"/>
            </a:endParaRPr>
          </a:p>
          <a:p>
            <a:pPr>
              <a:buNone/>
            </a:pPr>
            <a:r>
              <a:rPr lang="en-GB" sz="2000" dirty="0">
                <a:solidFill>
                  <a:srgbClr val="000000"/>
                </a:solidFill>
                <a:effectLst/>
                <a:latin typeface="+mn-lt"/>
                <a:ea typeface="MS Mincho" panose="02020609040205080304" pitchFamily="49" charset="-128"/>
                <a:cs typeface="Times New Roman" panose="02020603050405020304" pitchFamily="18" charset="0"/>
              </a:rPr>
              <a:t> </a:t>
            </a:r>
            <a:endParaRPr lang="en-GB" sz="2000" dirty="0">
              <a:effectLst/>
              <a:latin typeface="+mn-lt"/>
              <a:ea typeface="MS Mincho" panose="02020609040205080304" pitchFamily="49" charset="-128"/>
              <a:cs typeface="Times New Roman" panose="02020603050405020304" pitchFamily="18" charset="0"/>
            </a:endParaRPr>
          </a:p>
          <a:p>
            <a:pPr>
              <a:buNone/>
            </a:pPr>
            <a:r>
              <a:rPr lang="en-GB" sz="2000" dirty="0">
                <a:solidFill>
                  <a:srgbClr val="000000"/>
                </a:solidFill>
                <a:effectLst/>
                <a:latin typeface="+mn-lt"/>
                <a:ea typeface="MS Mincho" panose="02020609040205080304" pitchFamily="49" charset="-128"/>
                <a:cs typeface="Times New Roman" panose="02020603050405020304" pitchFamily="18" charset="0"/>
              </a:rPr>
              <a:t> A sinful person; a wrong-doer. </a:t>
            </a:r>
          </a:p>
          <a:p>
            <a:pPr>
              <a:buNone/>
            </a:pPr>
            <a:r>
              <a:rPr lang="en-GB" sz="2000" dirty="0">
                <a:solidFill>
                  <a:srgbClr val="000000"/>
                </a:solidFill>
                <a:effectLst/>
                <a:latin typeface="+mn-lt"/>
                <a:ea typeface="MS Mincho" panose="02020609040205080304" pitchFamily="49" charset="-128"/>
                <a:cs typeface="Times New Roman" panose="02020603050405020304" pitchFamily="18" charset="0"/>
              </a:rPr>
              <a:t>From Greek </a:t>
            </a:r>
            <a:r>
              <a:rPr lang="en-GB" sz="2000" dirty="0" err="1">
                <a:solidFill>
                  <a:srgbClr val="000000"/>
                </a:solidFill>
                <a:effectLst/>
                <a:latin typeface="+mn-lt"/>
                <a:ea typeface="MS Mincho" panose="02020609040205080304" pitchFamily="49" charset="-128"/>
                <a:cs typeface="Times New Roman" panose="02020603050405020304" pitchFamily="18" charset="0"/>
              </a:rPr>
              <a:t>nephas</a:t>
            </a:r>
            <a:r>
              <a:rPr lang="en-GB" sz="2000" dirty="0">
                <a:solidFill>
                  <a:srgbClr val="000000"/>
                </a:solidFill>
                <a:effectLst/>
                <a:latin typeface="+mn-lt"/>
                <a:ea typeface="MS Mincho" panose="02020609040205080304" pitchFamily="49" charset="-128"/>
                <a:cs typeface="Times New Roman" panose="02020603050405020304" pitchFamily="18" charset="0"/>
              </a:rPr>
              <a:t> or Latin nefas = wicked act.  Cf Nefarious</a:t>
            </a:r>
            <a:endParaRPr lang="en-GB" sz="2000" dirty="0">
              <a:effectLst/>
              <a:latin typeface="+mn-lt"/>
              <a:ea typeface="MS Mincho" panose="02020609040205080304" pitchFamily="49" charset="-128"/>
              <a:cs typeface="Times New Roman" panose="02020603050405020304" pitchFamily="18" charset="0"/>
            </a:endParaRPr>
          </a:p>
          <a:p>
            <a:pPr>
              <a:buNone/>
            </a:pPr>
            <a:r>
              <a:rPr lang="en-GB" sz="2000" dirty="0">
                <a:solidFill>
                  <a:srgbClr val="000000"/>
                </a:solidFill>
                <a:effectLst/>
                <a:latin typeface="+mn-lt"/>
                <a:ea typeface="MS Mincho" panose="02020609040205080304" pitchFamily="49" charset="-128"/>
                <a:cs typeface="Times New Roman" panose="02020603050405020304" pitchFamily="18" charset="0"/>
              </a:rPr>
              <a:t> </a:t>
            </a:r>
            <a:endParaRPr lang="en-GB" sz="2000" dirty="0">
              <a:effectLst/>
              <a:latin typeface="+mn-lt"/>
              <a:ea typeface="MS Mincho" panose="02020609040205080304" pitchFamily="49" charset="-128"/>
              <a:cs typeface="Times New Roman" panose="02020603050405020304" pitchFamily="18" charset="0"/>
            </a:endParaRPr>
          </a:p>
          <a:p>
            <a:pPr>
              <a:buNone/>
            </a:pPr>
            <a:r>
              <a:rPr lang="en-GB" sz="2000" dirty="0">
                <a:solidFill>
                  <a:srgbClr val="000000"/>
                </a:solidFill>
                <a:effectLst/>
                <a:latin typeface="+mn-lt"/>
                <a:ea typeface="MS Mincho" panose="02020609040205080304" pitchFamily="49" charset="-128"/>
                <a:cs typeface="Times New Roman" panose="02020603050405020304" pitchFamily="18" charset="0"/>
              </a:rPr>
              <a:t>Teetotaller </a:t>
            </a:r>
            <a:r>
              <a:rPr lang="en-GB" sz="2000" dirty="0" err="1">
                <a:solidFill>
                  <a:srgbClr val="000000"/>
                </a:solidFill>
                <a:effectLst/>
                <a:latin typeface="+mn-lt"/>
                <a:ea typeface="MS Mincho" panose="02020609040205080304" pitchFamily="49" charset="-128"/>
                <a:cs typeface="Times New Roman" panose="02020603050405020304" pitchFamily="18" charset="0"/>
              </a:rPr>
              <a:t>ie</a:t>
            </a:r>
            <a:r>
              <a:rPr lang="en-GB" sz="2000" dirty="0">
                <a:solidFill>
                  <a:srgbClr val="000000"/>
                </a:solidFill>
                <a:effectLst/>
                <a:latin typeface="+mn-lt"/>
                <a:ea typeface="MS Mincho" panose="02020609040205080304" pitchFamily="49" charset="-128"/>
                <a:cs typeface="Times New Roman" panose="02020603050405020304" pitchFamily="18" charset="0"/>
              </a:rPr>
              <a:t> someone who abstains from alcohol.</a:t>
            </a:r>
            <a:r>
              <a:rPr lang="en-GB" sz="2000" b="1" dirty="0">
                <a:solidFill>
                  <a:srgbClr val="000000"/>
                </a:solidFill>
                <a:effectLst/>
                <a:latin typeface="+mn-lt"/>
                <a:ea typeface="MS Mincho" panose="02020609040205080304" pitchFamily="49" charset="-128"/>
                <a:cs typeface="Times New Roman" panose="02020603050405020304" pitchFamily="18" charset="0"/>
              </a:rPr>
              <a:t>  </a:t>
            </a:r>
          </a:p>
          <a:p>
            <a:pPr>
              <a:buNone/>
            </a:pPr>
            <a:r>
              <a:rPr lang="en-GB" sz="2000" dirty="0">
                <a:solidFill>
                  <a:srgbClr val="000000"/>
                </a:solidFill>
                <a:effectLst/>
                <a:latin typeface="+mn-lt"/>
                <a:ea typeface="MS Mincho" panose="02020609040205080304" pitchFamily="49" charset="-128"/>
                <a:cs typeface="Times New Roman" panose="02020603050405020304" pitchFamily="18" charset="0"/>
              </a:rPr>
              <a:t>From Ancient Greek </a:t>
            </a:r>
            <a:r>
              <a:rPr lang="en-GB" sz="2000" dirty="0" err="1">
                <a:solidFill>
                  <a:srgbClr val="000000"/>
                </a:solidFill>
                <a:effectLst/>
                <a:latin typeface="+mn-lt"/>
                <a:ea typeface="MS Mincho" panose="02020609040205080304" pitchFamily="49" charset="-128"/>
                <a:cs typeface="Times New Roman" panose="02020603050405020304" pitchFamily="18" charset="0"/>
              </a:rPr>
              <a:t>nephalios</a:t>
            </a:r>
            <a:r>
              <a:rPr lang="en-GB" sz="2000" dirty="0">
                <a:solidFill>
                  <a:srgbClr val="000000"/>
                </a:solidFill>
                <a:effectLst/>
                <a:latin typeface="+mn-lt"/>
                <a:ea typeface="MS Mincho" panose="02020609040205080304" pitchFamily="49" charset="-128"/>
                <a:cs typeface="Times New Roman" panose="02020603050405020304" pitchFamily="18" charset="0"/>
              </a:rPr>
              <a:t>, 'sober' from </a:t>
            </a:r>
            <a:r>
              <a:rPr lang="en-GB" sz="2000" dirty="0" err="1">
                <a:solidFill>
                  <a:srgbClr val="000000"/>
                </a:solidFill>
                <a:effectLst/>
                <a:latin typeface="+mn-lt"/>
                <a:ea typeface="MS Mincho" panose="02020609040205080304" pitchFamily="49" charset="-128"/>
                <a:cs typeface="Times New Roman" panose="02020603050405020304" pitchFamily="18" charset="0"/>
              </a:rPr>
              <a:t>nepho</a:t>
            </a:r>
            <a:r>
              <a:rPr lang="en-GB" sz="2000" dirty="0">
                <a:solidFill>
                  <a:srgbClr val="000000"/>
                </a:solidFill>
                <a:effectLst/>
                <a:latin typeface="+mn-lt"/>
                <a:ea typeface="MS Mincho" panose="02020609040205080304" pitchFamily="49" charset="-128"/>
                <a:cs typeface="Times New Roman" panose="02020603050405020304" pitchFamily="18" charset="0"/>
              </a:rPr>
              <a:t>, 'to be sober'.   </a:t>
            </a:r>
            <a:r>
              <a:rPr lang="en-GB" sz="2000" dirty="0">
                <a:latin typeface="+mn-lt"/>
                <a:ea typeface="Calibri" panose="020F0502020204030204" pitchFamily="34" charset="0"/>
                <a:cs typeface="Times New Roman" panose="02020603050405020304" pitchFamily="18" charset="0"/>
              </a:rPr>
              <a:t>	</a:t>
            </a:r>
          </a:p>
        </p:txBody>
      </p:sp>
      <p:pic>
        <p:nvPicPr>
          <p:cNvPr id="2" name="Picture 1">
            <a:extLst>
              <a:ext uri="{FF2B5EF4-FFF2-40B4-BE49-F238E27FC236}">
                <a16:creationId xmlns:a16="http://schemas.microsoft.com/office/drawing/2014/main" id="{827FAECA-2EC2-493C-9BF5-EFBFB31EDFA7}"/>
              </a:ext>
            </a:extLst>
          </p:cNvPr>
          <p:cNvPicPr>
            <a:picLocks noChangeAspect="1"/>
          </p:cNvPicPr>
          <p:nvPr/>
        </p:nvPicPr>
        <p:blipFill>
          <a:blip r:embed="rId3"/>
          <a:stretch>
            <a:fillRect/>
          </a:stretch>
        </p:blipFill>
        <p:spPr>
          <a:xfrm>
            <a:off x="7020272" y="0"/>
            <a:ext cx="2123728" cy="2123728"/>
          </a:xfrm>
          <a:prstGeom prst="rect">
            <a:avLst/>
          </a:prstGeom>
        </p:spPr>
      </p:pic>
    </p:spTree>
    <p:extLst>
      <p:ext uri="{BB962C8B-B14F-4D97-AF65-F5344CB8AC3E}">
        <p14:creationId xmlns:p14="http://schemas.microsoft.com/office/powerpoint/2010/main" val="10736111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560766" cy="4979825"/>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Call My Bluff</a:t>
            </a:r>
          </a:p>
          <a:p>
            <a:pPr lvl="0" fontAlgn="base">
              <a:buSzPts val="1000"/>
              <a:buNone/>
              <a:tabLst>
                <a:tab pos="457200" algn="l"/>
              </a:tabLst>
            </a:pPr>
            <a:endParaRPr lang="en-GB" sz="2400" dirty="0">
              <a:latin typeface="+mn-lt"/>
              <a:ea typeface="Calibri" panose="020F0502020204030204" pitchFamily="34" charset="0"/>
              <a:cs typeface="Times New Roman" panose="02020603050405020304" pitchFamily="18" charset="0"/>
            </a:endParaRPr>
          </a:p>
          <a:p>
            <a:pPr>
              <a:buNone/>
            </a:pPr>
            <a:r>
              <a:rPr lang="en-GB" sz="2400" b="1" dirty="0" err="1">
                <a:solidFill>
                  <a:schemeClr val="accent2">
                    <a:lumMod val="50000"/>
                  </a:schemeClr>
                </a:solidFill>
                <a:latin typeface="+mn-lt"/>
                <a:ea typeface="Calibri" panose="020F0502020204030204" pitchFamily="34" charset="0"/>
                <a:cs typeface="Times New Roman" panose="02020603050405020304" pitchFamily="18" charset="0"/>
              </a:rPr>
              <a:t>Nephalist</a:t>
            </a:r>
            <a:r>
              <a:rPr lang="en-GB" sz="2400" dirty="0">
                <a:latin typeface="+mn-lt"/>
                <a:ea typeface="Calibri" panose="020F0502020204030204" pitchFamily="34" charset="0"/>
                <a:cs typeface="Times New Roman" panose="02020603050405020304" pitchFamily="18" charset="0"/>
              </a:rPr>
              <a:t>			</a:t>
            </a:r>
            <a:endParaRPr lang="en-GB" sz="2000" dirty="0">
              <a:latin typeface="+mn-lt"/>
              <a:ea typeface="Calibri" panose="020F0502020204030204" pitchFamily="34" charset="0"/>
              <a:cs typeface="Times New Roman" panose="02020603050405020304" pitchFamily="18" charset="0"/>
            </a:endParaRPr>
          </a:p>
          <a:p>
            <a:pPr>
              <a:buNone/>
            </a:pPr>
            <a:r>
              <a:rPr lang="en-GB" sz="2000" dirty="0">
                <a:solidFill>
                  <a:schemeClr val="bg1">
                    <a:lumMod val="75000"/>
                  </a:schemeClr>
                </a:solidFill>
                <a:effectLst/>
                <a:latin typeface="+mn-lt"/>
                <a:ea typeface="MS Mincho" panose="02020609040205080304" pitchFamily="49" charset="-128"/>
                <a:cs typeface="Times New Roman" panose="02020603050405020304" pitchFamily="18" charset="0"/>
              </a:rPr>
              <a:t>A medical researcher specialising in kidney disorders (orig. </a:t>
            </a:r>
            <a:r>
              <a:rPr lang="en-GB" sz="2000" dirty="0" err="1">
                <a:solidFill>
                  <a:schemeClr val="bg1">
                    <a:lumMod val="75000"/>
                  </a:schemeClr>
                </a:solidFill>
                <a:effectLst/>
                <a:latin typeface="+mn-lt"/>
                <a:ea typeface="MS Mincho" panose="02020609040205080304" pitchFamily="49" charset="-128"/>
                <a:cs typeface="Times New Roman" panose="02020603050405020304" pitchFamily="18" charset="0"/>
              </a:rPr>
              <a:t>nephralist</a:t>
            </a:r>
            <a:r>
              <a:rPr lang="en-GB" sz="2000" dirty="0">
                <a:solidFill>
                  <a:schemeClr val="bg1">
                    <a:lumMod val="75000"/>
                  </a:schemeClr>
                </a:solidFill>
                <a:effectLst/>
                <a:latin typeface="+mn-lt"/>
                <a:ea typeface="MS Mincho" panose="02020609040205080304" pitchFamily="49" charset="-128"/>
                <a:cs typeface="Times New Roman" panose="02020603050405020304" pitchFamily="18" charset="0"/>
              </a:rPr>
              <a:t>) from Greek </a:t>
            </a:r>
            <a:r>
              <a:rPr lang="en-GB" sz="2000" dirty="0" err="1">
                <a:solidFill>
                  <a:schemeClr val="bg1">
                    <a:lumMod val="75000"/>
                  </a:schemeClr>
                </a:solidFill>
                <a:effectLst/>
                <a:latin typeface="+mn-lt"/>
                <a:ea typeface="MS Mincho" panose="02020609040205080304" pitchFamily="49" charset="-128"/>
                <a:cs typeface="Times New Roman" panose="02020603050405020304" pitchFamily="18" charset="0"/>
              </a:rPr>
              <a:t>nephros</a:t>
            </a:r>
            <a:r>
              <a:rPr lang="en-GB" sz="2000" dirty="0">
                <a:solidFill>
                  <a:schemeClr val="bg1">
                    <a:lumMod val="75000"/>
                  </a:schemeClr>
                </a:solidFill>
                <a:effectLst/>
                <a:latin typeface="+mn-lt"/>
                <a:ea typeface="MS Mincho" panose="02020609040205080304" pitchFamily="49" charset="-128"/>
                <a:cs typeface="Times New Roman" panose="02020603050405020304" pitchFamily="18" charset="0"/>
              </a:rPr>
              <a:t> "kidney".  </a:t>
            </a:r>
          </a:p>
          <a:p>
            <a:pPr>
              <a:buNone/>
            </a:pPr>
            <a:r>
              <a:rPr lang="en-GB" sz="2000" dirty="0">
                <a:solidFill>
                  <a:schemeClr val="bg1">
                    <a:lumMod val="75000"/>
                  </a:schemeClr>
                </a:solidFill>
                <a:effectLst/>
                <a:latin typeface="+mn-lt"/>
                <a:ea typeface="MS Mincho" panose="02020609040205080304" pitchFamily="49" charset="-128"/>
                <a:cs typeface="Times New Roman" panose="02020603050405020304" pitchFamily="18" charset="0"/>
              </a:rPr>
              <a:t>Cf nephrologist, a physician treating such disorders</a:t>
            </a:r>
          </a:p>
          <a:p>
            <a:pPr>
              <a:buNone/>
            </a:pPr>
            <a:r>
              <a:rPr lang="en-GB" sz="2000" dirty="0">
                <a:solidFill>
                  <a:schemeClr val="bg1">
                    <a:lumMod val="75000"/>
                  </a:schemeClr>
                </a:solidFill>
                <a:effectLst/>
                <a:latin typeface="+mn-lt"/>
                <a:ea typeface="MS Mincho" panose="02020609040205080304" pitchFamily="49" charset="-128"/>
                <a:cs typeface="Times New Roman" panose="02020603050405020304" pitchFamily="18" charset="0"/>
              </a:rPr>
              <a:t> </a:t>
            </a:r>
          </a:p>
          <a:p>
            <a:pPr>
              <a:buNone/>
            </a:pPr>
            <a:r>
              <a:rPr lang="en-GB" sz="2000" dirty="0">
                <a:solidFill>
                  <a:schemeClr val="bg1">
                    <a:lumMod val="75000"/>
                  </a:schemeClr>
                </a:solidFill>
                <a:effectLst/>
                <a:latin typeface="+mn-lt"/>
                <a:ea typeface="MS Mincho" panose="02020609040205080304" pitchFamily="49" charset="-128"/>
                <a:cs typeface="Times New Roman" panose="02020603050405020304" pitchFamily="18" charset="0"/>
              </a:rPr>
              <a:t> A sinful person; a wrong-doer. </a:t>
            </a:r>
          </a:p>
          <a:p>
            <a:pPr>
              <a:buNone/>
            </a:pPr>
            <a:r>
              <a:rPr lang="en-GB" sz="2000" dirty="0">
                <a:solidFill>
                  <a:schemeClr val="bg1">
                    <a:lumMod val="75000"/>
                  </a:schemeClr>
                </a:solidFill>
                <a:effectLst/>
                <a:latin typeface="+mn-lt"/>
                <a:ea typeface="MS Mincho" panose="02020609040205080304" pitchFamily="49" charset="-128"/>
                <a:cs typeface="Times New Roman" panose="02020603050405020304" pitchFamily="18" charset="0"/>
              </a:rPr>
              <a:t>From Greek </a:t>
            </a:r>
            <a:r>
              <a:rPr lang="en-GB" sz="2000" dirty="0" err="1">
                <a:solidFill>
                  <a:schemeClr val="bg1">
                    <a:lumMod val="75000"/>
                  </a:schemeClr>
                </a:solidFill>
                <a:effectLst/>
                <a:latin typeface="+mn-lt"/>
                <a:ea typeface="MS Mincho" panose="02020609040205080304" pitchFamily="49" charset="-128"/>
                <a:cs typeface="Times New Roman" panose="02020603050405020304" pitchFamily="18" charset="0"/>
              </a:rPr>
              <a:t>nephas</a:t>
            </a:r>
            <a:r>
              <a:rPr lang="en-GB" sz="2000" dirty="0">
                <a:solidFill>
                  <a:schemeClr val="bg1">
                    <a:lumMod val="75000"/>
                  </a:schemeClr>
                </a:solidFill>
                <a:effectLst/>
                <a:latin typeface="+mn-lt"/>
                <a:ea typeface="MS Mincho" panose="02020609040205080304" pitchFamily="49" charset="-128"/>
                <a:cs typeface="Times New Roman" panose="02020603050405020304" pitchFamily="18" charset="0"/>
              </a:rPr>
              <a:t> or Latin nefas = wicked act.  Cf Nefarious</a:t>
            </a:r>
          </a:p>
          <a:p>
            <a:pPr>
              <a:buNone/>
            </a:pPr>
            <a:r>
              <a:rPr lang="en-GB" sz="2000" dirty="0">
                <a:solidFill>
                  <a:srgbClr val="000000"/>
                </a:solidFill>
                <a:effectLst/>
                <a:latin typeface="+mn-lt"/>
                <a:ea typeface="MS Mincho" panose="02020609040205080304" pitchFamily="49" charset="-128"/>
                <a:cs typeface="Times New Roman" panose="02020603050405020304" pitchFamily="18" charset="0"/>
              </a:rPr>
              <a:t> </a:t>
            </a:r>
            <a:endParaRPr lang="en-GB" sz="2000" dirty="0">
              <a:effectLst/>
              <a:latin typeface="+mn-lt"/>
              <a:ea typeface="MS Mincho" panose="02020609040205080304" pitchFamily="49" charset="-128"/>
              <a:cs typeface="Times New Roman" panose="02020603050405020304" pitchFamily="18" charset="0"/>
            </a:endParaRPr>
          </a:p>
          <a:p>
            <a:pPr>
              <a:buNone/>
            </a:pPr>
            <a:r>
              <a:rPr lang="en-GB" sz="2000" dirty="0">
                <a:solidFill>
                  <a:schemeClr val="accent2">
                    <a:lumMod val="50000"/>
                  </a:schemeClr>
                </a:solidFill>
                <a:effectLst/>
                <a:latin typeface="+mn-lt"/>
                <a:ea typeface="MS Mincho" panose="02020609040205080304" pitchFamily="49" charset="-128"/>
                <a:cs typeface="Times New Roman" panose="02020603050405020304" pitchFamily="18" charset="0"/>
              </a:rPr>
              <a:t>Teetotaller </a:t>
            </a:r>
            <a:r>
              <a:rPr lang="en-GB" sz="2000" dirty="0" err="1">
                <a:solidFill>
                  <a:schemeClr val="accent2">
                    <a:lumMod val="50000"/>
                  </a:schemeClr>
                </a:solidFill>
                <a:effectLst/>
                <a:latin typeface="+mn-lt"/>
                <a:ea typeface="MS Mincho" panose="02020609040205080304" pitchFamily="49" charset="-128"/>
                <a:cs typeface="Times New Roman" panose="02020603050405020304" pitchFamily="18" charset="0"/>
              </a:rPr>
              <a:t>ie</a:t>
            </a:r>
            <a:r>
              <a:rPr lang="en-GB" sz="2000" dirty="0">
                <a:solidFill>
                  <a:schemeClr val="accent2">
                    <a:lumMod val="50000"/>
                  </a:schemeClr>
                </a:solidFill>
                <a:effectLst/>
                <a:latin typeface="+mn-lt"/>
                <a:ea typeface="MS Mincho" panose="02020609040205080304" pitchFamily="49" charset="-128"/>
                <a:cs typeface="Times New Roman" panose="02020603050405020304" pitchFamily="18" charset="0"/>
              </a:rPr>
              <a:t> someone who abstains from alcohol.</a:t>
            </a:r>
            <a:r>
              <a:rPr lang="en-GB" sz="2000" b="1" dirty="0">
                <a:solidFill>
                  <a:schemeClr val="accent2">
                    <a:lumMod val="50000"/>
                  </a:schemeClr>
                </a:solidFill>
                <a:effectLst/>
                <a:latin typeface="+mn-lt"/>
                <a:ea typeface="MS Mincho" panose="02020609040205080304" pitchFamily="49" charset="-128"/>
                <a:cs typeface="Times New Roman" panose="02020603050405020304" pitchFamily="18" charset="0"/>
              </a:rPr>
              <a:t>  </a:t>
            </a:r>
          </a:p>
          <a:p>
            <a:pPr>
              <a:buNone/>
            </a:pPr>
            <a:r>
              <a:rPr lang="en-GB" sz="2000" dirty="0">
                <a:solidFill>
                  <a:schemeClr val="accent2">
                    <a:lumMod val="50000"/>
                  </a:schemeClr>
                </a:solidFill>
                <a:effectLst/>
                <a:latin typeface="+mn-lt"/>
                <a:ea typeface="MS Mincho" panose="02020609040205080304" pitchFamily="49" charset="-128"/>
                <a:cs typeface="Times New Roman" panose="02020603050405020304" pitchFamily="18" charset="0"/>
              </a:rPr>
              <a:t>From Ancient Greek </a:t>
            </a:r>
            <a:r>
              <a:rPr lang="en-GB" sz="2000" dirty="0" err="1">
                <a:solidFill>
                  <a:schemeClr val="accent2">
                    <a:lumMod val="50000"/>
                  </a:schemeClr>
                </a:solidFill>
                <a:effectLst/>
                <a:latin typeface="+mn-lt"/>
                <a:ea typeface="MS Mincho" panose="02020609040205080304" pitchFamily="49" charset="-128"/>
                <a:cs typeface="Times New Roman" panose="02020603050405020304" pitchFamily="18" charset="0"/>
              </a:rPr>
              <a:t>nephalios</a:t>
            </a:r>
            <a:r>
              <a:rPr lang="en-GB" sz="2000" dirty="0">
                <a:solidFill>
                  <a:schemeClr val="accent2">
                    <a:lumMod val="50000"/>
                  </a:schemeClr>
                </a:solidFill>
                <a:effectLst/>
                <a:latin typeface="+mn-lt"/>
                <a:ea typeface="MS Mincho" panose="02020609040205080304" pitchFamily="49" charset="-128"/>
                <a:cs typeface="Times New Roman" panose="02020603050405020304" pitchFamily="18" charset="0"/>
              </a:rPr>
              <a:t>, 'sober' from </a:t>
            </a:r>
            <a:r>
              <a:rPr lang="en-GB" sz="2000" dirty="0" err="1">
                <a:solidFill>
                  <a:schemeClr val="accent2">
                    <a:lumMod val="50000"/>
                  </a:schemeClr>
                </a:solidFill>
                <a:effectLst/>
                <a:latin typeface="+mn-lt"/>
                <a:ea typeface="MS Mincho" panose="02020609040205080304" pitchFamily="49" charset="-128"/>
                <a:cs typeface="Times New Roman" panose="02020603050405020304" pitchFamily="18" charset="0"/>
              </a:rPr>
              <a:t>nepho</a:t>
            </a:r>
            <a:r>
              <a:rPr lang="en-GB" sz="2000" dirty="0">
                <a:solidFill>
                  <a:schemeClr val="accent2">
                    <a:lumMod val="50000"/>
                  </a:schemeClr>
                </a:solidFill>
                <a:effectLst/>
                <a:latin typeface="+mn-lt"/>
                <a:ea typeface="MS Mincho" panose="02020609040205080304" pitchFamily="49" charset="-128"/>
                <a:cs typeface="Times New Roman" panose="02020603050405020304" pitchFamily="18" charset="0"/>
              </a:rPr>
              <a:t>, 'to be sober'.   </a:t>
            </a:r>
            <a:r>
              <a:rPr lang="en-GB" sz="2000" dirty="0">
                <a:solidFill>
                  <a:schemeClr val="accent2">
                    <a:lumMod val="50000"/>
                  </a:schemeClr>
                </a:solidFill>
                <a:latin typeface="+mn-l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0878972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560766" cy="5472267"/>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Call My Bluff</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b="1" dirty="0" err="1">
                <a:solidFill>
                  <a:schemeClr val="accent2">
                    <a:lumMod val="50000"/>
                  </a:schemeClr>
                </a:solidFill>
                <a:latin typeface="+mn-lt"/>
                <a:ea typeface="Calibri" panose="020F0502020204030204" pitchFamily="34" charset="0"/>
                <a:cs typeface="Times New Roman" panose="02020603050405020304" pitchFamily="18" charset="0"/>
              </a:rPr>
              <a:t>Lestobiosis</a:t>
            </a:r>
            <a:r>
              <a:rPr lang="en-GB" sz="2400" dirty="0">
                <a:latin typeface="+mn-lt"/>
                <a:ea typeface="Calibri" panose="020F0502020204030204" pitchFamily="34" charset="0"/>
                <a:cs typeface="Times New Roman" panose="02020603050405020304" pitchFamily="18" charset="0"/>
              </a:rPr>
              <a:t>		</a:t>
            </a:r>
            <a:endParaRPr lang="en-GB" sz="2000" dirty="0">
              <a:latin typeface="+mn-lt"/>
              <a:ea typeface="Calibri" panose="020F0502020204030204" pitchFamily="34" charset="0"/>
              <a:cs typeface="Times New Roman" panose="02020603050405020304" pitchFamily="18" charset="0"/>
            </a:endParaRPr>
          </a:p>
          <a:p>
            <a:pPr>
              <a:buNone/>
            </a:pPr>
            <a:r>
              <a:rPr lang="en-GB" sz="2000" spc="30" dirty="0">
                <a:solidFill>
                  <a:srgbClr val="000000"/>
                </a:solidFill>
                <a:effectLst/>
                <a:latin typeface="+mn-lt"/>
                <a:ea typeface="MS Mincho" panose="02020609040205080304" pitchFamily="49" charset="-128"/>
                <a:cs typeface="Times New Roman" panose="02020603050405020304" pitchFamily="18" charset="0"/>
              </a:rPr>
              <a:t>The process by which fungi and algae interact to produce lichen. Named for its discoverer George Lester (1855-1932) + Greek bios (life).</a:t>
            </a:r>
            <a:endParaRPr lang="en-GB" sz="2000" dirty="0">
              <a:effectLst/>
              <a:latin typeface="+mn-lt"/>
              <a:ea typeface="MS Mincho" panose="02020609040205080304" pitchFamily="49" charset="-128"/>
              <a:cs typeface="Times New Roman" panose="02020603050405020304" pitchFamily="18" charset="0"/>
            </a:endParaRPr>
          </a:p>
          <a:p>
            <a:pPr>
              <a:buNone/>
            </a:pPr>
            <a:r>
              <a:rPr lang="en-GB" sz="2000" spc="30" dirty="0">
                <a:solidFill>
                  <a:srgbClr val="000000"/>
                </a:solidFill>
                <a:effectLst/>
                <a:latin typeface="+mn-lt"/>
                <a:ea typeface="MS Mincho" panose="02020609040205080304" pitchFamily="49" charset="-128"/>
                <a:cs typeface="Times New Roman" panose="02020603050405020304" pitchFamily="18" charset="0"/>
              </a:rPr>
              <a:t> </a:t>
            </a:r>
            <a:endParaRPr lang="en-GB" sz="2000" dirty="0">
              <a:effectLst/>
              <a:latin typeface="+mn-lt"/>
              <a:ea typeface="MS Mincho" panose="02020609040205080304" pitchFamily="49" charset="-128"/>
              <a:cs typeface="Times New Roman" panose="02020603050405020304" pitchFamily="18" charset="0"/>
            </a:endParaRPr>
          </a:p>
          <a:p>
            <a:pPr>
              <a:buNone/>
            </a:pPr>
            <a:r>
              <a:rPr lang="en-GB" sz="2000" dirty="0">
                <a:solidFill>
                  <a:srgbClr val="000000"/>
                </a:solidFill>
                <a:effectLst/>
                <a:latin typeface="+mn-lt"/>
                <a:ea typeface="MS Mincho" panose="02020609040205080304" pitchFamily="49" charset="-128"/>
                <a:cs typeface="Times New Roman" panose="02020603050405020304" pitchFamily="18" charset="0"/>
              </a:rPr>
              <a:t>Furtive stealing.  </a:t>
            </a:r>
            <a:r>
              <a:rPr lang="en-GB" sz="2000" spc="30" dirty="0">
                <a:solidFill>
                  <a:srgbClr val="000000"/>
                </a:solidFill>
                <a:effectLst/>
                <a:latin typeface="+mn-lt"/>
                <a:ea typeface="MS Mincho" panose="02020609040205080304" pitchFamily="49" charset="-128"/>
                <a:cs typeface="Times New Roman" panose="02020603050405020304" pitchFamily="18" charset="0"/>
              </a:rPr>
              <a:t>Latin, from Greek </a:t>
            </a:r>
            <a:r>
              <a:rPr lang="en-GB" sz="2000" i="1" spc="30" dirty="0" err="1">
                <a:solidFill>
                  <a:srgbClr val="000000"/>
                </a:solidFill>
                <a:effectLst/>
                <a:latin typeface="+mn-lt"/>
                <a:ea typeface="MS Mincho" panose="02020609040205080304" pitchFamily="49" charset="-128"/>
                <a:cs typeface="Times New Roman" panose="02020603050405020304" pitchFamily="18" charset="0"/>
              </a:rPr>
              <a:t>leistes</a:t>
            </a:r>
            <a:r>
              <a:rPr lang="en-GB" sz="2000" spc="30" dirty="0">
                <a:solidFill>
                  <a:srgbClr val="000000"/>
                </a:solidFill>
                <a:effectLst/>
                <a:latin typeface="+mn-lt"/>
                <a:ea typeface="MS Mincho" panose="02020609040205080304" pitchFamily="49" charset="-128"/>
                <a:cs typeface="Times New Roman" panose="02020603050405020304" pitchFamily="18" charset="0"/>
              </a:rPr>
              <a:t> robber + </a:t>
            </a:r>
            <a:r>
              <a:rPr lang="en-GB" sz="2000" i="1" spc="30" dirty="0" err="1">
                <a:solidFill>
                  <a:srgbClr val="000000"/>
                </a:solidFill>
                <a:effectLst/>
                <a:latin typeface="+mn-lt"/>
                <a:ea typeface="MS Mincho" panose="02020609040205080304" pitchFamily="49" charset="-128"/>
                <a:cs typeface="Times New Roman" panose="02020603050405020304" pitchFamily="18" charset="0"/>
              </a:rPr>
              <a:t>biosis</a:t>
            </a:r>
            <a:r>
              <a:rPr lang="en-GB" sz="2000" i="1" spc="30" dirty="0">
                <a:solidFill>
                  <a:srgbClr val="000000"/>
                </a:solidFill>
                <a:effectLst/>
                <a:latin typeface="+mn-lt"/>
                <a:ea typeface="MS Mincho" panose="02020609040205080304" pitchFamily="49" charset="-128"/>
                <a:cs typeface="Times New Roman" panose="02020603050405020304" pitchFamily="18" charset="0"/>
              </a:rPr>
              <a:t> living. </a:t>
            </a:r>
            <a:r>
              <a:rPr lang="en-GB" sz="2000" spc="30" dirty="0">
                <a:solidFill>
                  <a:srgbClr val="000000"/>
                </a:solidFill>
                <a:effectLst/>
                <a:latin typeface="+mn-lt"/>
                <a:ea typeface="MS Mincho" panose="02020609040205080304" pitchFamily="49" charset="-128"/>
                <a:cs typeface="Times New Roman" panose="02020603050405020304" pitchFamily="18" charset="0"/>
              </a:rPr>
              <a:t>  E.g. t</a:t>
            </a:r>
            <a:r>
              <a:rPr lang="en-GB" sz="2000" dirty="0">
                <a:solidFill>
                  <a:srgbClr val="000000"/>
                </a:solidFill>
                <a:effectLst/>
                <a:latin typeface="+mn-lt"/>
                <a:ea typeface="MS Mincho" panose="02020609040205080304" pitchFamily="49" charset="-128"/>
                <a:cs typeface="Times New Roman" panose="02020603050405020304" pitchFamily="18" charset="0"/>
              </a:rPr>
              <a:t>he habit of certain insects of living within the nests of another species in order to steal food from their stores</a:t>
            </a:r>
            <a:endParaRPr lang="en-GB" sz="2000" dirty="0">
              <a:effectLst/>
              <a:latin typeface="+mn-lt"/>
              <a:ea typeface="MS Mincho" panose="02020609040205080304" pitchFamily="49" charset="-128"/>
              <a:cs typeface="Times New Roman" panose="02020603050405020304" pitchFamily="18" charset="0"/>
            </a:endParaRPr>
          </a:p>
          <a:p>
            <a:pPr>
              <a:buNone/>
            </a:pPr>
            <a:r>
              <a:rPr lang="en-GB" sz="2000" spc="30" dirty="0">
                <a:solidFill>
                  <a:srgbClr val="000000"/>
                </a:solidFill>
                <a:effectLst/>
                <a:latin typeface="+mn-lt"/>
                <a:ea typeface="MS Mincho" panose="02020609040205080304" pitchFamily="49" charset="-128"/>
                <a:cs typeface="Times New Roman" panose="02020603050405020304" pitchFamily="18" charset="0"/>
              </a:rPr>
              <a:t> </a:t>
            </a:r>
            <a:endParaRPr lang="en-GB" sz="2000" dirty="0">
              <a:effectLst/>
              <a:latin typeface="+mn-lt"/>
              <a:ea typeface="MS Mincho" panose="02020609040205080304" pitchFamily="49" charset="-128"/>
              <a:cs typeface="Times New Roman" panose="02020603050405020304" pitchFamily="18" charset="0"/>
            </a:endParaRPr>
          </a:p>
          <a:p>
            <a:pPr>
              <a:buNone/>
            </a:pPr>
            <a:r>
              <a:rPr lang="en-GB" sz="2000" spc="30" dirty="0">
                <a:solidFill>
                  <a:srgbClr val="000000"/>
                </a:solidFill>
                <a:effectLst/>
                <a:latin typeface="+mn-lt"/>
                <a:ea typeface="MS Mincho" panose="02020609040205080304" pitchFamily="49" charset="-128"/>
                <a:cs typeface="Times New Roman" panose="02020603050405020304" pitchFamily="18" charset="0"/>
              </a:rPr>
              <a:t>Jocular term for a lifestyle focused mainly on preventing or avoiding unpleasant or harmful experiences. From 'lest' + bios (life).  Cf "He spent whole days in his room, wearing headphones lest he disturb anyone."  </a:t>
            </a:r>
            <a:r>
              <a:rPr lang="en-GB" sz="2400" dirty="0">
                <a:latin typeface="+mn-lt"/>
                <a:ea typeface="Calibri" panose="020F0502020204030204" pitchFamily="34" charset="0"/>
                <a:cs typeface="Times New Roman" panose="02020603050405020304" pitchFamily="18" charset="0"/>
              </a:rPr>
              <a:t>		</a:t>
            </a:r>
          </a:p>
        </p:txBody>
      </p:sp>
      <p:pic>
        <p:nvPicPr>
          <p:cNvPr id="2" name="Picture 1">
            <a:extLst>
              <a:ext uri="{FF2B5EF4-FFF2-40B4-BE49-F238E27FC236}">
                <a16:creationId xmlns:a16="http://schemas.microsoft.com/office/drawing/2014/main" id="{F4B5CDE6-853F-B8B3-B8CC-5635F5EA50E2}"/>
              </a:ext>
            </a:extLst>
          </p:cNvPr>
          <p:cNvPicPr>
            <a:picLocks noChangeAspect="1"/>
          </p:cNvPicPr>
          <p:nvPr/>
        </p:nvPicPr>
        <p:blipFill>
          <a:blip r:embed="rId3"/>
          <a:stretch>
            <a:fillRect/>
          </a:stretch>
        </p:blipFill>
        <p:spPr>
          <a:xfrm>
            <a:off x="7020272" y="0"/>
            <a:ext cx="2123728" cy="2123728"/>
          </a:xfrm>
          <a:prstGeom prst="rect">
            <a:avLst/>
          </a:prstGeom>
        </p:spPr>
      </p:pic>
    </p:spTree>
    <p:extLst>
      <p:ext uri="{BB962C8B-B14F-4D97-AF65-F5344CB8AC3E}">
        <p14:creationId xmlns:p14="http://schemas.microsoft.com/office/powerpoint/2010/main" val="18569499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560766" cy="5472267"/>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Call My Bluff</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b="1" dirty="0" err="1">
                <a:solidFill>
                  <a:schemeClr val="accent2">
                    <a:lumMod val="50000"/>
                  </a:schemeClr>
                </a:solidFill>
                <a:latin typeface="+mn-lt"/>
                <a:ea typeface="Calibri" panose="020F0502020204030204" pitchFamily="34" charset="0"/>
                <a:cs typeface="Times New Roman" panose="02020603050405020304" pitchFamily="18" charset="0"/>
              </a:rPr>
              <a:t>Lestobiosis</a:t>
            </a:r>
            <a:r>
              <a:rPr lang="en-GB" sz="2400" dirty="0">
                <a:latin typeface="+mn-lt"/>
                <a:ea typeface="Calibri" panose="020F0502020204030204" pitchFamily="34" charset="0"/>
                <a:cs typeface="Times New Roman" panose="02020603050405020304" pitchFamily="18" charset="0"/>
              </a:rPr>
              <a:t>		</a:t>
            </a:r>
            <a:endParaRPr lang="en-GB" sz="2000" dirty="0">
              <a:latin typeface="+mn-lt"/>
              <a:ea typeface="Calibri" panose="020F0502020204030204" pitchFamily="34" charset="0"/>
              <a:cs typeface="Times New Roman" panose="02020603050405020304" pitchFamily="18" charset="0"/>
            </a:endParaRPr>
          </a:p>
          <a:p>
            <a:pPr>
              <a:buNone/>
            </a:pPr>
            <a:r>
              <a:rPr lang="en-GB" sz="2000" spc="30" dirty="0">
                <a:solidFill>
                  <a:schemeClr val="bg1">
                    <a:lumMod val="75000"/>
                  </a:schemeClr>
                </a:solidFill>
                <a:effectLst/>
                <a:latin typeface="+mn-lt"/>
                <a:ea typeface="MS Mincho" panose="02020609040205080304" pitchFamily="49" charset="-128"/>
                <a:cs typeface="Times New Roman" panose="02020603050405020304" pitchFamily="18" charset="0"/>
              </a:rPr>
              <a:t>The process by which fungi and algae interact to produce lichen. Named for its discoverer George Lester (1855-1932) + Greek bios (life).</a:t>
            </a:r>
            <a:endParaRPr lang="en-GB" sz="2000" dirty="0">
              <a:solidFill>
                <a:schemeClr val="bg1">
                  <a:lumMod val="75000"/>
                </a:schemeClr>
              </a:solidFill>
              <a:effectLst/>
              <a:latin typeface="+mn-lt"/>
              <a:ea typeface="MS Mincho" panose="02020609040205080304" pitchFamily="49" charset="-128"/>
              <a:cs typeface="Times New Roman" panose="02020603050405020304" pitchFamily="18" charset="0"/>
            </a:endParaRPr>
          </a:p>
          <a:p>
            <a:pPr>
              <a:buNone/>
            </a:pPr>
            <a:r>
              <a:rPr lang="en-GB" sz="2000" spc="30" dirty="0">
                <a:solidFill>
                  <a:srgbClr val="000000"/>
                </a:solidFill>
                <a:effectLst/>
                <a:latin typeface="+mn-lt"/>
                <a:ea typeface="MS Mincho" panose="02020609040205080304" pitchFamily="49" charset="-128"/>
                <a:cs typeface="Times New Roman" panose="02020603050405020304" pitchFamily="18" charset="0"/>
              </a:rPr>
              <a:t> </a:t>
            </a:r>
            <a:endParaRPr lang="en-GB" sz="2000" dirty="0">
              <a:effectLst/>
              <a:latin typeface="+mn-lt"/>
              <a:ea typeface="MS Mincho" panose="02020609040205080304" pitchFamily="49" charset="-128"/>
              <a:cs typeface="Times New Roman" panose="02020603050405020304" pitchFamily="18" charset="0"/>
            </a:endParaRPr>
          </a:p>
          <a:p>
            <a:pPr>
              <a:buNone/>
            </a:pPr>
            <a:r>
              <a:rPr lang="en-GB" sz="2000" dirty="0">
                <a:solidFill>
                  <a:schemeClr val="accent2">
                    <a:lumMod val="50000"/>
                  </a:schemeClr>
                </a:solidFill>
                <a:effectLst/>
                <a:latin typeface="+mn-lt"/>
                <a:ea typeface="MS Mincho" panose="02020609040205080304" pitchFamily="49" charset="-128"/>
                <a:cs typeface="Times New Roman" panose="02020603050405020304" pitchFamily="18" charset="0"/>
              </a:rPr>
              <a:t>Furtive stealing.  </a:t>
            </a:r>
            <a:r>
              <a:rPr lang="en-GB" sz="2000" spc="30" dirty="0">
                <a:solidFill>
                  <a:schemeClr val="accent2">
                    <a:lumMod val="50000"/>
                  </a:schemeClr>
                </a:solidFill>
                <a:effectLst/>
                <a:latin typeface="+mn-lt"/>
                <a:ea typeface="MS Mincho" panose="02020609040205080304" pitchFamily="49" charset="-128"/>
                <a:cs typeface="Times New Roman" panose="02020603050405020304" pitchFamily="18" charset="0"/>
              </a:rPr>
              <a:t>Latin, from Greek </a:t>
            </a:r>
            <a:r>
              <a:rPr lang="en-GB" sz="2000" i="1" spc="30" dirty="0" err="1">
                <a:solidFill>
                  <a:schemeClr val="accent2">
                    <a:lumMod val="50000"/>
                  </a:schemeClr>
                </a:solidFill>
                <a:effectLst/>
                <a:latin typeface="+mn-lt"/>
                <a:ea typeface="MS Mincho" panose="02020609040205080304" pitchFamily="49" charset="-128"/>
                <a:cs typeface="Times New Roman" panose="02020603050405020304" pitchFamily="18" charset="0"/>
              </a:rPr>
              <a:t>leistes</a:t>
            </a:r>
            <a:r>
              <a:rPr lang="en-GB" sz="2000" spc="30" dirty="0">
                <a:solidFill>
                  <a:schemeClr val="accent2">
                    <a:lumMod val="50000"/>
                  </a:schemeClr>
                </a:solidFill>
                <a:effectLst/>
                <a:latin typeface="+mn-lt"/>
                <a:ea typeface="MS Mincho" panose="02020609040205080304" pitchFamily="49" charset="-128"/>
                <a:cs typeface="Times New Roman" panose="02020603050405020304" pitchFamily="18" charset="0"/>
              </a:rPr>
              <a:t> robber + </a:t>
            </a:r>
            <a:r>
              <a:rPr lang="en-GB" sz="2000" i="1" spc="30" dirty="0" err="1">
                <a:solidFill>
                  <a:schemeClr val="accent2">
                    <a:lumMod val="50000"/>
                  </a:schemeClr>
                </a:solidFill>
                <a:effectLst/>
                <a:latin typeface="+mn-lt"/>
                <a:ea typeface="MS Mincho" panose="02020609040205080304" pitchFamily="49" charset="-128"/>
                <a:cs typeface="Times New Roman" panose="02020603050405020304" pitchFamily="18" charset="0"/>
              </a:rPr>
              <a:t>biosis</a:t>
            </a:r>
            <a:r>
              <a:rPr lang="en-GB" sz="2000" i="1" spc="30" dirty="0">
                <a:solidFill>
                  <a:schemeClr val="accent2">
                    <a:lumMod val="50000"/>
                  </a:schemeClr>
                </a:solidFill>
                <a:effectLst/>
                <a:latin typeface="+mn-lt"/>
                <a:ea typeface="MS Mincho" panose="02020609040205080304" pitchFamily="49" charset="-128"/>
                <a:cs typeface="Times New Roman" panose="02020603050405020304" pitchFamily="18" charset="0"/>
              </a:rPr>
              <a:t> living. </a:t>
            </a:r>
            <a:r>
              <a:rPr lang="en-GB" sz="2000" spc="30" dirty="0">
                <a:solidFill>
                  <a:schemeClr val="accent2">
                    <a:lumMod val="50000"/>
                  </a:schemeClr>
                </a:solidFill>
                <a:effectLst/>
                <a:latin typeface="+mn-lt"/>
                <a:ea typeface="MS Mincho" panose="02020609040205080304" pitchFamily="49" charset="-128"/>
                <a:cs typeface="Times New Roman" panose="02020603050405020304" pitchFamily="18" charset="0"/>
              </a:rPr>
              <a:t>  E.g. t</a:t>
            </a:r>
            <a:r>
              <a:rPr lang="en-GB" sz="2000" dirty="0">
                <a:solidFill>
                  <a:schemeClr val="accent2">
                    <a:lumMod val="50000"/>
                  </a:schemeClr>
                </a:solidFill>
                <a:effectLst/>
                <a:latin typeface="+mn-lt"/>
                <a:ea typeface="MS Mincho" panose="02020609040205080304" pitchFamily="49" charset="-128"/>
                <a:cs typeface="Times New Roman" panose="02020603050405020304" pitchFamily="18" charset="0"/>
              </a:rPr>
              <a:t>he habit of certain insects of living within the nests of another species in order to steal food from their stores</a:t>
            </a:r>
          </a:p>
          <a:p>
            <a:pPr>
              <a:buNone/>
            </a:pPr>
            <a:r>
              <a:rPr lang="en-GB" sz="2000" spc="30" dirty="0">
                <a:solidFill>
                  <a:srgbClr val="000000"/>
                </a:solidFill>
                <a:effectLst/>
                <a:latin typeface="+mn-lt"/>
                <a:ea typeface="MS Mincho" panose="02020609040205080304" pitchFamily="49" charset="-128"/>
                <a:cs typeface="Times New Roman" panose="02020603050405020304" pitchFamily="18" charset="0"/>
              </a:rPr>
              <a:t> </a:t>
            </a:r>
            <a:endParaRPr lang="en-GB" sz="2000" dirty="0">
              <a:effectLst/>
              <a:latin typeface="+mn-lt"/>
              <a:ea typeface="MS Mincho" panose="02020609040205080304" pitchFamily="49" charset="-128"/>
              <a:cs typeface="Times New Roman" panose="02020603050405020304" pitchFamily="18" charset="0"/>
            </a:endParaRPr>
          </a:p>
          <a:p>
            <a:pPr>
              <a:buNone/>
            </a:pPr>
            <a:r>
              <a:rPr lang="en-GB" sz="2000" spc="30" dirty="0">
                <a:solidFill>
                  <a:schemeClr val="bg1">
                    <a:lumMod val="75000"/>
                  </a:schemeClr>
                </a:solidFill>
                <a:effectLst/>
                <a:latin typeface="+mn-lt"/>
                <a:ea typeface="MS Mincho" panose="02020609040205080304" pitchFamily="49" charset="-128"/>
                <a:cs typeface="Times New Roman" panose="02020603050405020304" pitchFamily="18" charset="0"/>
              </a:rPr>
              <a:t>Jocular term for a lifestyle focused mainly on preventing or avoiding unpleasant or harmful experiences. From 'lest' + bios (life).  Cf "He spent whole days in his room, wearing headphones lest he disturb anyone."  </a:t>
            </a:r>
            <a:r>
              <a:rPr lang="en-GB" sz="2400" dirty="0">
                <a:solidFill>
                  <a:schemeClr val="bg1">
                    <a:lumMod val="75000"/>
                  </a:schemeClr>
                </a:solidFill>
                <a:latin typeface="+mn-lt"/>
                <a:ea typeface="Calibri" panose="020F0502020204030204" pitchFamily="34" charset="0"/>
                <a:cs typeface="Times New Roman" panose="02020603050405020304" pitchFamily="18" charset="0"/>
              </a:rPr>
              <a:t>	</a:t>
            </a:r>
            <a:r>
              <a:rPr lang="en-GB" sz="2400" dirty="0">
                <a:latin typeface="+mn-l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951769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560766" cy="5361468"/>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Call My Bluff</a:t>
            </a:r>
          </a:p>
          <a:p>
            <a:pPr lvl="0" fontAlgn="base">
              <a:buSzPts val="1000"/>
              <a:buNone/>
              <a:tabLst>
                <a:tab pos="457200" algn="l"/>
              </a:tabLst>
            </a:pPr>
            <a:endParaRPr lang="en-GB" sz="2400" dirty="0">
              <a:latin typeface="+mn-lt"/>
              <a:ea typeface="Calibri" panose="020F0502020204030204" pitchFamily="34" charset="0"/>
              <a:cs typeface="Times New Roman" panose="02020603050405020304" pitchFamily="18" charset="0"/>
            </a:endParaRPr>
          </a:p>
          <a:p>
            <a:pPr>
              <a:buNone/>
            </a:pPr>
            <a:r>
              <a:rPr lang="en-GB" sz="2400" b="1" dirty="0">
                <a:solidFill>
                  <a:schemeClr val="accent2">
                    <a:lumMod val="50000"/>
                  </a:schemeClr>
                </a:solidFill>
                <a:latin typeface="+mn-lt"/>
                <a:ea typeface="Calibri" panose="020F0502020204030204" pitchFamily="34" charset="0"/>
                <a:cs typeface="Times New Roman" panose="02020603050405020304" pitchFamily="18" charset="0"/>
              </a:rPr>
              <a:t>Sprunt</a:t>
            </a:r>
            <a:r>
              <a:rPr lang="en-GB" sz="2400" dirty="0">
                <a:latin typeface="+mn-lt"/>
                <a:ea typeface="Calibri" panose="020F0502020204030204" pitchFamily="34" charset="0"/>
                <a:cs typeface="Times New Roman" panose="02020603050405020304" pitchFamily="18" charset="0"/>
              </a:rPr>
              <a:t>		</a:t>
            </a:r>
          </a:p>
          <a:p>
            <a:pPr>
              <a:buNone/>
            </a:pPr>
            <a:r>
              <a:rPr lang="en-GB" sz="2000" dirty="0">
                <a:effectLst/>
                <a:latin typeface="+mn-lt"/>
                <a:ea typeface="MS Mincho" panose="02020609040205080304" pitchFamily="49" charset="-128"/>
                <a:cs typeface="Times New Roman" panose="02020603050405020304" pitchFamily="18" charset="0"/>
              </a:rPr>
              <a:t>n. a small amount of liquid remaining in a container after it has supposedly been emptied (Somerset/Devon)</a:t>
            </a:r>
          </a:p>
          <a:p>
            <a:pPr>
              <a:buNone/>
            </a:pPr>
            <a:r>
              <a:rPr lang="en-GB" sz="2000" dirty="0">
                <a:effectLst/>
                <a:latin typeface="+mn-lt"/>
                <a:ea typeface="MS Mincho" panose="02020609040205080304" pitchFamily="49" charset="-128"/>
                <a:cs typeface="Times New Roman" panose="02020603050405020304" pitchFamily="18" charset="0"/>
              </a:rPr>
              <a:t> </a:t>
            </a:r>
          </a:p>
          <a:p>
            <a:pPr>
              <a:buNone/>
            </a:pPr>
            <a:endParaRPr lang="en-GB" sz="2000" dirty="0">
              <a:effectLst/>
              <a:latin typeface="+mn-lt"/>
              <a:ea typeface="MS Mincho" panose="02020609040205080304" pitchFamily="49" charset="-128"/>
              <a:cs typeface="Times New Roman" panose="02020603050405020304" pitchFamily="18" charset="0"/>
            </a:endParaRPr>
          </a:p>
          <a:p>
            <a:pPr>
              <a:buNone/>
            </a:pPr>
            <a:r>
              <a:rPr lang="en-GB" sz="2000" dirty="0">
                <a:effectLst/>
                <a:latin typeface="+mn-lt"/>
                <a:ea typeface="MS Mincho" panose="02020609040205080304" pitchFamily="49" charset="-128"/>
                <a:cs typeface="Times New Roman" panose="02020603050405020304" pitchFamily="18" charset="0"/>
              </a:rPr>
              <a:t>v. 'to run among stacks after the girls at night',  to flirt, to make romantic advances (Scottish)</a:t>
            </a:r>
          </a:p>
          <a:p>
            <a:pPr>
              <a:buNone/>
            </a:pPr>
            <a:r>
              <a:rPr lang="en-GB" sz="2000" dirty="0">
                <a:effectLst/>
                <a:latin typeface="+mn-lt"/>
                <a:ea typeface="MS Mincho" panose="02020609040205080304" pitchFamily="49" charset="-128"/>
                <a:cs typeface="Times New Roman" panose="02020603050405020304" pitchFamily="18" charset="0"/>
              </a:rPr>
              <a:t> </a:t>
            </a:r>
          </a:p>
          <a:p>
            <a:pPr>
              <a:buNone/>
            </a:pPr>
            <a:endParaRPr lang="en-GB" sz="2000" dirty="0">
              <a:effectLst/>
              <a:latin typeface="+mn-lt"/>
              <a:ea typeface="MS Mincho" panose="02020609040205080304" pitchFamily="49" charset="-128"/>
              <a:cs typeface="Times New Roman" panose="02020603050405020304" pitchFamily="18" charset="0"/>
            </a:endParaRPr>
          </a:p>
          <a:p>
            <a:pPr>
              <a:buNone/>
            </a:pPr>
            <a:r>
              <a:rPr lang="en-GB" sz="2000" dirty="0">
                <a:effectLst/>
                <a:latin typeface="+mn-lt"/>
                <a:ea typeface="MS Mincho" panose="02020609040205080304" pitchFamily="49" charset="-128"/>
                <a:cs typeface="Times New Roman" panose="02020603050405020304" pitchFamily="18" charset="0"/>
              </a:rPr>
              <a:t>n. the trimmings from reeds or straw when the edges of a new thatch are made neat; also v. to sprunt a thatch (E Anglian)</a:t>
            </a:r>
            <a:r>
              <a:rPr lang="en-GB" sz="2400" dirty="0">
                <a:latin typeface="+mn-lt"/>
                <a:ea typeface="Calibri" panose="020F0502020204030204" pitchFamily="34" charset="0"/>
                <a:cs typeface="Times New Roman" panose="02020603050405020304" pitchFamily="18" charset="0"/>
              </a:rPr>
              <a:t>		</a:t>
            </a:r>
          </a:p>
        </p:txBody>
      </p:sp>
      <p:pic>
        <p:nvPicPr>
          <p:cNvPr id="2" name="Picture 1">
            <a:extLst>
              <a:ext uri="{FF2B5EF4-FFF2-40B4-BE49-F238E27FC236}">
                <a16:creationId xmlns:a16="http://schemas.microsoft.com/office/drawing/2014/main" id="{1B70C32F-DCAF-90C4-6461-7D116022D2D5}"/>
              </a:ext>
            </a:extLst>
          </p:cNvPr>
          <p:cNvPicPr>
            <a:picLocks noChangeAspect="1"/>
          </p:cNvPicPr>
          <p:nvPr/>
        </p:nvPicPr>
        <p:blipFill>
          <a:blip r:embed="rId3"/>
          <a:stretch>
            <a:fillRect/>
          </a:stretch>
        </p:blipFill>
        <p:spPr>
          <a:xfrm>
            <a:off x="7020272" y="0"/>
            <a:ext cx="2123728" cy="2123728"/>
          </a:xfrm>
          <a:prstGeom prst="rect">
            <a:avLst/>
          </a:prstGeom>
        </p:spPr>
      </p:pic>
    </p:spTree>
    <p:extLst>
      <p:ext uri="{BB962C8B-B14F-4D97-AF65-F5344CB8AC3E}">
        <p14:creationId xmlns:p14="http://schemas.microsoft.com/office/powerpoint/2010/main" val="35024287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560766" cy="5361468"/>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Call My Bluff</a:t>
            </a:r>
          </a:p>
          <a:p>
            <a:pPr lvl="0" fontAlgn="base">
              <a:buSzPts val="1000"/>
              <a:buNone/>
              <a:tabLst>
                <a:tab pos="457200" algn="l"/>
              </a:tabLst>
            </a:pPr>
            <a:endParaRPr lang="en-GB" sz="2400" dirty="0">
              <a:latin typeface="+mn-lt"/>
              <a:ea typeface="Calibri" panose="020F0502020204030204" pitchFamily="34" charset="0"/>
              <a:cs typeface="Times New Roman" panose="02020603050405020304" pitchFamily="18" charset="0"/>
            </a:endParaRPr>
          </a:p>
          <a:p>
            <a:pPr>
              <a:buNone/>
            </a:pPr>
            <a:r>
              <a:rPr lang="en-GB" sz="2400" b="1" dirty="0">
                <a:solidFill>
                  <a:schemeClr val="accent2">
                    <a:lumMod val="50000"/>
                  </a:schemeClr>
                </a:solidFill>
                <a:latin typeface="+mn-lt"/>
                <a:ea typeface="Calibri" panose="020F0502020204030204" pitchFamily="34" charset="0"/>
                <a:cs typeface="Times New Roman" panose="02020603050405020304" pitchFamily="18" charset="0"/>
              </a:rPr>
              <a:t>Sprunt</a:t>
            </a:r>
            <a:r>
              <a:rPr lang="en-GB" sz="2400" dirty="0">
                <a:latin typeface="+mn-lt"/>
                <a:ea typeface="Calibri" panose="020F0502020204030204" pitchFamily="34" charset="0"/>
                <a:cs typeface="Times New Roman" panose="02020603050405020304" pitchFamily="18" charset="0"/>
              </a:rPr>
              <a:t>		</a:t>
            </a:r>
          </a:p>
          <a:p>
            <a:pPr>
              <a:buNone/>
            </a:pPr>
            <a:r>
              <a:rPr lang="en-GB" sz="2000" dirty="0">
                <a:solidFill>
                  <a:schemeClr val="bg1">
                    <a:lumMod val="75000"/>
                  </a:schemeClr>
                </a:solidFill>
                <a:effectLst/>
                <a:latin typeface="+mn-lt"/>
                <a:ea typeface="MS Mincho" panose="02020609040205080304" pitchFamily="49" charset="-128"/>
                <a:cs typeface="Times New Roman" panose="02020603050405020304" pitchFamily="18" charset="0"/>
              </a:rPr>
              <a:t>n. a small amount of liquid remaining in a container after it has supposedly been emptied (Somerset/Devon)</a:t>
            </a:r>
          </a:p>
          <a:p>
            <a:pPr>
              <a:buNone/>
            </a:pPr>
            <a:r>
              <a:rPr lang="en-GB" sz="2000" dirty="0">
                <a:solidFill>
                  <a:srgbClr val="000000"/>
                </a:solidFill>
                <a:effectLst/>
                <a:latin typeface="+mn-lt"/>
                <a:ea typeface="MS Mincho" panose="02020609040205080304" pitchFamily="49" charset="-128"/>
                <a:cs typeface="Times New Roman" panose="02020603050405020304" pitchFamily="18" charset="0"/>
              </a:rPr>
              <a:t> </a:t>
            </a:r>
            <a:endParaRPr lang="en-GB" sz="2000" dirty="0">
              <a:effectLst/>
              <a:latin typeface="+mn-lt"/>
              <a:ea typeface="MS Mincho" panose="02020609040205080304" pitchFamily="49" charset="-128"/>
              <a:cs typeface="Times New Roman" panose="02020603050405020304" pitchFamily="18" charset="0"/>
            </a:endParaRPr>
          </a:p>
          <a:p>
            <a:pPr>
              <a:buNone/>
            </a:pPr>
            <a:endParaRPr lang="en-GB" sz="2000" dirty="0">
              <a:effectLst/>
              <a:latin typeface="+mn-lt"/>
              <a:ea typeface="MS Mincho" panose="02020609040205080304" pitchFamily="49" charset="-128"/>
              <a:cs typeface="Times New Roman" panose="02020603050405020304" pitchFamily="18" charset="0"/>
            </a:endParaRPr>
          </a:p>
          <a:p>
            <a:pPr>
              <a:buNone/>
            </a:pPr>
            <a:r>
              <a:rPr lang="en-GB" sz="2000" dirty="0">
                <a:solidFill>
                  <a:schemeClr val="accent2">
                    <a:lumMod val="50000"/>
                  </a:schemeClr>
                </a:solidFill>
                <a:effectLst/>
                <a:latin typeface="+mn-lt"/>
                <a:ea typeface="MS Mincho" panose="02020609040205080304" pitchFamily="49" charset="-128"/>
                <a:cs typeface="Times New Roman" panose="02020603050405020304" pitchFamily="18" charset="0"/>
              </a:rPr>
              <a:t>v. 'to run among stacks after the girls at night',  to flirt, to make romantic advances (Scottish)</a:t>
            </a:r>
          </a:p>
          <a:p>
            <a:pPr>
              <a:buNone/>
            </a:pPr>
            <a:r>
              <a:rPr lang="en-GB" sz="2000" dirty="0">
                <a:solidFill>
                  <a:srgbClr val="000000"/>
                </a:solidFill>
                <a:effectLst/>
                <a:latin typeface="+mn-lt"/>
                <a:ea typeface="MS Mincho" panose="02020609040205080304" pitchFamily="49" charset="-128"/>
                <a:cs typeface="Times New Roman" panose="02020603050405020304" pitchFamily="18" charset="0"/>
              </a:rPr>
              <a:t> </a:t>
            </a:r>
            <a:endParaRPr lang="en-GB" sz="2000" dirty="0">
              <a:effectLst/>
              <a:latin typeface="+mn-lt"/>
              <a:ea typeface="MS Mincho" panose="02020609040205080304" pitchFamily="49" charset="-128"/>
              <a:cs typeface="Times New Roman" panose="02020603050405020304" pitchFamily="18" charset="0"/>
            </a:endParaRPr>
          </a:p>
          <a:p>
            <a:pPr>
              <a:buNone/>
            </a:pPr>
            <a:endParaRPr lang="en-GB" sz="2000" dirty="0">
              <a:effectLst/>
              <a:latin typeface="+mn-lt"/>
              <a:ea typeface="MS Mincho" panose="02020609040205080304" pitchFamily="49" charset="-128"/>
              <a:cs typeface="Times New Roman" panose="02020603050405020304" pitchFamily="18" charset="0"/>
            </a:endParaRPr>
          </a:p>
          <a:p>
            <a:pPr>
              <a:buNone/>
            </a:pPr>
            <a:r>
              <a:rPr lang="en-GB" sz="2000" dirty="0">
                <a:solidFill>
                  <a:schemeClr val="bg1">
                    <a:lumMod val="75000"/>
                  </a:schemeClr>
                </a:solidFill>
                <a:effectLst/>
                <a:latin typeface="+mn-lt"/>
                <a:ea typeface="MS Mincho" panose="02020609040205080304" pitchFamily="49" charset="-128"/>
                <a:cs typeface="Times New Roman" panose="02020603050405020304" pitchFamily="18" charset="0"/>
              </a:rPr>
              <a:t>n. the trimmings from reeds or straw when the edges of a new thatch are made neat; also v. to sprunt a thatch (E Anglian)</a:t>
            </a:r>
            <a:r>
              <a:rPr lang="en-GB" sz="2400" dirty="0">
                <a:latin typeface="+mn-l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4670336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560766" cy="5780044"/>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Call My Bluff</a:t>
            </a:r>
          </a:p>
          <a:p>
            <a:pPr lvl="0" fontAlgn="base">
              <a:buSzPts val="1000"/>
              <a:buNone/>
              <a:tabLst>
                <a:tab pos="457200" algn="l"/>
              </a:tabLst>
            </a:pPr>
            <a:endParaRPr lang="en-GB" sz="2400" dirty="0">
              <a:latin typeface="+mn-lt"/>
              <a:ea typeface="Calibri" panose="020F0502020204030204" pitchFamily="34" charset="0"/>
              <a:cs typeface="Times New Roman" panose="02020603050405020304" pitchFamily="18" charset="0"/>
            </a:endParaRPr>
          </a:p>
          <a:p>
            <a:pPr>
              <a:buNone/>
            </a:pPr>
            <a:r>
              <a:rPr lang="en-GB" sz="2400" b="1" dirty="0" err="1">
                <a:solidFill>
                  <a:schemeClr val="accent2">
                    <a:lumMod val="50000"/>
                  </a:schemeClr>
                </a:solidFill>
                <a:latin typeface="+mn-lt"/>
                <a:ea typeface="Calibri" panose="020F0502020204030204" pitchFamily="34" charset="0"/>
                <a:cs typeface="Times New Roman" panose="02020603050405020304" pitchFamily="18" charset="0"/>
              </a:rPr>
              <a:t>Quomodocunquize</a:t>
            </a:r>
            <a:endParaRPr lang="en-GB" sz="2400" b="1" dirty="0">
              <a:solidFill>
                <a:schemeClr val="accent2">
                  <a:lumMod val="50000"/>
                </a:schemeClr>
              </a:solidFill>
              <a:latin typeface="+mn-lt"/>
              <a:ea typeface="Calibri" panose="020F0502020204030204" pitchFamily="34" charset="0"/>
              <a:cs typeface="Times New Roman" panose="02020603050405020304" pitchFamily="18" charset="0"/>
            </a:endParaRPr>
          </a:p>
          <a:p>
            <a:pPr>
              <a:buNone/>
            </a:pPr>
            <a:r>
              <a:rPr lang="en-GB" sz="2000" dirty="0">
                <a:effectLst/>
                <a:latin typeface="+mn-lt"/>
                <a:ea typeface="MS Mincho" panose="02020609040205080304" pitchFamily="49" charset="-128"/>
                <a:cs typeface="Times New Roman" panose="02020603050405020304" pitchFamily="18" charset="0"/>
              </a:rPr>
              <a:t>To make money in any way that one can - legitimate or otherwise.  From Latin </a:t>
            </a:r>
            <a:r>
              <a:rPr lang="en-GB" sz="2000" dirty="0" err="1">
                <a:effectLst/>
                <a:latin typeface="+mn-lt"/>
                <a:ea typeface="MS Mincho" panose="02020609040205080304" pitchFamily="49" charset="-128"/>
                <a:cs typeface="Times New Roman" panose="02020603050405020304" pitchFamily="18" charset="0"/>
              </a:rPr>
              <a:t>quomodocunque</a:t>
            </a:r>
            <a:r>
              <a:rPr lang="en-GB" sz="2000" dirty="0">
                <a:effectLst/>
                <a:latin typeface="+mn-lt"/>
                <a:ea typeface="MS Mincho" panose="02020609040205080304" pitchFamily="49" charset="-128"/>
                <a:cs typeface="Times New Roman" panose="02020603050405020304" pitchFamily="18" charset="0"/>
              </a:rPr>
              <a:t>, 'in whatever way'.  "Those </a:t>
            </a:r>
            <a:r>
              <a:rPr lang="en-GB" sz="2000" dirty="0" err="1">
                <a:effectLst/>
                <a:latin typeface="+mn-lt"/>
                <a:ea typeface="MS Mincho" panose="02020609040205080304" pitchFamily="49" charset="-128"/>
                <a:cs typeface="Times New Roman" panose="02020603050405020304" pitchFamily="18" charset="0"/>
              </a:rPr>
              <a:t>quomodocunquizing</a:t>
            </a:r>
            <a:r>
              <a:rPr lang="en-GB" sz="2000" dirty="0">
                <a:effectLst/>
                <a:latin typeface="+mn-lt"/>
                <a:ea typeface="MS Mincho" panose="02020609040205080304" pitchFamily="49" charset="-128"/>
                <a:cs typeface="Times New Roman" panose="02020603050405020304" pitchFamily="18" charset="0"/>
              </a:rPr>
              <a:t> </a:t>
            </a:r>
            <a:r>
              <a:rPr lang="en-GB" sz="2000" dirty="0" err="1">
                <a:effectLst/>
                <a:latin typeface="+mn-lt"/>
                <a:ea typeface="MS Mincho" panose="02020609040205080304" pitchFamily="49" charset="-128"/>
                <a:cs typeface="Times New Roman" panose="02020603050405020304" pitchFamily="18" charset="0"/>
              </a:rPr>
              <a:t>clusterfists</a:t>
            </a:r>
            <a:r>
              <a:rPr lang="en-GB" sz="2000" dirty="0">
                <a:effectLst/>
                <a:latin typeface="+mn-lt"/>
                <a:ea typeface="MS Mincho" panose="02020609040205080304" pitchFamily="49" charset="-128"/>
                <a:cs typeface="Times New Roman" panose="02020603050405020304" pitchFamily="18" charset="0"/>
              </a:rPr>
              <a:t> and rapacious varlets" Sir Thomas </a:t>
            </a:r>
            <a:r>
              <a:rPr lang="en-GB" sz="2000" dirty="0" err="1">
                <a:effectLst/>
                <a:latin typeface="+mn-lt"/>
                <a:ea typeface="MS Mincho" panose="02020609040205080304" pitchFamily="49" charset="-128"/>
                <a:cs typeface="Times New Roman" panose="02020603050405020304" pitchFamily="18" charset="0"/>
              </a:rPr>
              <a:t>Urquart</a:t>
            </a:r>
            <a:r>
              <a:rPr lang="en-GB" sz="2000" dirty="0">
                <a:effectLst/>
                <a:latin typeface="+mn-lt"/>
                <a:ea typeface="MS Mincho" panose="02020609040205080304" pitchFamily="49" charset="-128"/>
                <a:cs typeface="Times New Roman" panose="02020603050405020304" pitchFamily="18" charset="0"/>
              </a:rPr>
              <a:t> 1652</a:t>
            </a:r>
          </a:p>
          <a:p>
            <a:pPr>
              <a:buNone/>
            </a:pPr>
            <a:endParaRPr lang="en-GB" sz="2000" dirty="0">
              <a:latin typeface="+mn-lt"/>
              <a:ea typeface="MS Mincho" panose="02020609040205080304" pitchFamily="49" charset="-128"/>
              <a:cs typeface="Times New Roman" panose="02020603050405020304" pitchFamily="18" charset="0"/>
            </a:endParaRPr>
          </a:p>
          <a:p>
            <a:pPr>
              <a:buNone/>
            </a:pPr>
            <a:r>
              <a:rPr lang="en-GB" sz="2000" dirty="0">
                <a:effectLst/>
                <a:latin typeface="+mn-lt"/>
                <a:ea typeface="MS Mincho" panose="02020609040205080304" pitchFamily="49" charset="-128"/>
                <a:cs typeface="Times New Roman" panose="02020603050405020304" pitchFamily="18" charset="0"/>
              </a:rPr>
              <a:t>A medical term: to cause pronounced curvature of the spine.  The name Quasimodo ('Hunchback of Notre Dame') alludes to the condition.  </a:t>
            </a:r>
          </a:p>
          <a:p>
            <a:pPr>
              <a:buNone/>
            </a:pPr>
            <a:r>
              <a:rPr lang="en-GB" sz="2000" dirty="0">
                <a:effectLst/>
                <a:latin typeface="+mn-lt"/>
                <a:ea typeface="MS Mincho" panose="02020609040205080304" pitchFamily="49" charset="-128"/>
                <a:cs typeface="Times New Roman" panose="02020603050405020304" pitchFamily="18" charset="0"/>
              </a:rPr>
              <a:t> </a:t>
            </a:r>
          </a:p>
          <a:p>
            <a:pPr>
              <a:buNone/>
            </a:pPr>
            <a:r>
              <a:rPr lang="en-GB" sz="2000" dirty="0">
                <a:effectLst/>
                <a:latin typeface="+mn-lt"/>
                <a:ea typeface="MS Mincho" panose="02020609040205080304" pitchFamily="49" charset="-128"/>
                <a:cs typeface="Times New Roman" panose="02020603050405020304" pitchFamily="18" charset="0"/>
              </a:rPr>
              <a:t>To undertake a quest for a mythical monster or other creature.  Orig. referring to ceremonies of the </a:t>
            </a:r>
            <a:r>
              <a:rPr lang="en-GB" sz="2000" dirty="0" err="1">
                <a:effectLst/>
                <a:latin typeface="+mn-lt"/>
                <a:ea typeface="MS Mincho" panose="02020609040205080304" pitchFamily="49" charset="-128"/>
                <a:cs typeface="Times New Roman" panose="02020603050405020304" pitchFamily="18" charset="0"/>
              </a:rPr>
              <a:t>Modoc</a:t>
            </a:r>
            <a:r>
              <a:rPr lang="en-GB" sz="2000" dirty="0">
                <a:effectLst/>
                <a:latin typeface="+mn-lt"/>
                <a:ea typeface="MS Mincho" panose="02020609040205080304" pitchFamily="49" charset="-128"/>
                <a:cs typeface="Times New Roman" panose="02020603050405020304" pitchFamily="18" charset="0"/>
              </a:rPr>
              <a:t>  - Oklahoma's smallest native American tribe, located on the Pacific coast - as described by European settlers c. 1872.   </a:t>
            </a:r>
            <a:r>
              <a:rPr lang="en-GB" sz="2400" dirty="0">
                <a:latin typeface="+mn-lt"/>
                <a:ea typeface="Calibri" panose="020F0502020204030204" pitchFamily="34" charset="0"/>
                <a:cs typeface="Times New Roman" panose="02020603050405020304" pitchFamily="18" charset="0"/>
              </a:rPr>
              <a:t>		</a:t>
            </a:r>
          </a:p>
        </p:txBody>
      </p:sp>
      <p:pic>
        <p:nvPicPr>
          <p:cNvPr id="2" name="Picture 1">
            <a:extLst>
              <a:ext uri="{FF2B5EF4-FFF2-40B4-BE49-F238E27FC236}">
                <a16:creationId xmlns:a16="http://schemas.microsoft.com/office/drawing/2014/main" id="{9C88F065-AD58-277D-43EC-9DF16A0F794F}"/>
              </a:ext>
            </a:extLst>
          </p:cNvPr>
          <p:cNvPicPr>
            <a:picLocks noChangeAspect="1"/>
          </p:cNvPicPr>
          <p:nvPr/>
        </p:nvPicPr>
        <p:blipFill>
          <a:blip r:embed="rId3"/>
          <a:stretch>
            <a:fillRect/>
          </a:stretch>
        </p:blipFill>
        <p:spPr>
          <a:xfrm>
            <a:off x="7020272" y="0"/>
            <a:ext cx="2123728" cy="2123728"/>
          </a:xfrm>
          <a:prstGeom prst="rect">
            <a:avLst/>
          </a:prstGeom>
        </p:spPr>
      </p:pic>
    </p:spTree>
    <p:extLst>
      <p:ext uri="{BB962C8B-B14F-4D97-AF65-F5344CB8AC3E}">
        <p14:creationId xmlns:p14="http://schemas.microsoft.com/office/powerpoint/2010/main" val="1614069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43030C9D-A32B-C0A8-F4E0-FEA6FBE6052A}"/>
              </a:ext>
            </a:extLst>
          </p:cNvPr>
          <p:cNvSpPr txBox="1">
            <a:spLocks noChangeArrowheads="1"/>
          </p:cNvSpPr>
          <p:nvPr/>
        </p:nvSpPr>
        <p:spPr bwMode="auto">
          <a:xfrm>
            <a:off x="755650" y="836613"/>
            <a:ext cx="7920038" cy="1138773"/>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ts val="0"/>
              </a:spcBef>
              <a:buNone/>
            </a:pPr>
            <a:r>
              <a:rPr lang="en-GB" altLang="en-US" sz="2000" b="1" dirty="0">
                <a:solidFill>
                  <a:srgbClr val="0000E5"/>
                </a:solidFill>
                <a:latin typeface="+mn-lt"/>
                <a:cs typeface="Times New Roman" panose="02020603050405020304" pitchFamily="18" charset="0"/>
              </a:rPr>
              <a:t>		</a:t>
            </a:r>
          </a:p>
          <a:p>
            <a:pPr>
              <a:buNone/>
            </a:pPr>
            <a:r>
              <a:rPr lang="en-GB" altLang="en-US" sz="2000" b="1" dirty="0">
                <a:solidFill>
                  <a:srgbClr val="0000E5"/>
                </a:solidFill>
                <a:latin typeface="+mn-lt"/>
                <a:cs typeface="Times New Roman" panose="02020603050405020304" pitchFamily="18" charset="0"/>
              </a:rPr>
              <a:t>	</a:t>
            </a:r>
          </a:p>
          <a:p>
            <a:pPr>
              <a:buNone/>
            </a:pPr>
            <a:endParaRPr lang="en-GB" altLang="en-US" sz="2000" b="1" dirty="0">
              <a:solidFill>
                <a:srgbClr val="0000E5"/>
              </a:solidFill>
              <a:latin typeface="+mn-lt"/>
              <a:cs typeface="Times New Roman" panose="02020603050405020304" pitchFamily="18" charset="0"/>
            </a:endParaRPr>
          </a:p>
        </p:txBody>
      </p:sp>
      <p:pic>
        <p:nvPicPr>
          <p:cNvPr id="4" name="Picture 3">
            <a:extLst>
              <a:ext uri="{FF2B5EF4-FFF2-40B4-BE49-F238E27FC236}">
                <a16:creationId xmlns:a16="http://schemas.microsoft.com/office/drawing/2014/main" id="{DDA717BE-84C9-E181-04FA-42623099D086}"/>
              </a:ext>
            </a:extLst>
          </p:cNvPr>
          <p:cNvPicPr>
            <a:picLocks noChangeAspect="1"/>
          </p:cNvPicPr>
          <p:nvPr/>
        </p:nvPicPr>
        <p:blipFill>
          <a:blip r:embed="rId3"/>
          <a:stretch>
            <a:fillRect/>
          </a:stretch>
        </p:blipFill>
        <p:spPr>
          <a:xfrm>
            <a:off x="1547664" y="404664"/>
            <a:ext cx="6120680" cy="6120680"/>
          </a:xfrm>
          <a:prstGeom prst="rect">
            <a:avLst/>
          </a:prstGeom>
        </p:spPr>
      </p:pic>
    </p:spTree>
    <p:extLst>
      <p:ext uri="{BB962C8B-B14F-4D97-AF65-F5344CB8AC3E}">
        <p14:creationId xmlns:p14="http://schemas.microsoft.com/office/powerpoint/2010/main" val="15288623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560766" cy="5780044"/>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Call My Bluff</a:t>
            </a:r>
          </a:p>
          <a:p>
            <a:pPr lvl="0" fontAlgn="base">
              <a:buSzPts val="1000"/>
              <a:buNone/>
              <a:tabLst>
                <a:tab pos="457200" algn="l"/>
              </a:tabLst>
            </a:pPr>
            <a:endParaRPr lang="en-GB" sz="2400" dirty="0">
              <a:latin typeface="+mn-lt"/>
              <a:ea typeface="Calibri" panose="020F0502020204030204" pitchFamily="34" charset="0"/>
              <a:cs typeface="Times New Roman" panose="02020603050405020304" pitchFamily="18" charset="0"/>
            </a:endParaRPr>
          </a:p>
          <a:p>
            <a:pPr>
              <a:buNone/>
            </a:pPr>
            <a:r>
              <a:rPr lang="en-GB" sz="2400" b="1" dirty="0" err="1">
                <a:solidFill>
                  <a:schemeClr val="accent2">
                    <a:lumMod val="50000"/>
                  </a:schemeClr>
                </a:solidFill>
                <a:latin typeface="+mn-lt"/>
                <a:ea typeface="Calibri" panose="020F0502020204030204" pitchFamily="34" charset="0"/>
                <a:cs typeface="Times New Roman" panose="02020603050405020304" pitchFamily="18" charset="0"/>
              </a:rPr>
              <a:t>Quomodocunquize</a:t>
            </a:r>
            <a:endParaRPr lang="en-GB" sz="2400" b="1" dirty="0">
              <a:solidFill>
                <a:schemeClr val="accent2">
                  <a:lumMod val="50000"/>
                </a:schemeClr>
              </a:solidFill>
              <a:latin typeface="+mn-lt"/>
              <a:ea typeface="Calibri" panose="020F0502020204030204" pitchFamily="34" charset="0"/>
              <a:cs typeface="Times New Roman" panose="02020603050405020304" pitchFamily="18" charset="0"/>
            </a:endParaRPr>
          </a:p>
          <a:p>
            <a:pPr>
              <a:buNone/>
            </a:pPr>
            <a:r>
              <a:rPr lang="en-GB" sz="2000" dirty="0">
                <a:solidFill>
                  <a:schemeClr val="accent2">
                    <a:lumMod val="50000"/>
                  </a:schemeClr>
                </a:solidFill>
                <a:effectLst/>
                <a:latin typeface="+mn-lt"/>
                <a:ea typeface="MS Mincho" panose="02020609040205080304" pitchFamily="49" charset="-128"/>
                <a:cs typeface="Times New Roman" panose="02020603050405020304" pitchFamily="18" charset="0"/>
              </a:rPr>
              <a:t>To make money in any way that one can - legitimate or otherwise.  From Latin </a:t>
            </a:r>
            <a:r>
              <a:rPr lang="en-GB" sz="2000" dirty="0" err="1">
                <a:solidFill>
                  <a:schemeClr val="accent2">
                    <a:lumMod val="50000"/>
                  </a:schemeClr>
                </a:solidFill>
                <a:effectLst/>
                <a:latin typeface="+mn-lt"/>
                <a:ea typeface="MS Mincho" panose="02020609040205080304" pitchFamily="49" charset="-128"/>
                <a:cs typeface="Times New Roman" panose="02020603050405020304" pitchFamily="18" charset="0"/>
              </a:rPr>
              <a:t>quomodocunque</a:t>
            </a:r>
            <a:r>
              <a:rPr lang="en-GB" sz="2000" dirty="0">
                <a:solidFill>
                  <a:schemeClr val="accent2">
                    <a:lumMod val="50000"/>
                  </a:schemeClr>
                </a:solidFill>
                <a:effectLst/>
                <a:latin typeface="+mn-lt"/>
                <a:ea typeface="MS Mincho" panose="02020609040205080304" pitchFamily="49" charset="-128"/>
                <a:cs typeface="Times New Roman" panose="02020603050405020304" pitchFamily="18" charset="0"/>
              </a:rPr>
              <a:t>, 'in whatever way'.  "Those </a:t>
            </a:r>
            <a:r>
              <a:rPr lang="en-GB" sz="2000" dirty="0" err="1">
                <a:solidFill>
                  <a:schemeClr val="accent2">
                    <a:lumMod val="50000"/>
                  </a:schemeClr>
                </a:solidFill>
                <a:effectLst/>
                <a:latin typeface="+mn-lt"/>
                <a:ea typeface="MS Mincho" panose="02020609040205080304" pitchFamily="49" charset="-128"/>
                <a:cs typeface="Times New Roman" panose="02020603050405020304" pitchFamily="18" charset="0"/>
              </a:rPr>
              <a:t>quomodocunquizing</a:t>
            </a:r>
            <a:r>
              <a:rPr lang="en-GB" sz="2000" dirty="0">
                <a:solidFill>
                  <a:schemeClr val="accent2">
                    <a:lumMod val="50000"/>
                  </a:schemeClr>
                </a:solidFill>
                <a:effectLst/>
                <a:latin typeface="+mn-lt"/>
                <a:ea typeface="MS Mincho" panose="02020609040205080304" pitchFamily="49" charset="-128"/>
                <a:cs typeface="Times New Roman" panose="02020603050405020304" pitchFamily="18" charset="0"/>
              </a:rPr>
              <a:t> </a:t>
            </a:r>
            <a:r>
              <a:rPr lang="en-GB" sz="2000" dirty="0" err="1">
                <a:solidFill>
                  <a:schemeClr val="accent2">
                    <a:lumMod val="50000"/>
                  </a:schemeClr>
                </a:solidFill>
                <a:effectLst/>
                <a:latin typeface="+mn-lt"/>
                <a:ea typeface="MS Mincho" panose="02020609040205080304" pitchFamily="49" charset="-128"/>
                <a:cs typeface="Times New Roman" panose="02020603050405020304" pitchFamily="18" charset="0"/>
              </a:rPr>
              <a:t>clusterfists</a:t>
            </a:r>
            <a:r>
              <a:rPr lang="en-GB" sz="2000" dirty="0">
                <a:solidFill>
                  <a:schemeClr val="accent2">
                    <a:lumMod val="50000"/>
                  </a:schemeClr>
                </a:solidFill>
                <a:effectLst/>
                <a:latin typeface="+mn-lt"/>
                <a:ea typeface="MS Mincho" panose="02020609040205080304" pitchFamily="49" charset="-128"/>
                <a:cs typeface="Times New Roman" panose="02020603050405020304" pitchFamily="18" charset="0"/>
              </a:rPr>
              <a:t> and rapacious varlets" Sir Thomas </a:t>
            </a:r>
            <a:r>
              <a:rPr lang="en-GB" sz="2000" dirty="0" err="1">
                <a:solidFill>
                  <a:schemeClr val="accent2">
                    <a:lumMod val="50000"/>
                  </a:schemeClr>
                </a:solidFill>
                <a:effectLst/>
                <a:latin typeface="+mn-lt"/>
                <a:ea typeface="MS Mincho" panose="02020609040205080304" pitchFamily="49" charset="-128"/>
                <a:cs typeface="Times New Roman" panose="02020603050405020304" pitchFamily="18" charset="0"/>
              </a:rPr>
              <a:t>Urquart</a:t>
            </a:r>
            <a:r>
              <a:rPr lang="en-GB" sz="2000" dirty="0">
                <a:solidFill>
                  <a:schemeClr val="accent2">
                    <a:lumMod val="50000"/>
                  </a:schemeClr>
                </a:solidFill>
                <a:effectLst/>
                <a:latin typeface="+mn-lt"/>
                <a:ea typeface="MS Mincho" panose="02020609040205080304" pitchFamily="49" charset="-128"/>
                <a:cs typeface="Times New Roman" panose="02020603050405020304" pitchFamily="18" charset="0"/>
              </a:rPr>
              <a:t> 1652</a:t>
            </a:r>
          </a:p>
          <a:p>
            <a:pPr>
              <a:buNone/>
            </a:pPr>
            <a:endParaRPr lang="en-GB" sz="2000" dirty="0">
              <a:solidFill>
                <a:srgbClr val="000000"/>
              </a:solidFill>
              <a:latin typeface="+mn-lt"/>
              <a:ea typeface="MS Mincho" panose="02020609040205080304" pitchFamily="49" charset="-128"/>
              <a:cs typeface="Times New Roman" panose="02020603050405020304" pitchFamily="18" charset="0"/>
            </a:endParaRPr>
          </a:p>
          <a:p>
            <a:pPr>
              <a:buNone/>
            </a:pPr>
            <a:r>
              <a:rPr lang="en-GB" sz="2000" dirty="0">
                <a:solidFill>
                  <a:schemeClr val="bg1">
                    <a:lumMod val="75000"/>
                  </a:schemeClr>
                </a:solidFill>
                <a:effectLst/>
                <a:latin typeface="+mn-lt"/>
                <a:ea typeface="MS Mincho" panose="02020609040205080304" pitchFamily="49" charset="-128"/>
                <a:cs typeface="Times New Roman" panose="02020603050405020304" pitchFamily="18" charset="0"/>
              </a:rPr>
              <a:t>A medical term: to cause pronounced curvature of the spine.  The name Quasimodo ('Hunchback of Notre Dame') alludes to the condition.  </a:t>
            </a:r>
          </a:p>
          <a:p>
            <a:pPr>
              <a:buNone/>
            </a:pPr>
            <a:r>
              <a:rPr lang="en-GB" sz="2000" dirty="0">
                <a:solidFill>
                  <a:schemeClr val="bg1">
                    <a:lumMod val="75000"/>
                  </a:schemeClr>
                </a:solidFill>
                <a:effectLst/>
                <a:latin typeface="+mn-lt"/>
                <a:ea typeface="MS Mincho" panose="02020609040205080304" pitchFamily="49" charset="-128"/>
                <a:cs typeface="Times New Roman" panose="02020603050405020304" pitchFamily="18" charset="0"/>
              </a:rPr>
              <a:t> </a:t>
            </a:r>
          </a:p>
          <a:p>
            <a:pPr>
              <a:buNone/>
            </a:pPr>
            <a:r>
              <a:rPr lang="en-GB" sz="2000" dirty="0">
                <a:solidFill>
                  <a:schemeClr val="bg1">
                    <a:lumMod val="75000"/>
                  </a:schemeClr>
                </a:solidFill>
                <a:effectLst/>
                <a:latin typeface="+mn-lt"/>
                <a:ea typeface="MS Mincho" panose="02020609040205080304" pitchFamily="49" charset="-128"/>
                <a:cs typeface="Times New Roman" panose="02020603050405020304" pitchFamily="18" charset="0"/>
              </a:rPr>
              <a:t>To undertake a quest for a mythical monster or other creature.  Orig. referring to ceremonies of the </a:t>
            </a:r>
            <a:r>
              <a:rPr lang="en-GB" sz="2000" dirty="0" err="1">
                <a:solidFill>
                  <a:schemeClr val="bg1">
                    <a:lumMod val="75000"/>
                  </a:schemeClr>
                </a:solidFill>
                <a:effectLst/>
                <a:latin typeface="+mn-lt"/>
                <a:ea typeface="MS Mincho" panose="02020609040205080304" pitchFamily="49" charset="-128"/>
                <a:cs typeface="Times New Roman" panose="02020603050405020304" pitchFamily="18" charset="0"/>
              </a:rPr>
              <a:t>Modoc</a:t>
            </a:r>
            <a:r>
              <a:rPr lang="en-GB" sz="2000" dirty="0">
                <a:solidFill>
                  <a:schemeClr val="bg1">
                    <a:lumMod val="75000"/>
                  </a:schemeClr>
                </a:solidFill>
                <a:effectLst/>
                <a:latin typeface="+mn-lt"/>
                <a:ea typeface="MS Mincho" panose="02020609040205080304" pitchFamily="49" charset="-128"/>
                <a:cs typeface="Times New Roman" panose="02020603050405020304" pitchFamily="18" charset="0"/>
              </a:rPr>
              <a:t>  - Oklahoma's smallest native American tribe, located on the Pacific coast - as described by European settlers c. 1872.   </a:t>
            </a:r>
            <a:r>
              <a:rPr lang="en-GB" sz="2400" dirty="0">
                <a:latin typeface="+mn-l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0650733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488758" cy="4068806"/>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Some words we’d like to preserve or revive</a:t>
            </a:r>
          </a:p>
          <a:p>
            <a:pPr lvl="0" fontAlgn="base">
              <a:buSzPts val="1000"/>
              <a:buNone/>
              <a:tabLst>
                <a:tab pos="457200" algn="l"/>
              </a:tabLst>
            </a:pPr>
            <a:endParaRPr lang="en-GB" sz="2400" dirty="0">
              <a:latin typeface="+mn-lt"/>
              <a:ea typeface="Calibri" panose="020F0502020204030204" pitchFamily="34" charset="0"/>
              <a:cs typeface="Times New Roman" panose="02020603050405020304" pitchFamily="18" charset="0"/>
            </a:endParaRPr>
          </a:p>
          <a:p>
            <a:pPr>
              <a:buNone/>
            </a:pPr>
            <a:r>
              <a:rPr lang="en-GB" sz="2400" dirty="0">
                <a:latin typeface="+mn-lt"/>
                <a:ea typeface="Calibri" panose="020F0502020204030204" pitchFamily="34" charset="0"/>
                <a:cs typeface="Times New Roman" panose="02020603050405020304" pitchFamily="18" charset="0"/>
              </a:rPr>
              <a:t>Gongoozler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err="1">
                <a:latin typeface="+mn-lt"/>
                <a:ea typeface="Calibri" panose="020F0502020204030204" pitchFamily="34" charset="0"/>
                <a:cs typeface="Times New Roman" panose="02020603050405020304" pitchFamily="18" charset="0"/>
              </a:rPr>
              <a:t>Wist</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err="1">
                <a:latin typeface="+mn-lt"/>
                <a:ea typeface="Calibri" panose="020F0502020204030204" pitchFamily="34" charset="0"/>
                <a:cs typeface="Times New Roman" panose="02020603050405020304" pitchFamily="18" charset="0"/>
              </a:rPr>
              <a:t>Sockdologer</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a:latin typeface="+mn-lt"/>
                <a:ea typeface="Calibri" panose="020F0502020204030204" pitchFamily="34" charset="0"/>
                <a:cs typeface="Times New Roman" panose="02020603050405020304" pitchFamily="18" charset="0"/>
              </a:rPr>
              <a:t>Forsooth!		</a:t>
            </a:r>
          </a:p>
        </p:txBody>
      </p:sp>
    </p:spTree>
    <p:extLst>
      <p:ext uri="{BB962C8B-B14F-4D97-AF65-F5344CB8AC3E}">
        <p14:creationId xmlns:p14="http://schemas.microsoft.com/office/powerpoint/2010/main" val="23253859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488758" cy="4068806"/>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Some words we’d like to preserve or revive</a:t>
            </a:r>
          </a:p>
          <a:p>
            <a:pPr lvl="0" fontAlgn="base">
              <a:buSzPts val="1000"/>
              <a:buNone/>
              <a:tabLst>
                <a:tab pos="457200" algn="l"/>
              </a:tabLst>
            </a:pPr>
            <a:endParaRPr lang="en-GB" sz="2400" dirty="0">
              <a:latin typeface="+mn-lt"/>
              <a:ea typeface="Calibri" panose="020F0502020204030204" pitchFamily="34" charset="0"/>
              <a:cs typeface="Times New Roman" panose="02020603050405020304" pitchFamily="18" charset="0"/>
            </a:endParaRPr>
          </a:p>
          <a:p>
            <a:pPr>
              <a:buNone/>
            </a:pPr>
            <a:r>
              <a:rPr lang="en-GB" sz="2400" b="1" dirty="0">
                <a:solidFill>
                  <a:schemeClr val="accent2">
                    <a:lumMod val="50000"/>
                  </a:schemeClr>
                </a:solidFill>
                <a:latin typeface="+mn-lt"/>
                <a:ea typeface="Calibri" panose="020F0502020204030204" pitchFamily="34" charset="0"/>
                <a:cs typeface="Times New Roman" panose="02020603050405020304" pitchFamily="18" charset="0"/>
              </a:rPr>
              <a:t>Gongoozler</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err="1">
                <a:solidFill>
                  <a:schemeClr val="bg1">
                    <a:lumMod val="75000"/>
                  </a:schemeClr>
                </a:solidFill>
                <a:latin typeface="+mn-lt"/>
                <a:ea typeface="Calibri" panose="020F0502020204030204" pitchFamily="34" charset="0"/>
                <a:cs typeface="Times New Roman" panose="02020603050405020304" pitchFamily="18" charset="0"/>
              </a:rPr>
              <a:t>Wist</a:t>
            </a:r>
            <a:r>
              <a:rPr lang="en-GB" sz="2400" dirty="0">
                <a:solidFill>
                  <a:schemeClr val="bg1">
                    <a:lumMod val="75000"/>
                  </a:schemeClr>
                </a:solidFill>
                <a:latin typeface="+mn-lt"/>
                <a:ea typeface="Calibri" panose="020F0502020204030204" pitchFamily="34" charset="0"/>
                <a:cs typeface="Times New Roman" panose="02020603050405020304" pitchFamily="18" charset="0"/>
              </a:rPr>
              <a:t>		</a:t>
            </a:r>
          </a:p>
          <a:p>
            <a:pPr>
              <a:buNone/>
            </a:pPr>
            <a:endParaRPr lang="en-GB" sz="2400" dirty="0">
              <a:solidFill>
                <a:schemeClr val="bg1">
                  <a:lumMod val="75000"/>
                </a:schemeClr>
              </a:solidFill>
              <a:latin typeface="+mn-lt"/>
              <a:ea typeface="Calibri" panose="020F0502020204030204" pitchFamily="34" charset="0"/>
              <a:cs typeface="Times New Roman" panose="02020603050405020304" pitchFamily="18" charset="0"/>
            </a:endParaRPr>
          </a:p>
          <a:p>
            <a:pPr>
              <a:buNone/>
            </a:pPr>
            <a:r>
              <a:rPr lang="en-GB" sz="2400" dirty="0" err="1">
                <a:solidFill>
                  <a:schemeClr val="bg1">
                    <a:lumMod val="75000"/>
                  </a:schemeClr>
                </a:solidFill>
                <a:latin typeface="+mn-lt"/>
                <a:ea typeface="Calibri" panose="020F0502020204030204" pitchFamily="34" charset="0"/>
                <a:cs typeface="Times New Roman" panose="02020603050405020304" pitchFamily="18" charset="0"/>
              </a:rPr>
              <a:t>Sockdologer</a:t>
            </a:r>
            <a:r>
              <a:rPr lang="en-GB" sz="2400" dirty="0">
                <a:solidFill>
                  <a:schemeClr val="bg1">
                    <a:lumMod val="75000"/>
                  </a:schemeClr>
                </a:solidFill>
                <a:latin typeface="+mn-lt"/>
                <a:ea typeface="Calibri" panose="020F0502020204030204" pitchFamily="34" charset="0"/>
                <a:cs typeface="Times New Roman" panose="02020603050405020304" pitchFamily="18" charset="0"/>
              </a:rPr>
              <a:t>		</a:t>
            </a:r>
          </a:p>
          <a:p>
            <a:pPr>
              <a:buNone/>
            </a:pPr>
            <a:endParaRPr lang="en-GB" sz="2400" dirty="0">
              <a:solidFill>
                <a:schemeClr val="bg1">
                  <a:lumMod val="75000"/>
                </a:schemeClr>
              </a:solidFill>
              <a:latin typeface="+mn-lt"/>
              <a:ea typeface="Calibri" panose="020F0502020204030204" pitchFamily="34" charset="0"/>
              <a:cs typeface="Times New Roman" panose="02020603050405020304" pitchFamily="18" charset="0"/>
            </a:endParaRPr>
          </a:p>
          <a:p>
            <a:pPr>
              <a:buNone/>
            </a:pPr>
            <a:r>
              <a:rPr lang="en-GB" sz="2400" dirty="0">
                <a:solidFill>
                  <a:schemeClr val="bg1">
                    <a:lumMod val="75000"/>
                  </a:schemeClr>
                </a:solidFill>
                <a:latin typeface="+mn-lt"/>
                <a:ea typeface="Calibri" panose="020F0502020204030204" pitchFamily="34" charset="0"/>
                <a:cs typeface="Times New Roman" panose="02020603050405020304" pitchFamily="18" charset="0"/>
              </a:rPr>
              <a:t>Forsooth!</a:t>
            </a:r>
            <a:r>
              <a:rPr lang="en-GB" sz="2400" dirty="0">
                <a:latin typeface="+mn-lt"/>
                <a:ea typeface="Calibri" panose="020F0502020204030204" pitchFamily="34" charset="0"/>
                <a:cs typeface="Times New Roman" panose="02020603050405020304" pitchFamily="18" charset="0"/>
              </a:rPr>
              <a:t>		</a:t>
            </a:r>
          </a:p>
        </p:txBody>
      </p:sp>
      <p:sp>
        <p:nvSpPr>
          <p:cNvPr id="2" name="Text Box 4">
            <a:extLst>
              <a:ext uri="{FF2B5EF4-FFF2-40B4-BE49-F238E27FC236}">
                <a16:creationId xmlns:a16="http://schemas.microsoft.com/office/drawing/2014/main" id="{C7851B9A-979D-152B-9B1E-DAE6C5C6F63B}"/>
              </a:ext>
            </a:extLst>
          </p:cNvPr>
          <p:cNvSpPr txBox="1">
            <a:spLocks noChangeArrowheads="1"/>
          </p:cNvSpPr>
          <p:nvPr/>
        </p:nvSpPr>
        <p:spPr bwMode="auto">
          <a:xfrm>
            <a:off x="3419872" y="1700808"/>
            <a:ext cx="5472608" cy="5078313"/>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None/>
            </a:pPr>
            <a:r>
              <a:rPr lang="en-GB" sz="1800" dirty="0">
                <a:solidFill>
                  <a:srgbClr val="202122"/>
                </a:solidFill>
                <a:effectLst/>
                <a:latin typeface="+mn-lt"/>
                <a:ea typeface="Calibri" panose="020F0502020204030204" pitchFamily="34" charset="0"/>
                <a:cs typeface="Times New Roman" panose="02020603050405020304" pitchFamily="18" charset="0"/>
              </a:rPr>
              <a:t>a person who enjoys watching activity </a:t>
            </a:r>
            <a:r>
              <a:rPr lang="en-GB" sz="1800" dirty="0">
                <a:effectLst/>
                <a:latin typeface="+mn-lt"/>
                <a:ea typeface="Calibri" panose="020F0502020204030204" pitchFamily="34" charset="0"/>
                <a:cs typeface="Times New Roman" panose="02020603050405020304" pitchFamily="18" charset="0"/>
              </a:rPr>
              <a:t>on the canals of the United Kingdom. The term is also used more generally to describe those who harbour an interest in canals and canal life, but do not actively participate.</a:t>
            </a:r>
          </a:p>
          <a:p>
            <a:pPr>
              <a:buNone/>
            </a:pPr>
            <a:r>
              <a:rPr lang="en-GB" sz="1800" dirty="0">
                <a:effectLst/>
                <a:latin typeface="+mn-lt"/>
                <a:ea typeface="Calibri" panose="020F0502020204030204" pitchFamily="34" charset="0"/>
                <a:cs typeface="Times New Roman" panose="02020603050405020304" pitchFamily="18" charset="0"/>
              </a:rPr>
              <a:t> </a:t>
            </a:r>
          </a:p>
          <a:p>
            <a:pPr>
              <a:buNone/>
            </a:pPr>
            <a:r>
              <a:rPr lang="en-GB" sz="1800" dirty="0">
                <a:solidFill>
                  <a:srgbClr val="040C28"/>
                </a:solidFill>
                <a:effectLst/>
                <a:latin typeface="+mn-lt"/>
                <a:ea typeface="Calibri" panose="020F0502020204030204" pitchFamily="34" charset="0"/>
                <a:cs typeface="Times New Roman" panose="02020603050405020304" pitchFamily="18" charset="0"/>
              </a:rPr>
              <a:t>The word may have arisen from words in Lincolnshire dialect: </a:t>
            </a:r>
            <a:r>
              <a:rPr lang="en-GB" sz="1800" dirty="0" err="1">
                <a:solidFill>
                  <a:srgbClr val="040C28"/>
                </a:solidFill>
                <a:effectLst/>
                <a:latin typeface="+mn-lt"/>
                <a:ea typeface="Calibri" panose="020F0502020204030204" pitchFamily="34" charset="0"/>
                <a:cs typeface="Times New Roman" panose="02020603050405020304" pitchFamily="18" charset="0"/>
              </a:rPr>
              <a:t>gawn</a:t>
            </a:r>
            <a:r>
              <a:rPr lang="en-GB" sz="1800" dirty="0">
                <a:solidFill>
                  <a:srgbClr val="040C28"/>
                </a:solidFill>
                <a:effectLst/>
                <a:latin typeface="+mn-lt"/>
                <a:ea typeface="Calibri" panose="020F0502020204030204" pitchFamily="34" charset="0"/>
                <a:cs typeface="Times New Roman" panose="02020603050405020304" pitchFamily="18" charset="0"/>
              </a:rPr>
              <a:t> and </a:t>
            </a:r>
            <a:r>
              <a:rPr lang="en-GB" sz="1800" dirty="0" err="1">
                <a:solidFill>
                  <a:srgbClr val="040C28"/>
                </a:solidFill>
                <a:effectLst/>
                <a:latin typeface="+mn-lt"/>
                <a:ea typeface="Calibri" panose="020F0502020204030204" pitchFamily="34" charset="0"/>
                <a:cs typeface="Times New Roman" panose="02020603050405020304" pitchFamily="18" charset="0"/>
              </a:rPr>
              <a:t>gooze</a:t>
            </a:r>
            <a:r>
              <a:rPr lang="en-GB" sz="1800" dirty="0">
                <a:solidFill>
                  <a:srgbClr val="040C28"/>
                </a:solidFill>
                <a:effectLst/>
                <a:latin typeface="+mn-lt"/>
                <a:ea typeface="Calibri" panose="020F0502020204030204" pitchFamily="34" charset="0"/>
                <a:cs typeface="Times New Roman" panose="02020603050405020304" pitchFamily="18" charset="0"/>
              </a:rPr>
              <a:t>, both meaning to stare or gape</a:t>
            </a:r>
            <a:r>
              <a:rPr lang="en-GB" sz="1800" dirty="0">
                <a:solidFill>
                  <a:srgbClr val="202124"/>
                </a:solidFill>
                <a:effectLst/>
                <a:latin typeface="+mn-lt"/>
                <a:ea typeface="Calibri" panose="020F0502020204030204" pitchFamily="34" charset="0"/>
                <a:cs typeface="Times New Roman" panose="02020603050405020304" pitchFamily="18" charset="0"/>
              </a:rPr>
              <a:t>. It might be presumed that such an expression would date from the nineteenth century, when canals were at their peak, but the word is only recorded from the end of that century or the early twentieth. </a:t>
            </a:r>
            <a:endParaRPr lang="en-GB" sz="1800" dirty="0">
              <a:effectLst/>
              <a:latin typeface="+mn-lt"/>
              <a:ea typeface="Calibri" panose="020F0502020204030204" pitchFamily="34" charset="0"/>
              <a:cs typeface="Times New Roman" panose="02020603050405020304" pitchFamily="18" charset="0"/>
            </a:endParaRPr>
          </a:p>
          <a:p>
            <a:pPr>
              <a:buNone/>
            </a:pPr>
            <a:r>
              <a:rPr lang="en-GB" sz="1800" dirty="0">
                <a:solidFill>
                  <a:srgbClr val="202122"/>
                </a:solidFill>
                <a:effectLst/>
                <a:latin typeface="+mn-lt"/>
                <a:ea typeface="Calibri" panose="020F0502020204030204" pitchFamily="34" charset="0"/>
                <a:cs typeface="Times New Roman" panose="02020603050405020304" pitchFamily="18" charset="0"/>
              </a:rPr>
              <a:t>A </a:t>
            </a:r>
            <a:r>
              <a:rPr lang="en-GB" sz="1800" i="1" dirty="0" err="1">
                <a:solidFill>
                  <a:srgbClr val="202122"/>
                </a:solidFill>
                <a:effectLst/>
                <a:latin typeface="+mn-lt"/>
                <a:ea typeface="Calibri" panose="020F0502020204030204" pitchFamily="34" charset="0"/>
                <a:cs typeface="Times New Roman" panose="02020603050405020304" pitchFamily="18" charset="0"/>
              </a:rPr>
              <a:t>gawn</a:t>
            </a:r>
            <a:r>
              <a:rPr lang="en-GB" sz="1800" dirty="0">
                <a:solidFill>
                  <a:srgbClr val="202122"/>
                </a:solidFill>
                <a:effectLst/>
                <a:latin typeface="+mn-lt"/>
                <a:ea typeface="Calibri" panose="020F0502020204030204" pitchFamily="34" charset="0"/>
                <a:cs typeface="Times New Roman" panose="02020603050405020304" pitchFamily="18" charset="0"/>
              </a:rPr>
              <a:t> is also a small ship of lading, such as a working-narrowboat.</a:t>
            </a:r>
            <a:endParaRPr lang="en-GB" sz="1800" dirty="0">
              <a:effectLst/>
              <a:latin typeface="+mn-lt"/>
              <a:ea typeface="Calibri" panose="020F0502020204030204" pitchFamily="34" charset="0"/>
              <a:cs typeface="Times New Roman" panose="02020603050405020304" pitchFamily="18" charset="0"/>
            </a:endParaRPr>
          </a:p>
          <a:p>
            <a:pPr>
              <a:buNone/>
            </a:pPr>
            <a:r>
              <a:rPr lang="en-GB" sz="1800" dirty="0">
                <a:solidFill>
                  <a:srgbClr val="202124"/>
                </a:solidFill>
                <a:effectLst/>
                <a:latin typeface="+mn-lt"/>
                <a:ea typeface="Calibri" panose="020F0502020204030204" pitchFamily="34" charset="0"/>
                <a:cs typeface="Times New Roman" panose="02020603050405020304" pitchFamily="18" charset="0"/>
              </a:rPr>
              <a:t> </a:t>
            </a:r>
            <a:endParaRPr lang="en-GB" sz="1800" dirty="0">
              <a:effectLst/>
              <a:latin typeface="+mn-lt"/>
              <a:ea typeface="Calibri" panose="020F0502020204030204" pitchFamily="34" charset="0"/>
              <a:cs typeface="Times New Roman" panose="02020603050405020304" pitchFamily="18" charset="0"/>
            </a:endParaRPr>
          </a:p>
          <a:p>
            <a:pPr>
              <a:buNone/>
            </a:pPr>
            <a:r>
              <a:rPr lang="en-GB" sz="1800" i="1" dirty="0">
                <a:solidFill>
                  <a:schemeClr val="accent2">
                    <a:lumMod val="50000"/>
                  </a:schemeClr>
                </a:solidFill>
                <a:effectLst/>
                <a:latin typeface="+mn-lt"/>
                <a:ea typeface="Times New Roman" panose="02020603050405020304" pitchFamily="18" charset="0"/>
                <a:cs typeface="Open Sans" panose="020B0606030504020204" pitchFamily="34" charset="0"/>
              </a:rPr>
              <a:t>https://</a:t>
            </a:r>
            <a:r>
              <a:rPr lang="en-GB" sz="1800" i="1" dirty="0" err="1">
                <a:solidFill>
                  <a:schemeClr val="accent2">
                    <a:lumMod val="50000"/>
                  </a:schemeClr>
                </a:solidFill>
                <a:effectLst/>
                <a:latin typeface="+mn-lt"/>
                <a:ea typeface="Times New Roman" panose="02020603050405020304" pitchFamily="18" charset="0"/>
                <a:cs typeface="Open Sans" panose="020B0606030504020204" pitchFamily="34" charset="0"/>
              </a:rPr>
              <a:t>en.wikipedia.org</a:t>
            </a:r>
            <a:r>
              <a:rPr lang="en-GB" sz="1800" i="1" dirty="0">
                <a:solidFill>
                  <a:schemeClr val="accent2">
                    <a:lumMod val="50000"/>
                  </a:schemeClr>
                </a:solidFill>
                <a:effectLst/>
                <a:latin typeface="+mn-lt"/>
                <a:ea typeface="Times New Roman" panose="02020603050405020304" pitchFamily="18" charset="0"/>
                <a:cs typeface="Open Sans" panose="020B0606030504020204" pitchFamily="34" charset="0"/>
              </a:rPr>
              <a:t>/wiki/Gongoozler</a:t>
            </a:r>
            <a:endParaRPr lang="en-GB" sz="1800" i="1" dirty="0">
              <a:solidFill>
                <a:schemeClr val="accent2">
                  <a:lumMod val="50000"/>
                </a:schemeClr>
              </a:solidFill>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67565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488758" cy="4068806"/>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Some words we’d like to preserve or revive</a:t>
            </a:r>
          </a:p>
          <a:p>
            <a:pPr lvl="0" fontAlgn="base">
              <a:buSzPts val="1000"/>
              <a:buNone/>
              <a:tabLst>
                <a:tab pos="457200" algn="l"/>
              </a:tabLst>
            </a:pPr>
            <a:endParaRPr lang="en-GB" sz="2400" dirty="0">
              <a:latin typeface="+mn-lt"/>
              <a:ea typeface="Calibri" panose="020F0502020204030204" pitchFamily="34" charset="0"/>
              <a:cs typeface="Times New Roman" panose="02020603050405020304" pitchFamily="18" charset="0"/>
            </a:endParaRPr>
          </a:p>
          <a:p>
            <a:pPr>
              <a:buNone/>
            </a:pPr>
            <a:r>
              <a:rPr lang="en-GB" sz="2400" dirty="0">
                <a:solidFill>
                  <a:schemeClr val="bg1">
                    <a:lumMod val="75000"/>
                  </a:schemeClr>
                </a:solidFill>
                <a:latin typeface="+mn-lt"/>
                <a:ea typeface="Calibri" panose="020F0502020204030204" pitchFamily="34" charset="0"/>
                <a:cs typeface="Times New Roman" panose="02020603050405020304" pitchFamily="18" charset="0"/>
              </a:rPr>
              <a:t>Gongoozler</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b="1" dirty="0" err="1">
                <a:solidFill>
                  <a:schemeClr val="accent2">
                    <a:lumMod val="50000"/>
                  </a:schemeClr>
                </a:solidFill>
                <a:latin typeface="+mn-lt"/>
                <a:ea typeface="Calibri" panose="020F0502020204030204" pitchFamily="34" charset="0"/>
                <a:cs typeface="Times New Roman" panose="02020603050405020304" pitchFamily="18" charset="0"/>
              </a:rPr>
              <a:t>Wist</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err="1">
                <a:solidFill>
                  <a:schemeClr val="bg1">
                    <a:lumMod val="75000"/>
                  </a:schemeClr>
                </a:solidFill>
                <a:latin typeface="+mn-lt"/>
                <a:ea typeface="Calibri" panose="020F0502020204030204" pitchFamily="34" charset="0"/>
                <a:cs typeface="Times New Roman" panose="02020603050405020304" pitchFamily="18" charset="0"/>
              </a:rPr>
              <a:t>Sockdologer</a:t>
            </a:r>
            <a:r>
              <a:rPr lang="en-GB" sz="2400" dirty="0">
                <a:solidFill>
                  <a:schemeClr val="bg1">
                    <a:lumMod val="75000"/>
                  </a:schemeClr>
                </a:solidFill>
                <a:latin typeface="+mn-lt"/>
                <a:ea typeface="Calibri" panose="020F0502020204030204" pitchFamily="34" charset="0"/>
                <a:cs typeface="Times New Roman" panose="02020603050405020304" pitchFamily="18" charset="0"/>
              </a:rPr>
              <a:t>		</a:t>
            </a:r>
          </a:p>
          <a:p>
            <a:pPr>
              <a:buNone/>
            </a:pPr>
            <a:endParaRPr lang="en-GB" sz="2400" dirty="0">
              <a:solidFill>
                <a:schemeClr val="bg1">
                  <a:lumMod val="75000"/>
                </a:schemeClr>
              </a:solidFill>
              <a:latin typeface="+mn-lt"/>
              <a:ea typeface="Calibri" panose="020F0502020204030204" pitchFamily="34" charset="0"/>
              <a:cs typeface="Times New Roman" panose="02020603050405020304" pitchFamily="18" charset="0"/>
            </a:endParaRPr>
          </a:p>
          <a:p>
            <a:pPr>
              <a:buNone/>
            </a:pPr>
            <a:r>
              <a:rPr lang="en-GB" sz="2400" dirty="0">
                <a:solidFill>
                  <a:schemeClr val="bg1">
                    <a:lumMod val="75000"/>
                  </a:schemeClr>
                </a:solidFill>
                <a:latin typeface="+mn-lt"/>
                <a:ea typeface="Calibri" panose="020F0502020204030204" pitchFamily="34" charset="0"/>
                <a:cs typeface="Times New Roman" panose="02020603050405020304" pitchFamily="18" charset="0"/>
              </a:rPr>
              <a:t>Forsooth!</a:t>
            </a:r>
            <a:r>
              <a:rPr lang="en-GB" sz="2400" dirty="0">
                <a:latin typeface="+mn-lt"/>
                <a:ea typeface="Calibri" panose="020F0502020204030204" pitchFamily="34" charset="0"/>
                <a:cs typeface="Times New Roman" panose="02020603050405020304" pitchFamily="18" charset="0"/>
              </a:rPr>
              <a:t>		</a:t>
            </a:r>
          </a:p>
        </p:txBody>
      </p:sp>
      <p:sp>
        <p:nvSpPr>
          <p:cNvPr id="2" name="Text Box 4">
            <a:extLst>
              <a:ext uri="{FF2B5EF4-FFF2-40B4-BE49-F238E27FC236}">
                <a16:creationId xmlns:a16="http://schemas.microsoft.com/office/drawing/2014/main" id="{C7851B9A-979D-152B-9B1E-DAE6C5C6F63B}"/>
              </a:ext>
            </a:extLst>
          </p:cNvPr>
          <p:cNvSpPr txBox="1">
            <a:spLocks noChangeArrowheads="1"/>
          </p:cNvSpPr>
          <p:nvPr/>
        </p:nvSpPr>
        <p:spPr bwMode="auto">
          <a:xfrm>
            <a:off x="3419872" y="2708920"/>
            <a:ext cx="5472608" cy="3847207"/>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None/>
            </a:pPr>
            <a:r>
              <a:rPr lang="en-GB" sz="2000" dirty="0">
                <a:effectLst/>
                <a:latin typeface="+mn-lt"/>
                <a:ea typeface="Times New Roman" panose="02020603050405020304" pitchFamily="18" charset="0"/>
                <a:cs typeface="Times New Roman" panose="02020603050405020304" pitchFamily="18" charset="0"/>
              </a:rPr>
              <a:t>"to know" (archaic), c. 1500</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dirty="0">
                <a:effectLst/>
                <a:latin typeface="+mn-lt"/>
                <a:ea typeface="Times New Roman" panose="02020603050405020304" pitchFamily="18" charset="0"/>
                <a:cs typeface="Times New Roman" panose="02020603050405020304" pitchFamily="18" charset="0"/>
              </a:rPr>
              <a:t>from Old English past tense of </a:t>
            </a:r>
            <a:r>
              <a:rPr lang="en-GB" sz="2000" i="1" dirty="0">
                <a:effectLst/>
                <a:latin typeface="+mn-lt"/>
                <a:ea typeface="Times New Roman" panose="02020603050405020304" pitchFamily="18" charset="0"/>
                <a:cs typeface="Times New Roman" panose="02020603050405020304" pitchFamily="18" charset="0"/>
              </a:rPr>
              <a:t>witan</a:t>
            </a:r>
            <a:r>
              <a:rPr lang="en-GB" sz="2000" dirty="0">
                <a:effectLst/>
                <a:latin typeface="+mn-lt"/>
                <a:ea typeface="Times New Roman" panose="02020603050405020304" pitchFamily="18" charset="0"/>
                <a:cs typeface="Times New Roman" panose="02020603050405020304" pitchFamily="18" charset="0"/>
              </a:rPr>
              <a:t> "to know" </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dirty="0">
                <a:effectLst/>
                <a:latin typeface="+mn-lt"/>
                <a:ea typeface="Times New Roman" panose="02020603050405020304" pitchFamily="18" charset="0"/>
                <a:cs typeface="Times New Roman" panose="02020603050405020304" pitchFamily="18" charset="0"/>
              </a:rPr>
              <a:t>(cognate with German </a:t>
            </a:r>
            <a:r>
              <a:rPr lang="en-GB" sz="2000" i="1" dirty="0" err="1">
                <a:effectLst/>
                <a:latin typeface="+mn-lt"/>
                <a:ea typeface="Times New Roman" panose="02020603050405020304" pitchFamily="18" charset="0"/>
                <a:cs typeface="Times New Roman" panose="02020603050405020304" pitchFamily="18" charset="0"/>
              </a:rPr>
              <a:t>wusste</a:t>
            </a:r>
            <a:r>
              <a:rPr lang="en-GB" sz="2000" dirty="0">
                <a:effectLst/>
                <a:latin typeface="+mn-lt"/>
                <a:ea typeface="Times New Roman" panose="02020603050405020304" pitchFamily="18" charset="0"/>
                <a:cs typeface="Times New Roman" panose="02020603050405020304" pitchFamily="18" charset="0"/>
              </a:rPr>
              <a:t>, past tense of </a:t>
            </a:r>
            <a:r>
              <a:rPr lang="en-GB" sz="2000" i="1" dirty="0" err="1">
                <a:effectLst/>
                <a:latin typeface="+mn-lt"/>
                <a:ea typeface="Times New Roman" panose="02020603050405020304" pitchFamily="18" charset="0"/>
                <a:cs typeface="Times New Roman" panose="02020603050405020304" pitchFamily="18" charset="0"/>
              </a:rPr>
              <a:t>wissen</a:t>
            </a:r>
            <a:r>
              <a:rPr lang="en-GB" sz="2000" dirty="0">
                <a:effectLst/>
                <a:latin typeface="+mn-lt"/>
                <a:ea typeface="Times New Roman" panose="02020603050405020304" pitchFamily="18" charset="0"/>
                <a:cs typeface="Times New Roman" panose="02020603050405020304" pitchFamily="18" charset="0"/>
              </a:rPr>
              <a:t> "to know"). </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i="1" dirty="0">
                <a:effectLst/>
                <a:latin typeface="+mn-lt"/>
                <a:ea typeface="Times New Roman" panose="02020603050405020304" pitchFamily="18" charset="0"/>
                <a:cs typeface="Times New Roman" panose="02020603050405020304" pitchFamily="18" charset="0"/>
              </a:rPr>
              <a:t>Had-I-</a:t>
            </a:r>
            <a:r>
              <a:rPr lang="en-GB" sz="2000" i="1" dirty="0" err="1">
                <a:effectLst/>
                <a:latin typeface="+mn-lt"/>
                <a:ea typeface="Times New Roman" panose="02020603050405020304" pitchFamily="18" charset="0"/>
                <a:cs typeface="Times New Roman" panose="02020603050405020304" pitchFamily="18" charset="0"/>
              </a:rPr>
              <a:t>wiste</a:t>
            </a:r>
            <a:r>
              <a:rPr lang="en-GB" sz="2000" dirty="0">
                <a:effectLst/>
                <a:latin typeface="+mn-lt"/>
                <a:ea typeface="Times New Roman" panose="02020603050405020304" pitchFamily="18" charset="0"/>
                <a:cs typeface="Times New Roman" panose="02020603050405020304" pitchFamily="18" charset="0"/>
              </a:rPr>
              <a:t> was used c. 1400-1550 in sense "regret for something done rashly or heedlessly". </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dirty="0">
                <a:effectLst/>
                <a:latin typeface="+mn-lt"/>
                <a:ea typeface="Times New Roman" panose="02020603050405020304" pitchFamily="18" charset="0"/>
                <a:cs typeface="Times New Roman" panose="02020603050405020304" pitchFamily="18" charset="0"/>
              </a:rPr>
              <a:t>Proverbial in expression </a:t>
            </a:r>
            <a:r>
              <a:rPr lang="en-GB" sz="2000" i="1" dirty="0">
                <a:effectLst/>
                <a:latin typeface="+mn-lt"/>
                <a:ea typeface="Times New Roman" panose="02020603050405020304" pitchFamily="18" charset="0"/>
                <a:cs typeface="Times New Roman" panose="02020603050405020304" pitchFamily="18" charset="0"/>
              </a:rPr>
              <a:t>Had-I-</a:t>
            </a:r>
            <a:r>
              <a:rPr lang="en-GB" sz="2000" i="1" dirty="0" err="1">
                <a:effectLst/>
                <a:latin typeface="+mn-lt"/>
                <a:ea typeface="Times New Roman" panose="02020603050405020304" pitchFamily="18" charset="0"/>
                <a:cs typeface="Times New Roman" panose="02020603050405020304" pitchFamily="18" charset="0"/>
              </a:rPr>
              <a:t>wiste</a:t>
            </a:r>
            <a:r>
              <a:rPr lang="en-GB" sz="2000" i="1" dirty="0">
                <a:effectLst/>
                <a:latin typeface="+mn-lt"/>
                <a:ea typeface="Times New Roman" panose="02020603050405020304" pitchFamily="18" charset="0"/>
                <a:cs typeface="Times New Roman" panose="02020603050405020304" pitchFamily="18" charset="0"/>
              </a:rPr>
              <a:t> cometh ever too late</a:t>
            </a:r>
            <a:r>
              <a:rPr lang="en-GB" sz="2000" dirty="0">
                <a:effectLst/>
                <a:latin typeface="+mn-lt"/>
                <a:ea typeface="Times New Roman" panose="02020603050405020304" pitchFamily="18" charset="0"/>
                <a:cs typeface="Times New Roman" panose="02020603050405020304" pitchFamily="18" charset="0"/>
              </a:rPr>
              <a:t>.</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dirty="0">
                <a:solidFill>
                  <a:srgbClr val="212529"/>
                </a:solidFill>
                <a:effectLst/>
                <a:latin typeface="+mn-lt"/>
                <a:ea typeface="Times New Roman" panose="02020603050405020304" pitchFamily="18" charset="0"/>
                <a:cs typeface="Open Sans" panose="020B0606030504020204" pitchFamily="34" charset="0"/>
              </a:rPr>
              <a:t> </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i="1" dirty="0">
                <a:solidFill>
                  <a:schemeClr val="accent2">
                    <a:lumMod val="50000"/>
                  </a:schemeClr>
                </a:solidFill>
                <a:effectLst/>
                <a:latin typeface="+mn-lt"/>
                <a:ea typeface="Times New Roman" panose="02020603050405020304" pitchFamily="18" charset="0"/>
                <a:cs typeface="Open Sans" panose="020B0606030504020204" pitchFamily="34" charset="0"/>
              </a:rPr>
              <a:t>https://</a:t>
            </a:r>
            <a:r>
              <a:rPr lang="en-GB" sz="2000" i="1" dirty="0" err="1">
                <a:solidFill>
                  <a:schemeClr val="accent2">
                    <a:lumMod val="50000"/>
                  </a:schemeClr>
                </a:solidFill>
                <a:effectLst/>
                <a:latin typeface="+mn-lt"/>
                <a:ea typeface="Times New Roman" panose="02020603050405020304" pitchFamily="18" charset="0"/>
                <a:cs typeface="Open Sans" panose="020B0606030504020204" pitchFamily="34" charset="0"/>
              </a:rPr>
              <a:t>www.etymonline.com</a:t>
            </a:r>
            <a:r>
              <a:rPr lang="en-GB" sz="2000" i="1" dirty="0">
                <a:solidFill>
                  <a:schemeClr val="accent2">
                    <a:lumMod val="50000"/>
                  </a:schemeClr>
                </a:solidFill>
                <a:effectLst/>
                <a:latin typeface="+mn-lt"/>
                <a:ea typeface="Times New Roman" panose="02020603050405020304" pitchFamily="18" charset="0"/>
                <a:cs typeface="Open Sans" panose="020B0606030504020204" pitchFamily="34" charset="0"/>
              </a:rPr>
              <a:t>/word/</a:t>
            </a:r>
            <a:r>
              <a:rPr lang="en-GB" sz="2000" i="1" dirty="0" err="1">
                <a:solidFill>
                  <a:schemeClr val="accent2">
                    <a:lumMod val="50000"/>
                  </a:schemeClr>
                </a:solidFill>
                <a:effectLst/>
                <a:latin typeface="+mn-lt"/>
                <a:ea typeface="Times New Roman" panose="02020603050405020304" pitchFamily="18" charset="0"/>
                <a:cs typeface="Open Sans" panose="020B0606030504020204" pitchFamily="34" charset="0"/>
              </a:rPr>
              <a:t>wist</a:t>
            </a:r>
            <a:endPar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5154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488758" cy="4068806"/>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Some words we’d like to preserve or revive</a:t>
            </a:r>
          </a:p>
          <a:p>
            <a:pPr lvl="0" fontAlgn="base">
              <a:buSzPts val="1000"/>
              <a:buNone/>
              <a:tabLst>
                <a:tab pos="457200" algn="l"/>
              </a:tabLst>
            </a:pPr>
            <a:endParaRPr lang="en-GB" sz="2400" dirty="0">
              <a:latin typeface="+mn-lt"/>
              <a:ea typeface="Calibri" panose="020F0502020204030204" pitchFamily="34" charset="0"/>
              <a:cs typeface="Times New Roman" panose="02020603050405020304" pitchFamily="18" charset="0"/>
            </a:endParaRPr>
          </a:p>
          <a:p>
            <a:pPr>
              <a:buNone/>
            </a:pPr>
            <a:r>
              <a:rPr lang="en-GB" sz="2400" dirty="0">
                <a:solidFill>
                  <a:schemeClr val="bg1">
                    <a:lumMod val="75000"/>
                  </a:schemeClr>
                </a:solidFill>
                <a:latin typeface="+mn-lt"/>
                <a:ea typeface="Calibri" panose="020F0502020204030204" pitchFamily="34" charset="0"/>
                <a:cs typeface="Times New Roman" panose="02020603050405020304" pitchFamily="18" charset="0"/>
              </a:rPr>
              <a:t>Gongoozler</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err="1">
                <a:solidFill>
                  <a:schemeClr val="bg1">
                    <a:lumMod val="75000"/>
                  </a:schemeClr>
                </a:solidFill>
                <a:latin typeface="+mn-lt"/>
                <a:ea typeface="Calibri" panose="020F0502020204030204" pitchFamily="34" charset="0"/>
                <a:cs typeface="Times New Roman" panose="02020603050405020304" pitchFamily="18" charset="0"/>
              </a:rPr>
              <a:t>Wist</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b="1" dirty="0" err="1">
                <a:solidFill>
                  <a:schemeClr val="accent2">
                    <a:lumMod val="50000"/>
                  </a:schemeClr>
                </a:solidFill>
                <a:latin typeface="+mn-lt"/>
                <a:ea typeface="Calibri" panose="020F0502020204030204" pitchFamily="34" charset="0"/>
                <a:cs typeface="Times New Roman" panose="02020603050405020304" pitchFamily="18" charset="0"/>
              </a:rPr>
              <a:t>Sockdologer</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dirty="0">
                <a:solidFill>
                  <a:schemeClr val="bg1">
                    <a:lumMod val="75000"/>
                  </a:schemeClr>
                </a:solidFill>
                <a:latin typeface="+mn-lt"/>
                <a:ea typeface="Calibri" panose="020F0502020204030204" pitchFamily="34" charset="0"/>
                <a:cs typeface="Times New Roman" panose="02020603050405020304" pitchFamily="18" charset="0"/>
              </a:rPr>
              <a:t>Forsooth!</a:t>
            </a:r>
            <a:r>
              <a:rPr lang="en-GB" sz="2400" dirty="0">
                <a:latin typeface="+mn-lt"/>
                <a:ea typeface="Calibri" panose="020F0502020204030204" pitchFamily="34" charset="0"/>
                <a:cs typeface="Times New Roman" panose="02020603050405020304" pitchFamily="18" charset="0"/>
              </a:rPr>
              <a:t>		</a:t>
            </a:r>
          </a:p>
        </p:txBody>
      </p:sp>
      <p:sp>
        <p:nvSpPr>
          <p:cNvPr id="2" name="Text Box 4">
            <a:extLst>
              <a:ext uri="{FF2B5EF4-FFF2-40B4-BE49-F238E27FC236}">
                <a16:creationId xmlns:a16="http://schemas.microsoft.com/office/drawing/2014/main" id="{C7851B9A-979D-152B-9B1E-DAE6C5C6F63B}"/>
              </a:ext>
            </a:extLst>
          </p:cNvPr>
          <p:cNvSpPr txBox="1">
            <a:spLocks noChangeArrowheads="1"/>
          </p:cNvSpPr>
          <p:nvPr/>
        </p:nvSpPr>
        <p:spPr bwMode="auto">
          <a:xfrm>
            <a:off x="3419872" y="1700808"/>
            <a:ext cx="5472608" cy="4708981"/>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None/>
            </a:pPr>
            <a:r>
              <a:rPr lang="en-GB" sz="2000" i="1" dirty="0">
                <a:effectLst/>
                <a:latin typeface="+mn-lt"/>
                <a:ea typeface="Times New Roman" panose="02020603050405020304" pitchFamily="18" charset="0"/>
                <a:cs typeface="Open Sans" panose="020B0606030504020204" pitchFamily="34" charset="0"/>
              </a:rPr>
              <a:t>also </a:t>
            </a:r>
            <a:r>
              <a:rPr lang="en-GB" sz="2000" dirty="0" err="1">
                <a:effectLst/>
                <a:latin typeface="+mn-lt"/>
                <a:ea typeface="Times New Roman" panose="02020603050405020304" pitchFamily="18" charset="0"/>
                <a:cs typeface="Open Sans" panose="020B0606030504020204" pitchFamily="34" charset="0"/>
              </a:rPr>
              <a:t>sockdolager</a:t>
            </a:r>
            <a:r>
              <a:rPr lang="en-GB" sz="2000" i="1" dirty="0">
                <a:effectLst/>
                <a:latin typeface="+mn-lt"/>
                <a:ea typeface="Times New Roman" panose="02020603050405020304" pitchFamily="18" charset="0"/>
                <a:cs typeface="Open Sans" panose="020B0606030504020204" pitchFamily="34" charset="0"/>
              </a:rPr>
              <a:t> or </a:t>
            </a:r>
            <a:r>
              <a:rPr lang="en-GB" sz="2000" dirty="0" err="1">
                <a:effectLst/>
                <a:latin typeface="+mn-lt"/>
                <a:ea typeface="Times New Roman" panose="02020603050405020304" pitchFamily="18" charset="0"/>
                <a:cs typeface="Open Sans" panose="020B0606030504020204" pitchFamily="34" charset="0"/>
              </a:rPr>
              <a:t>sockdoliger</a:t>
            </a:r>
            <a:r>
              <a:rPr lang="en-GB" sz="2000" dirty="0">
                <a:effectLst/>
                <a:latin typeface="+mn-lt"/>
                <a:ea typeface="Times New Roman" panose="02020603050405020304" pitchFamily="18" charset="0"/>
                <a:cs typeface="Open Sans" panose="020B0606030504020204" pitchFamily="34" charset="0"/>
              </a:rPr>
              <a:t> </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i="1" dirty="0">
                <a:effectLst/>
                <a:latin typeface="+mn-lt"/>
                <a:ea typeface="Times New Roman" panose="02020603050405020304" pitchFamily="18" charset="0"/>
                <a:cs typeface="Open Sans" panose="020B0606030504020204" pitchFamily="34" charset="0"/>
              </a:rPr>
              <a:t>slang</a:t>
            </a:r>
            <a:r>
              <a:rPr lang="en-GB" sz="2000" dirty="0">
                <a:effectLst/>
                <a:latin typeface="+mn-lt"/>
                <a:ea typeface="Times New Roman" panose="02020603050405020304" pitchFamily="18" charset="0"/>
                <a:cs typeface="Open Sans" panose="020B0606030504020204" pitchFamily="34" charset="0"/>
              </a:rPr>
              <a:t>, mainly US</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dirty="0">
                <a:effectLst/>
                <a:latin typeface="+mn-lt"/>
                <a:ea typeface="Times New Roman" panose="02020603050405020304" pitchFamily="18" charset="0"/>
                <a:cs typeface="Open Sans" panose="020B0606030504020204" pitchFamily="34" charset="0"/>
              </a:rPr>
              <a:t>a decisive blow or remark</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dirty="0">
                <a:effectLst/>
                <a:latin typeface="+mn-lt"/>
                <a:ea typeface="Times New Roman" panose="02020603050405020304" pitchFamily="18" charset="0"/>
                <a:cs typeface="Open Sans" panose="020B0606030504020204" pitchFamily="34" charset="0"/>
              </a:rPr>
              <a:t>an outstanding person or thing</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dirty="0">
                <a:effectLst/>
                <a:latin typeface="+mn-lt"/>
                <a:ea typeface="Times New Roman" panose="02020603050405020304" pitchFamily="18" charset="0"/>
                <a:cs typeface="Open Sans" panose="020B0606030504020204" pitchFamily="34" charset="0"/>
              </a:rPr>
              <a:t> </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dirty="0">
                <a:effectLst/>
                <a:latin typeface="+mn-lt"/>
                <a:ea typeface="Times New Roman" panose="02020603050405020304" pitchFamily="18" charset="0"/>
                <a:cs typeface="Times New Roman" panose="02020603050405020304" pitchFamily="18" charset="0"/>
              </a:rPr>
              <a:t>C19: of uncertain origin; </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dirty="0">
                <a:effectLst/>
                <a:latin typeface="+mn-lt"/>
                <a:ea typeface="Times New Roman" panose="02020603050405020304" pitchFamily="18" charset="0"/>
                <a:cs typeface="Times New Roman" panose="02020603050405020304" pitchFamily="18" charset="0"/>
              </a:rPr>
              <a:t>perhaps from </a:t>
            </a:r>
            <a:r>
              <a:rPr lang="en-GB" sz="2000" dirty="0">
                <a:effectLst/>
                <a:latin typeface="+mn-lt"/>
                <a:ea typeface="Times New Roman" panose="02020603050405020304" pitchFamily="18" charset="0"/>
                <a:cs typeface="Open Sans" panose="020B0606030504020204" pitchFamily="34" charset="0"/>
              </a:rPr>
              <a:t>sock</a:t>
            </a:r>
            <a:r>
              <a:rPr lang="en-GB" sz="2000" baseline="30000" dirty="0">
                <a:effectLst/>
                <a:latin typeface="+mn-lt"/>
                <a:ea typeface="Times New Roman" panose="02020603050405020304" pitchFamily="18" charset="0"/>
                <a:cs typeface="Open Sans" panose="020B0606030504020204" pitchFamily="34" charset="0"/>
              </a:rPr>
              <a:t> </a:t>
            </a:r>
            <a:r>
              <a:rPr lang="en-GB" sz="2000" dirty="0">
                <a:effectLst/>
                <a:latin typeface="+mn-lt"/>
                <a:ea typeface="Times New Roman" panose="02020603050405020304" pitchFamily="18" charset="0"/>
                <a:cs typeface="Times New Roman" panose="02020603050405020304" pitchFamily="18" charset="0"/>
              </a:rPr>
              <a:t>+ </a:t>
            </a:r>
            <a:r>
              <a:rPr lang="en-GB" sz="2000" dirty="0">
                <a:effectLst/>
                <a:latin typeface="+mn-lt"/>
                <a:ea typeface="Times New Roman" panose="02020603050405020304" pitchFamily="18" charset="0"/>
                <a:cs typeface="Open Sans" panose="020B0606030504020204" pitchFamily="34" charset="0"/>
              </a:rPr>
              <a:t>doxology</a:t>
            </a:r>
            <a:r>
              <a:rPr lang="en-GB" sz="2000" dirty="0">
                <a:effectLst/>
                <a:latin typeface="+mn-lt"/>
                <a:ea typeface="Times New Roman" panose="02020603050405020304" pitchFamily="18" charset="0"/>
                <a:cs typeface="Times New Roman" panose="02020603050405020304" pitchFamily="18" charset="0"/>
              </a:rPr>
              <a:t> (in the sense: the closing act of a church service) + </a:t>
            </a:r>
            <a:r>
              <a:rPr lang="en-GB" sz="2000" dirty="0">
                <a:effectLst/>
                <a:latin typeface="+mn-lt"/>
                <a:ea typeface="Times New Roman" panose="02020603050405020304" pitchFamily="18" charset="0"/>
                <a:cs typeface="Open Sans" panose="020B0606030504020204" pitchFamily="34" charset="0"/>
              </a:rPr>
              <a:t>-</a:t>
            </a:r>
            <a:r>
              <a:rPr lang="en-GB" sz="2000" dirty="0">
                <a:latin typeface="+mn-lt"/>
                <a:ea typeface="Times New Roman" panose="02020603050405020304" pitchFamily="18" charset="0"/>
                <a:cs typeface="Times New Roman" panose="02020603050405020304" pitchFamily="18" charset="0"/>
              </a:rPr>
              <a:t> </a:t>
            </a:r>
            <a:r>
              <a:rPr lang="en-GB" sz="2000" dirty="0">
                <a:effectLst/>
                <a:latin typeface="+mn-lt"/>
                <a:ea typeface="Times New Roman" panose="02020603050405020304" pitchFamily="18" charset="0"/>
                <a:cs typeface="Open Sans" panose="020B0606030504020204" pitchFamily="34" charset="0"/>
              </a:rPr>
              <a:t>er</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dirty="0">
                <a:effectLst/>
                <a:latin typeface="+mn-lt"/>
                <a:ea typeface="Times New Roman" panose="02020603050405020304" pitchFamily="18" charset="0"/>
                <a:cs typeface="Open Sans" panose="020B0606030504020204" pitchFamily="34" charset="0"/>
              </a:rPr>
              <a:t> </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i="1" dirty="0">
                <a:solidFill>
                  <a:schemeClr val="accent2">
                    <a:lumMod val="50000"/>
                  </a:schemeClr>
                </a:solidFill>
                <a:effectLst/>
                <a:latin typeface="+mn-lt"/>
                <a:ea typeface="Times New Roman" panose="02020603050405020304" pitchFamily="18" charset="0"/>
                <a:cs typeface="Open Sans" panose="020B0606030504020204" pitchFamily="34" charset="0"/>
              </a:rPr>
              <a:t>https://</a:t>
            </a:r>
            <a:r>
              <a:rPr lang="en-GB" sz="2000" i="1" dirty="0" err="1">
                <a:solidFill>
                  <a:schemeClr val="accent2">
                    <a:lumMod val="50000"/>
                  </a:schemeClr>
                </a:solidFill>
                <a:effectLst/>
                <a:latin typeface="+mn-lt"/>
                <a:ea typeface="Times New Roman" panose="02020603050405020304" pitchFamily="18" charset="0"/>
                <a:cs typeface="Open Sans" panose="020B0606030504020204" pitchFamily="34" charset="0"/>
              </a:rPr>
              <a:t>www.collinsdictionary.com</a:t>
            </a:r>
            <a:r>
              <a:rPr lang="en-GB" sz="2000" i="1" dirty="0">
                <a:solidFill>
                  <a:schemeClr val="accent2">
                    <a:lumMod val="50000"/>
                  </a:schemeClr>
                </a:solidFill>
                <a:effectLst/>
                <a:latin typeface="+mn-lt"/>
                <a:ea typeface="Times New Roman" panose="02020603050405020304" pitchFamily="18" charset="0"/>
                <a:cs typeface="Open Sans" panose="020B0606030504020204" pitchFamily="34" charset="0"/>
              </a:rPr>
              <a:t>/dictionary/</a:t>
            </a:r>
            <a:r>
              <a:rPr lang="en-GB" sz="2000" i="1" dirty="0" err="1">
                <a:solidFill>
                  <a:schemeClr val="accent2">
                    <a:lumMod val="50000"/>
                  </a:schemeClr>
                </a:solidFill>
                <a:effectLst/>
                <a:latin typeface="+mn-lt"/>
                <a:ea typeface="Times New Roman" panose="02020603050405020304" pitchFamily="18" charset="0"/>
                <a:cs typeface="Open Sans" panose="020B0606030504020204" pitchFamily="34" charset="0"/>
              </a:rPr>
              <a:t>english</a:t>
            </a:r>
            <a:r>
              <a:rPr lang="en-GB" sz="2000" i="1" dirty="0">
                <a:solidFill>
                  <a:schemeClr val="accent2">
                    <a:lumMod val="50000"/>
                  </a:schemeClr>
                </a:solidFill>
                <a:effectLst/>
                <a:latin typeface="+mn-lt"/>
                <a:ea typeface="Times New Roman" panose="02020603050405020304" pitchFamily="18" charset="0"/>
                <a:cs typeface="Open Sans" panose="020B0606030504020204" pitchFamily="34" charset="0"/>
              </a:rPr>
              <a:t>/</a:t>
            </a:r>
            <a:r>
              <a:rPr lang="en-GB" sz="2000" i="1" dirty="0" err="1">
                <a:solidFill>
                  <a:schemeClr val="accent2">
                    <a:lumMod val="50000"/>
                  </a:schemeClr>
                </a:solidFill>
                <a:effectLst/>
                <a:latin typeface="+mn-lt"/>
                <a:ea typeface="Times New Roman" panose="02020603050405020304" pitchFamily="18" charset="0"/>
                <a:cs typeface="Open Sans" panose="020B0606030504020204" pitchFamily="34" charset="0"/>
              </a:rPr>
              <a:t>sockdologer</a:t>
            </a:r>
            <a:endPar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endParaRPr>
          </a:p>
          <a:p>
            <a:pPr>
              <a:buNone/>
            </a:pPr>
            <a:r>
              <a:rPr lang="en-GB" sz="2000" dirty="0">
                <a:effectLst/>
                <a:latin typeface="+mn-lt"/>
                <a:ea typeface="Times New Roman" panose="02020603050405020304" pitchFamily="18" charset="0"/>
                <a:cs typeface="Open Sans" panose="020B0606030504020204" pitchFamily="34" charset="0"/>
              </a:rPr>
              <a:t> </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dirty="0">
                <a:effectLst/>
                <a:latin typeface="+mn-lt"/>
                <a:ea typeface="Times New Roman" panose="02020603050405020304" pitchFamily="18" charset="0"/>
                <a:cs typeface="Open Sans" panose="020B0606030504020204" pitchFamily="34" charset="0"/>
              </a:rPr>
              <a:t>or Spoonerism of doxology</a:t>
            </a:r>
            <a:endParaRPr lang="en-GB" sz="2000" dirty="0">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21564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488758" cy="4068806"/>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Some words we’d like to preserve or revive</a:t>
            </a:r>
          </a:p>
          <a:p>
            <a:pPr lvl="0" fontAlgn="base">
              <a:buSzPts val="1000"/>
              <a:buNone/>
              <a:tabLst>
                <a:tab pos="457200" algn="l"/>
              </a:tabLst>
            </a:pPr>
            <a:endParaRPr lang="en-GB" sz="2400" dirty="0">
              <a:latin typeface="+mn-lt"/>
              <a:ea typeface="Calibri" panose="020F0502020204030204" pitchFamily="34" charset="0"/>
              <a:cs typeface="Times New Roman" panose="02020603050405020304" pitchFamily="18" charset="0"/>
            </a:endParaRPr>
          </a:p>
          <a:p>
            <a:pPr>
              <a:buNone/>
            </a:pPr>
            <a:r>
              <a:rPr lang="en-GB" sz="2400" dirty="0">
                <a:solidFill>
                  <a:schemeClr val="bg1">
                    <a:lumMod val="75000"/>
                  </a:schemeClr>
                </a:solidFill>
                <a:latin typeface="+mn-lt"/>
                <a:ea typeface="Calibri" panose="020F0502020204030204" pitchFamily="34" charset="0"/>
                <a:cs typeface="Times New Roman" panose="02020603050405020304" pitchFamily="18" charset="0"/>
              </a:rPr>
              <a:t>Gongoozler		</a:t>
            </a:r>
          </a:p>
          <a:p>
            <a:pPr>
              <a:buNone/>
            </a:pPr>
            <a:endParaRPr lang="en-GB" sz="2400" dirty="0">
              <a:solidFill>
                <a:schemeClr val="bg1">
                  <a:lumMod val="75000"/>
                </a:schemeClr>
              </a:solidFill>
              <a:latin typeface="+mn-lt"/>
              <a:ea typeface="Calibri" panose="020F0502020204030204" pitchFamily="34" charset="0"/>
              <a:cs typeface="Times New Roman" panose="02020603050405020304" pitchFamily="18" charset="0"/>
            </a:endParaRPr>
          </a:p>
          <a:p>
            <a:pPr>
              <a:buNone/>
            </a:pPr>
            <a:r>
              <a:rPr lang="en-GB" sz="2400" dirty="0" err="1">
                <a:solidFill>
                  <a:schemeClr val="bg1">
                    <a:lumMod val="75000"/>
                  </a:schemeClr>
                </a:solidFill>
                <a:latin typeface="+mn-lt"/>
                <a:ea typeface="Calibri" panose="020F0502020204030204" pitchFamily="34" charset="0"/>
                <a:cs typeface="Times New Roman" panose="02020603050405020304" pitchFamily="18" charset="0"/>
              </a:rPr>
              <a:t>Wist</a:t>
            </a:r>
            <a:r>
              <a:rPr lang="en-GB" sz="2400" dirty="0">
                <a:solidFill>
                  <a:schemeClr val="bg1">
                    <a:lumMod val="75000"/>
                  </a:schemeClr>
                </a:solidFill>
                <a:latin typeface="+mn-lt"/>
                <a:ea typeface="Calibri" panose="020F0502020204030204" pitchFamily="34" charset="0"/>
                <a:cs typeface="Times New Roman" panose="02020603050405020304" pitchFamily="18" charset="0"/>
              </a:rPr>
              <a:t>		</a:t>
            </a:r>
          </a:p>
          <a:p>
            <a:pPr>
              <a:buNone/>
            </a:pPr>
            <a:endParaRPr lang="en-GB" sz="2400" dirty="0">
              <a:solidFill>
                <a:schemeClr val="bg1">
                  <a:lumMod val="75000"/>
                </a:schemeClr>
              </a:solidFill>
              <a:latin typeface="+mn-lt"/>
              <a:ea typeface="Calibri" panose="020F0502020204030204" pitchFamily="34" charset="0"/>
              <a:cs typeface="Times New Roman" panose="02020603050405020304" pitchFamily="18" charset="0"/>
            </a:endParaRPr>
          </a:p>
          <a:p>
            <a:pPr>
              <a:buNone/>
            </a:pPr>
            <a:r>
              <a:rPr lang="en-GB" sz="2400" dirty="0" err="1">
                <a:solidFill>
                  <a:schemeClr val="bg1">
                    <a:lumMod val="75000"/>
                  </a:schemeClr>
                </a:solidFill>
                <a:latin typeface="+mn-lt"/>
                <a:ea typeface="Calibri" panose="020F0502020204030204" pitchFamily="34" charset="0"/>
                <a:cs typeface="Times New Roman" panose="02020603050405020304" pitchFamily="18" charset="0"/>
              </a:rPr>
              <a:t>Sockdologer</a:t>
            </a:r>
            <a:r>
              <a:rPr lang="en-GB" sz="2400" dirty="0">
                <a:latin typeface="+mn-lt"/>
                <a:ea typeface="Calibri" panose="020F0502020204030204" pitchFamily="34" charset="0"/>
                <a:cs typeface="Times New Roman" panose="02020603050405020304" pitchFamily="18" charset="0"/>
              </a:rPr>
              <a:t>		</a:t>
            </a:r>
          </a:p>
          <a:p>
            <a:pPr>
              <a:buNone/>
            </a:pPr>
            <a:endParaRPr lang="en-GB" sz="2400" dirty="0">
              <a:latin typeface="+mn-lt"/>
              <a:ea typeface="Calibri" panose="020F0502020204030204" pitchFamily="34" charset="0"/>
              <a:cs typeface="Times New Roman" panose="02020603050405020304" pitchFamily="18" charset="0"/>
            </a:endParaRPr>
          </a:p>
          <a:p>
            <a:pPr>
              <a:buNone/>
            </a:pPr>
            <a:r>
              <a:rPr lang="en-GB" sz="2400" b="1" dirty="0">
                <a:solidFill>
                  <a:schemeClr val="accent2">
                    <a:lumMod val="50000"/>
                  </a:schemeClr>
                </a:solidFill>
                <a:latin typeface="+mn-lt"/>
                <a:ea typeface="Calibri" panose="020F0502020204030204" pitchFamily="34" charset="0"/>
                <a:cs typeface="Times New Roman" panose="02020603050405020304" pitchFamily="18" charset="0"/>
              </a:rPr>
              <a:t>Forsooth!</a:t>
            </a:r>
            <a:r>
              <a:rPr lang="en-GB" sz="2400" dirty="0">
                <a:latin typeface="+mn-lt"/>
                <a:ea typeface="Calibri" panose="020F0502020204030204" pitchFamily="34" charset="0"/>
                <a:cs typeface="Times New Roman" panose="02020603050405020304" pitchFamily="18" charset="0"/>
              </a:rPr>
              <a:t>		</a:t>
            </a:r>
          </a:p>
        </p:txBody>
      </p:sp>
      <p:sp>
        <p:nvSpPr>
          <p:cNvPr id="2" name="Text Box 4">
            <a:extLst>
              <a:ext uri="{FF2B5EF4-FFF2-40B4-BE49-F238E27FC236}">
                <a16:creationId xmlns:a16="http://schemas.microsoft.com/office/drawing/2014/main" id="{C7851B9A-979D-152B-9B1E-DAE6C5C6F63B}"/>
              </a:ext>
            </a:extLst>
          </p:cNvPr>
          <p:cNvSpPr txBox="1">
            <a:spLocks noChangeArrowheads="1"/>
          </p:cNvSpPr>
          <p:nvPr/>
        </p:nvSpPr>
        <p:spPr bwMode="auto">
          <a:xfrm>
            <a:off x="3419872" y="1700808"/>
            <a:ext cx="5472608" cy="4708981"/>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ts val="240"/>
              </a:spcBef>
              <a:spcAft>
                <a:spcPts val="600"/>
              </a:spcAft>
              <a:buNone/>
            </a:pPr>
            <a:r>
              <a:rPr lang="en-GB" sz="1800" dirty="0">
                <a:solidFill>
                  <a:srgbClr val="202122"/>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2000" i="1" dirty="0">
                <a:effectLst/>
                <a:latin typeface="+mn-lt"/>
                <a:ea typeface="Times New Roman" panose="02020603050405020304" pitchFamily="18" charset="0"/>
                <a:cs typeface="Times New Roman" panose="02020603050405020304" pitchFamily="18" charset="0"/>
              </a:rPr>
              <a:t>archaic or poetic</a:t>
            </a:r>
            <a:r>
              <a:rPr lang="en-GB" sz="2000" dirty="0">
                <a:effectLst/>
                <a:latin typeface="+mn-lt"/>
                <a:ea typeface="Times New Roman" panose="02020603050405020304" pitchFamily="18" charset="0"/>
                <a:cs typeface="Times New Roman" panose="02020603050405020304" pitchFamily="18" charset="0"/>
              </a:rPr>
              <a:t>) </a:t>
            </a:r>
            <a:r>
              <a:rPr lang="en-GB" sz="2000" i="1" dirty="0">
                <a:effectLst/>
                <a:latin typeface="+mn-lt"/>
                <a:ea typeface="Times New Roman" panose="02020603050405020304" pitchFamily="18" charset="0"/>
                <a:cs typeface="Times New Roman" panose="02020603050405020304" pitchFamily="18" charset="0"/>
              </a:rPr>
              <a:t>Used as an intensifier, often ironic</a:t>
            </a:r>
            <a:r>
              <a:rPr lang="en-GB" sz="2000" dirty="0">
                <a:effectLst/>
                <a:latin typeface="+mn-lt"/>
                <a:ea typeface="Times New Roman" panose="02020603050405020304" pitchFamily="18" charset="0"/>
                <a:cs typeface="Times New Roman" panose="02020603050405020304" pitchFamily="18" charset="0"/>
              </a:rPr>
              <a:t>: </a:t>
            </a:r>
            <a:endParaRPr lang="en-GB" sz="2000" dirty="0">
              <a:effectLst/>
              <a:latin typeface="+mn-lt"/>
              <a:ea typeface="Calibri" panose="020F0502020204030204" pitchFamily="34" charset="0"/>
              <a:cs typeface="Times New Roman" panose="02020603050405020304" pitchFamily="18" charset="0"/>
            </a:endParaRPr>
          </a:p>
          <a:p>
            <a:pPr>
              <a:spcBef>
                <a:spcPts val="240"/>
              </a:spcBef>
              <a:spcAft>
                <a:spcPts val="600"/>
              </a:spcAft>
              <a:buNone/>
            </a:pPr>
            <a:r>
              <a:rPr lang="en-GB" sz="2000" dirty="0">
                <a:effectLst/>
                <a:latin typeface="+mn-lt"/>
                <a:ea typeface="Times New Roman" panose="02020603050405020304" pitchFamily="18" charset="0"/>
                <a:cs typeface="Times New Roman" panose="02020603050405020304" pitchFamily="18" charset="0"/>
              </a:rPr>
              <a:t>indeed, really, truthfully, in point of fact, in truth, to tell the truth; </a:t>
            </a:r>
            <a:endParaRPr lang="en-GB" sz="2000" dirty="0">
              <a:effectLst/>
              <a:latin typeface="+mn-lt"/>
              <a:ea typeface="Calibri" panose="020F0502020204030204" pitchFamily="34" charset="0"/>
              <a:cs typeface="Times New Roman" panose="02020603050405020304" pitchFamily="18" charset="0"/>
            </a:endParaRPr>
          </a:p>
          <a:p>
            <a:pPr>
              <a:spcBef>
                <a:spcPts val="240"/>
              </a:spcBef>
              <a:spcAft>
                <a:spcPts val="600"/>
              </a:spcAft>
              <a:buNone/>
            </a:pPr>
            <a:endParaRPr lang="en-GB" sz="2000" dirty="0">
              <a:effectLst/>
              <a:latin typeface="+mn-lt"/>
              <a:ea typeface="Calibri" panose="020F0502020204030204" pitchFamily="34" charset="0"/>
              <a:cs typeface="Times New Roman" panose="02020603050405020304" pitchFamily="18" charset="0"/>
            </a:endParaRPr>
          </a:p>
          <a:p>
            <a:pPr>
              <a:spcBef>
                <a:spcPts val="240"/>
              </a:spcBef>
              <a:spcAft>
                <a:spcPts val="600"/>
              </a:spcAft>
              <a:buNone/>
            </a:pPr>
            <a:r>
              <a:rPr lang="en-GB" sz="2000" dirty="0">
                <a:latin typeface="+mn-lt"/>
                <a:ea typeface="Calibri" panose="020F0502020204030204" pitchFamily="34" charset="0"/>
                <a:cs typeface="Times New Roman" panose="02020603050405020304" pitchFamily="18" charset="0"/>
              </a:rPr>
              <a:t>f</a:t>
            </a:r>
            <a:r>
              <a:rPr lang="en-GB" sz="2000" dirty="0">
                <a:effectLst/>
                <a:latin typeface="+mn-lt"/>
                <a:ea typeface="Calibri" panose="020F0502020204030204" pitchFamily="34" charset="0"/>
                <a:cs typeface="Times New Roman" panose="02020603050405020304" pitchFamily="18" charset="0"/>
              </a:rPr>
              <a:t>rom Middle English </a:t>
            </a:r>
          </a:p>
          <a:p>
            <a:pPr>
              <a:spcBef>
                <a:spcPts val="240"/>
              </a:spcBef>
              <a:spcAft>
                <a:spcPts val="600"/>
              </a:spcAft>
              <a:buNone/>
            </a:pPr>
            <a:r>
              <a:rPr lang="en-GB" sz="2000" i="1" dirty="0" err="1">
                <a:effectLst/>
                <a:latin typeface="+mn-lt"/>
                <a:ea typeface="Calibri" panose="020F0502020204030204" pitchFamily="34" charset="0"/>
                <a:cs typeface="Times New Roman" panose="02020603050405020304" pitchFamily="18" charset="0"/>
              </a:rPr>
              <a:t>forsothe</a:t>
            </a:r>
            <a:r>
              <a:rPr lang="en-GB" sz="2000" dirty="0">
                <a:effectLst/>
                <a:latin typeface="+mn-lt"/>
                <a:ea typeface="Calibri" panose="020F0502020204030204" pitchFamily="34" charset="0"/>
                <a:cs typeface="Times New Roman" panose="02020603050405020304" pitchFamily="18" charset="0"/>
              </a:rPr>
              <a:t>, </a:t>
            </a:r>
            <a:r>
              <a:rPr lang="en-GB" sz="2000" i="1" dirty="0" err="1">
                <a:effectLst/>
                <a:latin typeface="+mn-lt"/>
                <a:ea typeface="Calibri" panose="020F0502020204030204" pitchFamily="34" charset="0"/>
                <a:cs typeface="Times New Roman" panose="02020603050405020304" pitchFamily="18" charset="0"/>
              </a:rPr>
              <a:t>forsoþe</a:t>
            </a:r>
            <a:r>
              <a:rPr lang="en-GB" sz="2000" dirty="0">
                <a:effectLst/>
                <a:latin typeface="+mn-lt"/>
                <a:ea typeface="Calibri" panose="020F0502020204030204" pitchFamily="34" charset="0"/>
                <a:cs typeface="Times New Roman" panose="02020603050405020304" pitchFamily="18" charset="0"/>
              </a:rPr>
              <a:t>, </a:t>
            </a:r>
            <a:r>
              <a:rPr lang="en-GB" sz="2000" i="1" dirty="0">
                <a:effectLst/>
                <a:latin typeface="+mn-lt"/>
                <a:ea typeface="Calibri" panose="020F0502020204030204" pitchFamily="34" charset="0"/>
                <a:cs typeface="Times New Roman" panose="02020603050405020304" pitchFamily="18" charset="0"/>
              </a:rPr>
              <a:t>for </a:t>
            </a:r>
            <a:r>
              <a:rPr lang="en-GB" sz="2000" i="1" dirty="0" err="1">
                <a:effectLst/>
                <a:latin typeface="+mn-lt"/>
                <a:ea typeface="Calibri" panose="020F0502020204030204" pitchFamily="34" charset="0"/>
                <a:cs typeface="Times New Roman" panose="02020603050405020304" pitchFamily="18" charset="0"/>
              </a:rPr>
              <a:t>sothe</a:t>
            </a:r>
            <a:r>
              <a:rPr lang="en-GB" sz="2000" dirty="0">
                <a:effectLst/>
                <a:latin typeface="+mn-lt"/>
                <a:ea typeface="Calibri" panose="020F0502020204030204" pitchFamily="34" charset="0"/>
                <a:cs typeface="Times New Roman" panose="02020603050405020304" pitchFamily="18" charset="0"/>
              </a:rPr>
              <a:t>, </a:t>
            </a:r>
          </a:p>
          <a:p>
            <a:pPr>
              <a:spcBef>
                <a:spcPts val="240"/>
              </a:spcBef>
              <a:spcAft>
                <a:spcPts val="600"/>
              </a:spcAft>
              <a:buNone/>
            </a:pPr>
            <a:r>
              <a:rPr lang="en-GB" sz="2000" dirty="0">
                <a:latin typeface="+mn-lt"/>
                <a:ea typeface="Calibri" panose="020F0502020204030204" pitchFamily="34" charset="0"/>
                <a:cs typeface="Times New Roman" panose="02020603050405020304" pitchFamily="18" charset="0"/>
              </a:rPr>
              <a:t>f</a:t>
            </a:r>
            <a:r>
              <a:rPr lang="en-GB" sz="2000" dirty="0">
                <a:effectLst/>
                <a:latin typeface="+mn-lt"/>
                <a:ea typeface="Calibri" panose="020F0502020204030204" pitchFamily="34" charset="0"/>
                <a:cs typeface="Times New Roman" panose="02020603050405020304" pitchFamily="18" charset="0"/>
              </a:rPr>
              <a:t>rom Old English </a:t>
            </a:r>
          </a:p>
          <a:p>
            <a:pPr>
              <a:spcBef>
                <a:spcPts val="240"/>
              </a:spcBef>
              <a:spcAft>
                <a:spcPts val="600"/>
              </a:spcAft>
              <a:buNone/>
            </a:pPr>
            <a:r>
              <a:rPr lang="en-GB" sz="2000" i="1" dirty="0">
                <a:effectLst/>
                <a:latin typeface="+mn-lt"/>
                <a:ea typeface="Calibri" panose="020F0502020204030204" pitchFamily="34" charset="0"/>
                <a:cs typeface="Times New Roman" panose="02020603050405020304" pitchFamily="18" charset="0"/>
              </a:rPr>
              <a:t>for</a:t>
            </a:r>
            <a:r>
              <a:rPr lang="en-GB" sz="2000" dirty="0">
                <a:effectLst/>
                <a:latin typeface="+mn-lt"/>
                <a:ea typeface="Calibri" panose="020F0502020204030204" pitchFamily="34" charset="0"/>
                <a:cs typeface="Times New Roman" panose="02020603050405020304" pitchFamily="18" charset="0"/>
              </a:rPr>
              <a:t> </a:t>
            </a:r>
            <a:r>
              <a:rPr lang="en-GB" sz="2000" i="1" dirty="0" err="1">
                <a:effectLst/>
                <a:latin typeface="+mn-lt"/>
                <a:ea typeface="Calibri" panose="020F0502020204030204" pitchFamily="34" charset="0"/>
                <a:cs typeface="Times New Roman" panose="02020603050405020304" pitchFamily="18" charset="0"/>
              </a:rPr>
              <a:t>sōþ</a:t>
            </a:r>
            <a:r>
              <a:rPr lang="en-GB" sz="2000" dirty="0">
                <a:effectLst/>
                <a:latin typeface="+mn-lt"/>
                <a:ea typeface="Calibri" panose="020F0502020204030204" pitchFamily="34" charset="0"/>
                <a:cs typeface="Times New Roman" panose="02020603050405020304" pitchFamily="18" charset="0"/>
              </a:rPr>
              <a:t> (“truly, for certain, forsooth”), </a:t>
            </a:r>
          </a:p>
          <a:p>
            <a:pPr>
              <a:spcBef>
                <a:spcPts val="240"/>
              </a:spcBef>
              <a:spcAft>
                <a:spcPts val="600"/>
              </a:spcAft>
              <a:buNone/>
            </a:pPr>
            <a:r>
              <a:rPr lang="en-GB" sz="2000" dirty="0">
                <a:effectLst/>
                <a:latin typeface="+mn-lt"/>
                <a:ea typeface="Calibri" panose="020F0502020204030204" pitchFamily="34" charset="0"/>
                <a:cs typeface="Times New Roman" panose="02020603050405020304" pitchFamily="18" charset="0"/>
              </a:rPr>
              <a:t>equivalent to </a:t>
            </a:r>
            <a:r>
              <a:rPr lang="en-GB" sz="2000" i="1" dirty="0">
                <a:effectLst/>
                <a:latin typeface="+mn-lt"/>
                <a:ea typeface="Calibri" panose="020F0502020204030204" pitchFamily="34" charset="0"/>
                <a:cs typeface="Times New Roman" panose="02020603050405020304" pitchFamily="18" charset="0"/>
              </a:rPr>
              <a:t>for</a:t>
            </a:r>
            <a:r>
              <a:rPr lang="en-GB" sz="2000" dirty="0">
                <a:effectLst/>
                <a:latin typeface="+mn-lt"/>
                <a:ea typeface="Calibri" panose="020F0502020204030204" pitchFamily="34" charset="0"/>
                <a:cs typeface="Times New Roman" panose="02020603050405020304" pitchFamily="18" charset="0"/>
              </a:rPr>
              <a:t> (“for, by”) +‎ </a:t>
            </a:r>
            <a:r>
              <a:rPr lang="en-GB" sz="2000" i="1" dirty="0">
                <a:effectLst/>
                <a:latin typeface="+mn-lt"/>
                <a:ea typeface="Calibri" panose="020F0502020204030204" pitchFamily="34" charset="0"/>
                <a:cs typeface="Times New Roman" panose="02020603050405020304" pitchFamily="18" charset="0"/>
              </a:rPr>
              <a:t>sooth</a:t>
            </a:r>
            <a:r>
              <a:rPr lang="en-GB" sz="2000" dirty="0">
                <a:effectLst/>
                <a:latin typeface="+mn-lt"/>
                <a:ea typeface="Calibri" panose="020F0502020204030204" pitchFamily="34" charset="0"/>
                <a:cs typeface="Times New Roman" panose="02020603050405020304" pitchFamily="18" charset="0"/>
              </a:rPr>
              <a:t> (“truth”).</a:t>
            </a:r>
          </a:p>
          <a:p>
            <a:pPr>
              <a:spcBef>
                <a:spcPts val="240"/>
              </a:spcBef>
              <a:spcAft>
                <a:spcPts val="600"/>
              </a:spcAft>
              <a:buNone/>
            </a:pPr>
            <a:r>
              <a:rPr lang="en-GB" sz="2000" dirty="0">
                <a:effectLst/>
                <a:latin typeface="+mn-lt"/>
                <a:ea typeface="Times New Roman" panose="02020603050405020304" pitchFamily="18" charset="0"/>
                <a:cs typeface="Times New Roman" panose="02020603050405020304" pitchFamily="18" charset="0"/>
              </a:rPr>
              <a:t> </a:t>
            </a:r>
            <a:endParaRPr lang="en-GB" sz="2000" dirty="0">
              <a:effectLst/>
              <a:latin typeface="+mn-lt"/>
              <a:ea typeface="Calibri" panose="020F0502020204030204" pitchFamily="34" charset="0"/>
              <a:cs typeface="Times New Roman" panose="02020603050405020304" pitchFamily="18" charset="0"/>
            </a:endParaRPr>
          </a:p>
          <a:p>
            <a:pPr>
              <a:spcBef>
                <a:spcPts val="240"/>
              </a:spcBef>
              <a:spcAft>
                <a:spcPts val="600"/>
              </a:spcAft>
              <a:buNone/>
            </a:pPr>
            <a:r>
              <a:rPr lang="en-GB" sz="2000" i="1" dirty="0">
                <a:solidFill>
                  <a:schemeClr val="accent2">
                    <a:lumMod val="50000"/>
                  </a:schemeClr>
                </a:solidFill>
                <a:effectLst/>
                <a:latin typeface="+mn-lt"/>
                <a:ea typeface="Times New Roman" panose="02020603050405020304" pitchFamily="18" charset="0"/>
                <a:cs typeface="Times New Roman" panose="02020603050405020304" pitchFamily="18" charset="0"/>
              </a:rPr>
              <a:t>https://</a:t>
            </a:r>
            <a:r>
              <a:rPr lang="en-GB" sz="2000" i="1" dirty="0" err="1">
                <a:solidFill>
                  <a:schemeClr val="accent2">
                    <a:lumMod val="50000"/>
                  </a:schemeClr>
                </a:solidFill>
                <a:effectLst/>
                <a:latin typeface="+mn-lt"/>
                <a:ea typeface="Times New Roman" panose="02020603050405020304" pitchFamily="18" charset="0"/>
                <a:cs typeface="Times New Roman" panose="02020603050405020304" pitchFamily="18" charset="0"/>
              </a:rPr>
              <a:t>en.wiktionary.org</a:t>
            </a:r>
            <a:r>
              <a:rPr lang="en-GB" sz="2000" i="1" dirty="0">
                <a:solidFill>
                  <a:schemeClr val="accent2">
                    <a:lumMod val="50000"/>
                  </a:schemeClr>
                </a:solidFill>
                <a:effectLst/>
                <a:latin typeface="+mn-lt"/>
                <a:ea typeface="Times New Roman" panose="02020603050405020304" pitchFamily="18" charset="0"/>
                <a:cs typeface="Times New Roman" panose="02020603050405020304" pitchFamily="18" charset="0"/>
              </a:rPr>
              <a:t>/wiki/forsooth</a:t>
            </a:r>
            <a:endPar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076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920038" cy="5693866"/>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SzPts val="1000"/>
              <a:buNone/>
              <a:tabLst>
                <a:tab pos="457200" algn="l"/>
              </a:tabLst>
            </a:pPr>
            <a:r>
              <a:rPr lang="en-GB" sz="2800" b="1" dirty="0" err="1">
                <a:solidFill>
                  <a:schemeClr val="accent2">
                    <a:lumMod val="50000"/>
                  </a:schemeClr>
                </a:solidFill>
                <a:latin typeface="+mn-lt"/>
                <a:ea typeface="Times New Roman" panose="02020603050405020304" pitchFamily="18" charset="0"/>
                <a:cs typeface="Times New Roman" panose="02020603050405020304" pitchFamily="18" charset="0"/>
              </a:rPr>
              <a:t>Expergefactor</a:t>
            </a:r>
            <a:endPar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endParaRPr>
          </a:p>
          <a:p>
            <a:pPr lvl="0" fontAlgn="base">
              <a:buSzPts val="1000"/>
              <a:buNone/>
              <a:tabLst>
                <a:tab pos="457200" algn="l"/>
              </a:tabLst>
            </a:pPr>
            <a:endParaRPr lang="en-GB" sz="2000" dirty="0">
              <a:solidFill>
                <a:srgbClr val="444444"/>
              </a:solidFill>
              <a:effectLst/>
              <a:latin typeface="+mn-lt"/>
              <a:ea typeface="Times New Roman" panose="02020603050405020304" pitchFamily="18" charset="0"/>
              <a:cs typeface="Times New Roman" panose="02020603050405020304" pitchFamily="18" charset="0"/>
            </a:endParaRPr>
          </a:p>
          <a:p>
            <a:pPr>
              <a:buNone/>
            </a:pPr>
            <a:r>
              <a:rPr lang="en-GB" sz="2000" b="1" spc="30" dirty="0">
                <a:solidFill>
                  <a:schemeClr val="accent2">
                    <a:lumMod val="50000"/>
                  </a:schemeClr>
                </a:solidFill>
                <a:effectLst/>
                <a:latin typeface="+mn-lt"/>
                <a:ea typeface="Calibri" panose="020F0502020204030204" pitchFamily="34" charset="0"/>
                <a:cs typeface="Times New Roman" panose="02020603050405020304" pitchFamily="18" charset="0"/>
              </a:rPr>
              <a:t>Anything that wakes you up</a:t>
            </a:r>
          </a:p>
          <a:p>
            <a:pPr>
              <a:buNone/>
            </a:pPr>
            <a:endParaRPr lang="en-GB" sz="2000" spc="30" dirty="0">
              <a:solidFill>
                <a:srgbClr val="0A1B27"/>
              </a:solidFill>
              <a:effectLst/>
              <a:latin typeface="+mn-lt"/>
              <a:ea typeface="Calibri" panose="020F0502020204030204" pitchFamily="34" charset="0"/>
              <a:cs typeface="Times New Roman" panose="02020603050405020304" pitchFamily="18" charset="0"/>
            </a:endParaRPr>
          </a:p>
          <a:p>
            <a:pPr>
              <a:buNone/>
            </a:pPr>
            <a:r>
              <a:rPr lang="en-GB" sz="2000" spc="30" dirty="0">
                <a:solidFill>
                  <a:schemeClr val="accent2">
                    <a:lumMod val="50000"/>
                  </a:schemeClr>
                </a:solidFill>
                <a:effectLst/>
                <a:latin typeface="+mn-lt"/>
                <a:ea typeface="Calibri" panose="020F0502020204030204" pitchFamily="34" charset="0"/>
                <a:cs typeface="Times New Roman" panose="02020603050405020304" pitchFamily="18" charset="0"/>
              </a:rPr>
              <a:t>Latin</a:t>
            </a:r>
            <a:r>
              <a:rPr lang="en-GB" sz="2000" spc="30" dirty="0">
                <a:solidFill>
                  <a:srgbClr val="0A1B27"/>
                </a:solidFill>
                <a:effectLst/>
                <a:latin typeface="+mn-lt"/>
                <a:ea typeface="Calibri" panose="020F0502020204030204" pitchFamily="34" charset="0"/>
                <a:cs typeface="Times New Roman" panose="02020603050405020304" pitchFamily="18" charset="0"/>
              </a:rPr>
              <a:t> </a:t>
            </a:r>
            <a:r>
              <a:rPr lang="en-GB" sz="2000" i="1" spc="30" dirty="0" err="1">
                <a:solidFill>
                  <a:srgbClr val="0A1B27"/>
                </a:solidFill>
                <a:effectLst/>
                <a:latin typeface="+mn-lt"/>
                <a:ea typeface="Calibri" panose="020F0502020204030204" pitchFamily="34" charset="0"/>
                <a:cs typeface="Times New Roman" panose="02020603050405020304" pitchFamily="18" charset="0"/>
              </a:rPr>
              <a:t>expergefactus</a:t>
            </a:r>
            <a:r>
              <a:rPr lang="en-GB" sz="2000" spc="30" dirty="0">
                <a:solidFill>
                  <a:srgbClr val="0A1B27"/>
                </a:solidFill>
                <a:effectLst/>
                <a:latin typeface="+mn-lt"/>
                <a:ea typeface="Calibri" panose="020F0502020204030204" pitchFamily="34" charset="0"/>
                <a:cs typeface="Times New Roman" panose="02020603050405020304" pitchFamily="18" charset="0"/>
              </a:rPr>
              <a:t> </a:t>
            </a:r>
          </a:p>
          <a:p>
            <a:pPr>
              <a:buNone/>
            </a:pPr>
            <a:r>
              <a:rPr lang="en-GB" sz="2000" spc="30" dirty="0">
                <a:solidFill>
                  <a:srgbClr val="0A1B27"/>
                </a:solidFill>
                <a:effectLst/>
                <a:latin typeface="+mn-lt"/>
                <a:ea typeface="Calibri" panose="020F0502020204030204" pitchFamily="34" charset="0"/>
                <a:cs typeface="Times New Roman" panose="02020603050405020304" pitchFamily="18" charset="0"/>
              </a:rPr>
              <a:t>past participle of </a:t>
            </a:r>
            <a:r>
              <a:rPr lang="en-GB" sz="2000" i="1" spc="30" dirty="0" err="1">
                <a:solidFill>
                  <a:srgbClr val="0A1B27"/>
                </a:solidFill>
                <a:effectLst/>
                <a:latin typeface="+mn-lt"/>
                <a:ea typeface="Calibri" panose="020F0502020204030204" pitchFamily="34" charset="0"/>
                <a:cs typeface="Times New Roman" panose="02020603050405020304" pitchFamily="18" charset="0"/>
              </a:rPr>
              <a:t>expergefacere</a:t>
            </a:r>
            <a:r>
              <a:rPr lang="en-GB" sz="2000" spc="30" dirty="0">
                <a:solidFill>
                  <a:srgbClr val="0A1B27"/>
                </a:solidFill>
                <a:effectLst/>
                <a:latin typeface="+mn-lt"/>
                <a:ea typeface="Calibri" panose="020F0502020204030204" pitchFamily="34" charset="0"/>
                <a:cs typeface="Times New Roman" panose="02020603050405020304" pitchFamily="18" charset="0"/>
              </a:rPr>
              <a:t> to awaken, </a:t>
            </a:r>
          </a:p>
          <a:p>
            <a:pPr>
              <a:buNone/>
            </a:pPr>
            <a:r>
              <a:rPr lang="en-GB" sz="2000" spc="30" dirty="0">
                <a:solidFill>
                  <a:srgbClr val="0A1B27"/>
                </a:solidFill>
                <a:effectLst/>
                <a:latin typeface="+mn-lt"/>
                <a:ea typeface="Calibri" panose="020F0502020204030204" pitchFamily="34" charset="0"/>
                <a:cs typeface="Times New Roman" panose="02020603050405020304" pitchFamily="18" charset="0"/>
              </a:rPr>
              <a:t>	from </a:t>
            </a:r>
            <a:r>
              <a:rPr lang="en-GB" sz="2000" i="1" spc="30" dirty="0" err="1">
                <a:solidFill>
                  <a:srgbClr val="0A1B27"/>
                </a:solidFill>
                <a:effectLst/>
                <a:latin typeface="+mn-lt"/>
                <a:ea typeface="Calibri" panose="020F0502020204030204" pitchFamily="34" charset="0"/>
                <a:cs typeface="Times New Roman" panose="02020603050405020304" pitchFamily="18" charset="0"/>
              </a:rPr>
              <a:t>expergisci</a:t>
            </a:r>
            <a:r>
              <a:rPr lang="en-GB" sz="2000" spc="30" dirty="0">
                <a:solidFill>
                  <a:srgbClr val="0A1B27"/>
                </a:solidFill>
                <a:effectLst/>
                <a:latin typeface="+mn-lt"/>
                <a:ea typeface="Calibri" panose="020F0502020204030204" pitchFamily="34" charset="0"/>
                <a:cs typeface="Times New Roman" panose="02020603050405020304" pitchFamily="18" charset="0"/>
              </a:rPr>
              <a:t> to become awake</a:t>
            </a:r>
          </a:p>
          <a:p>
            <a:pPr>
              <a:buNone/>
            </a:pPr>
            <a:r>
              <a:rPr lang="en-GB" sz="2000" spc="30" dirty="0">
                <a:solidFill>
                  <a:srgbClr val="0A1B27"/>
                </a:solidFill>
                <a:effectLst/>
                <a:latin typeface="+mn-lt"/>
                <a:ea typeface="Calibri" panose="020F0502020204030204" pitchFamily="34" charset="0"/>
                <a:cs typeface="Times New Roman" panose="02020603050405020304" pitchFamily="18" charset="0"/>
              </a:rPr>
              <a:t>	from </a:t>
            </a:r>
            <a:r>
              <a:rPr lang="en-GB" sz="2000" i="1" spc="30" dirty="0">
                <a:solidFill>
                  <a:srgbClr val="0A1B27"/>
                </a:solidFill>
                <a:effectLst/>
                <a:latin typeface="+mn-lt"/>
                <a:ea typeface="Calibri" panose="020F0502020204030204" pitchFamily="34" charset="0"/>
                <a:cs typeface="Times New Roman" panose="02020603050405020304" pitchFamily="18" charset="0"/>
              </a:rPr>
              <a:t>ex</a:t>
            </a:r>
            <a:r>
              <a:rPr lang="en-GB" sz="2000" spc="30" dirty="0">
                <a:solidFill>
                  <a:srgbClr val="0A1B27"/>
                </a:solidFill>
                <a:effectLst/>
                <a:latin typeface="+mn-lt"/>
                <a:ea typeface="Calibri" panose="020F0502020204030204" pitchFamily="34" charset="0"/>
                <a:cs typeface="Times New Roman" panose="02020603050405020304" pitchFamily="18" charset="0"/>
              </a:rPr>
              <a:t> + </a:t>
            </a:r>
            <a:r>
              <a:rPr lang="en-GB" sz="2000" i="1" spc="30" dirty="0">
                <a:solidFill>
                  <a:srgbClr val="0A1B27"/>
                </a:solidFill>
                <a:effectLst/>
                <a:latin typeface="+mn-lt"/>
                <a:ea typeface="Calibri" panose="020F0502020204030204" pitchFamily="34" charset="0"/>
                <a:cs typeface="Times New Roman" panose="02020603050405020304" pitchFamily="18" charset="0"/>
              </a:rPr>
              <a:t>-</a:t>
            </a:r>
            <a:r>
              <a:rPr lang="en-GB" sz="2000" i="1" spc="30" dirty="0" err="1">
                <a:solidFill>
                  <a:srgbClr val="0A1B27"/>
                </a:solidFill>
                <a:effectLst/>
                <a:latin typeface="+mn-lt"/>
                <a:ea typeface="Calibri" panose="020F0502020204030204" pitchFamily="34" charset="0"/>
                <a:cs typeface="Times New Roman" panose="02020603050405020304" pitchFamily="18" charset="0"/>
              </a:rPr>
              <a:t>pergisci</a:t>
            </a:r>
            <a:endParaRPr lang="en-GB" sz="2000" i="1" spc="30" dirty="0">
              <a:solidFill>
                <a:srgbClr val="0A1B27"/>
              </a:solidFill>
              <a:latin typeface="+mn-lt"/>
              <a:ea typeface="Calibri" panose="020F0502020204030204" pitchFamily="34" charset="0"/>
              <a:cs typeface="Times New Roman" panose="02020603050405020304" pitchFamily="18" charset="0"/>
            </a:endParaRPr>
          </a:p>
          <a:p>
            <a:pPr>
              <a:buNone/>
            </a:pPr>
            <a:r>
              <a:rPr lang="en-GB" sz="2000" spc="30" dirty="0">
                <a:solidFill>
                  <a:srgbClr val="0A1B27"/>
                </a:solidFill>
                <a:latin typeface="+mn-lt"/>
                <a:ea typeface="Calibri" panose="020F0502020204030204" pitchFamily="34" charset="0"/>
                <a:cs typeface="Times New Roman" panose="02020603050405020304" pitchFamily="18" charset="0"/>
              </a:rPr>
              <a:t>	f</a:t>
            </a:r>
            <a:r>
              <a:rPr lang="en-GB" sz="2000" spc="30" dirty="0">
                <a:solidFill>
                  <a:srgbClr val="0A1B27"/>
                </a:solidFill>
                <a:effectLst/>
                <a:latin typeface="+mn-lt"/>
                <a:ea typeface="Calibri" panose="020F0502020204030204" pitchFamily="34" charset="0"/>
                <a:cs typeface="Times New Roman" panose="02020603050405020304" pitchFamily="18" charset="0"/>
              </a:rPr>
              <a:t>rom </a:t>
            </a:r>
            <a:r>
              <a:rPr lang="en-GB" sz="2000" i="1" spc="30" dirty="0" err="1">
                <a:solidFill>
                  <a:srgbClr val="0A1B27"/>
                </a:solidFill>
                <a:effectLst/>
                <a:latin typeface="+mn-lt"/>
                <a:ea typeface="Calibri" panose="020F0502020204030204" pitchFamily="34" charset="0"/>
                <a:cs typeface="Times New Roman" panose="02020603050405020304" pitchFamily="18" charset="0"/>
              </a:rPr>
              <a:t>pergere</a:t>
            </a:r>
            <a:r>
              <a:rPr lang="en-GB" sz="2000" spc="30" dirty="0">
                <a:solidFill>
                  <a:srgbClr val="0A1B27"/>
                </a:solidFill>
                <a:effectLst/>
                <a:latin typeface="+mn-lt"/>
                <a:ea typeface="Calibri" panose="020F0502020204030204" pitchFamily="34" charset="0"/>
                <a:cs typeface="Times New Roman" panose="02020603050405020304" pitchFamily="18" charset="0"/>
              </a:rPr>
              <a:t> to proceed, go on, from </a:t>
            </a:r>
            <a:r>
              <a:rPr lang="en-GB" sz="2000" i="1" spc="30" dirty="0">
                <a:solidFill>
                  <a:srgbClr val="0A1B27"/>
                </a:solidFill>
                <a:effectLst/>
                <a:latin typeface="+mn-lt"/>
                <a:ea typeface="Calibri" panose="020F0502020204030204" pitchFamily="34" charset="0"/>
                <a:cs typeface="Times New Roman" panose="02020603050405020304" pitchFamily="18" charset="0"/>
              </a:rPr>
              <a:t>per</a:t>
            </a:r>
            <a:r>
              <a:rPr lang="en-GB" sz="2000" spc="30" dirty="0">
                <a:solidFill>
                  <a:srgbClr val="0A1B27"/>
                </a:solidFill>
                <a:effectLst/>
                <a:latin typeface="+mn-lt"/>
                <a:ea typeface="Calibri" panose="020F0502020204030204" pitchFamily="34" charset="0"/>
                <a:cs typeface="Times New Roman" panose="02020603050405020304" pitchFamily="18" charset="0"/>
              </a:rPr>
              <a:t> through </a:t>
            </a:r>
          </a:p>
          <a:p>
            <a:pPr>
              <a:buNone/>
            </a:pPr>
            <a:endParaRPr lang="en-GB" sz="2000" spc="30" dirty="0">
              <a:solidFill>
                <a:srgbClr val="0A1B27"/>
              </a:solidFill>
              <a:latin typeface="+mn-lt"/>
              <a:ea typeface="Calibri" panose="020F0502020204030204" pitchFamily="34" charset="0"/>
              <a:cs typeface="Times New Roman" panose="02020603050405020304" pitchFamily="18" charset="0"/>
            </a:endParaRPr>
          </a:p>
          <a:p>
            <a:pPr>
              <a:buNone/>
            </a:pPr>
            <a:r>
              <a:rPr lang="en-GB" sz="2000" spc="30" dirty="0">
                <a:solidFill>
                  <a:srgbClr val="0A1B27"/>
                </a:solidFill>
                <a:effectLst/>
                <a:latin typeface="+mn-lt"/>
                <a:ea typeface="Calibri" panose="020F0502020204030204" pitchFamily="34" charset="0"/>
                <a:cs typeface="Times New Roman" panose="02020603050405020304" pitchFamily="18" charset="0"/>
              </a:rPr>
              <a:t>+ </a:t>
            </a:r>
            <a:r>
              <a:rPr lang="en-GB" sz="2000" i="1" spc="30" dirty="0" err="1">
                <a:solidFill>
                  <a:srgbClr val="0A1B27"/>
                </a:solidFill>
                <a:effectLst/>
                <a:latin typeface="+mn-lt"/>
                <a:ea typeface="Calibri" panose="020F0502020204030204" pitchFamily="34" charset="0"/>
                <a:cs typeface="Times New Roman" panose="02020603050405020304" pitchFamily="18" charset="0"/>
              </a:rPr>
              <a:t>regere</a:t>
            </a:r>
            <a:r>
              <a:rPr lang="en-GB" sz="2000" spc="30" dirty="0">
                <a:solidFill>
                  <a:srgbClr val="0A1B27"/>
                </a:solidFill>
                <a:effectLst/>
                <a:latin typeface="+mn-lt"/>
                <a:ea typeface="Calibri" panose="020F0502020204030204" pitchFamily="34" charset="0"/>
                <a:cs typeface="Times New Roman" panose="02020603050405020304" pitchFamily="18" charset="0"/>
              </a:rPr>
              <a:t> to lead straight, guide, rule</a:t>
            </a:r>
          </a:p>
          <a:p>
            <a:pPr>
              <a:buNone/>
            </a:pPr>
            <a:endParaRPr lang="en-GB" sz="2000" spc="30" dirty="0">
              <a:solidFill>
                <a:srgbClr val="0A1B27"/>
              </a:solidFill>
              <a:latin typeface="+mn-lt"/>
              <a:ea typeface="Calibri" panose="020F0502020204030204" pitchFamily="34" charset="0"/>
              <a:cs typeface="Times New Roman" panose="02020603050405020304" pitchFamily="18" charset="0"/>
            </a:endParaRPr>
          </a:p>
          <a:p>
            <a:pPr>
              <a:buNone/>
            </a:pPr>
            <a:r>
              <a:rPr lang="en-GB" sz="2000" spc="30" dirty="0">
                <a:solidFill>
                  <a:srgbClr val="0A1B27"/>
                </a:solidFill>
                <a:effectLst/>
                <a:latin typeface="+mn-lt"/>
                <a:ea typeface="Calibri" panose="020F0502020204030204" pitchFamily="34" charset="0"/>
                <a:cs typeface="Times New Roman" panose="02020603050405020304" pitchFamily="18" charset="0"/>
              </a:rPr>
              <a:t>+ </a:t>
            </a:r>
            <a:r>
              <a:rPr lang="en-GB" sz="2000" i="1" spc="30" dirty="0" err="1">
                <a:solidFill>
                  <a:srgbClr val="0A1B27"/>
                </a:solidFill>
                <a:effectLst/>
                <a:latin typeface="+mn-lt"/>
                <a:ea typeface="Calibri" panose="020F0502020204030204" pitchFamily="34" charset="0"/>
                <a:cs typeface="Times New Roman" panose="02020603050405020304" pitchFamily="18" charset="0"/>
              </a:rPr>
              <a:t>facere</a:t>
            </a:r>
            <a:r>
              <a:rPr lang="en-GB" sz="2000" spc="30" dirty="0">
                <a:solidFill>
                  <a:srgbClr val="0A1B27"/>
                </a:solidFill>
                <a:effectLst/>
                <a:latin typeface="+mn-lt"/>
                <a:ea typeface="Calibri" panose="020F0502020204030204" pitchFamily="34" charset="0"/>
                <a:cs typeface="Times New Roman" panose="02020603050405020304" pitchFamily="18" charset="0"/>
              </a:rPr>
              <a:t> to make, do + </a:t>
            </a:r>
            <a:r>
              <a:rPr lang="en-GB" sz="2000" i="1" spc="30" dirty="0">
                <a:solidFill>
                  <a:srgbClr val="0A1B27"/>
                </a:solidFill>
                <a:effectLst/>
                <a:latin typeface="+mn-lt"/>
                <a:ea typeface="Calibri" panose="020F0502020204030204" pitchFamily="34" charset="0"/>
                <a:cs typeface="Times New Roman" panose="02020603050405020304" pitchFamily="18" charset="0"/>
              </a:rPr>
              <a:t>-ion-, -io</a:t>
            </a:r>
            <a:r>
              <a:rPr lang="en-GB" sz="2000" spc="30" dirty="0">
                <a:solidFill>
                  <a:srgbClr val="0A1B27"/>
                </a:solidFill>
                <a:effectLst/>
                <a:latin typeface="+mn-lt"/>
                <a:ea typeface="Calibri" panose="020F0502020204030204" pitchFamily="34" charset="0"/>
                <a:cs typeface="Times New Roman" panose="02020603050405020304" pitchFamily="18" charset="0"/>
              </a:rPr>
              <a:t> -ion</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spc="30" dirty="0">
                <a:solidFill>
                  <a:srgbClr val="0A1B27"/>
                </a:solidFill>
                <a:effectLst/>
                <a:latin typeface="+mn-lt"/>
                <a:ea typeface="Calibri" panose="020F0502020204030204" pitchFamily="34" charset="0"/>
                <a:cs typeface="Times New Roman" panose="02020603050405020304" pitchFamily="18" charset="0"/>
              </a:rPr>
              <a:t> </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www.merriam-webster.com</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/dictionary/</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expergefaction</a:t>
            </a:r>
            <a:endPar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8000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920038" cy="4708981"/>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Clinomania</a:t>
            </a:r>
          </a:p>
          <a:p>
            <a:pPr lvl="0" fontAlgn="base">
              <a:buSzPts val="1000"/>
              <a:buNone/>
              <a:tabLst>
                <a:tab pos="457200" algn="l"/>
              </a:tabLst>
            </a:pPr>
            <a:endParaRPr lang="en-GB" sz="2000" dirty="0">
              <a:solidFill>
                <a:srgbClr val="444444"/>
              </a:solidFill>
              <a:effectLst/>
              <a:latin typeface="+mn-lt"/>
              <a:ea typeface="Times New Roman" panose="02020603050405020304" pitchFamily="18" charset="0"/>
              <a:cs typeface="Times New Roman" panose="02020603050405020304" pitchFamily="18" charset="0"/>
            </a:endParaRPr>
          </a:p>
          <a:p>
            <a:pPr>
              <a:buNone/>
            </a:pPr>
            <a:r>
              <a:rPr lang="en-GB" sz="2000" b="1" spc="30" dirty="0">
                <a:solidFill>
                  <a:schemeClr val="accent2">
                    <a:lumMod val="50000"/>
                  </a:schemeClr>
                </a:solidFill>
                <a:effectLst/>
                <a:latin typeface="+mn-lt"/>
                <a:ea typeface="Calibri" panose="020F0502020204030204" pitchFamily="34" charset="0"/>
                <a:cs typeface="Times New Roman" panose="02020603050405020304" pitchFamily="18" charset="0"/>
              </a:rPr>
              <a:t>An excessive desire to stay in bed</a:t>
            </a:r>
          </a:p>
          <a:p>
            <a:pPr>
              <a:buNone/>
            </a:pPr>
            <a:endParaRPr lang="en-GB" sz="2000" spc="30" dirty="0">
              <a:effectLst/>
              <a:latin typeface="+mn-lt"/>
              <a:ea typeface="Calibri" panose="020F0502020204030204" pitchFamily="34" charset="0"/>
              <a:cs typeface="Times New Roman" panose="02020603050405020304" pitchFamily="18" charset="0"/>
            </a:endParaRPr>
          </a:p>
          <a:p>
            <a:pPr>
              <a:buNone/>
            </a:pPr>
            <a:r>
              <a:rPr lang="en-GB" sz="2000" b="0" i="0" u="none" strike="noStrike" dirty="0">
                <a:effectLst/>
                <a:latin typeface="+mn-lt"/>
              </a:rPr>
              <a:t>The word first emerged in the psychiatric literature of the late nineteenth century, with one article from 1890 identifying it as one of several “phases of sadness”, and defining clinomania as “the passion of staying in bed</a:t>
            </a:r>
          </a:p>
          <a:p>
            <a:pPr>
              <a:buNone/>
            </a:pPr>
            <a:endParaRPr lang="en-GB" sz="2000" spc="30" dirty="0">
              <a:latin typeface="+mn-lt"/>
              <a:ea typeface="Calibri" panose="020F0502020204030204" pitchFamily="34" charset="0"/>
              <a:cs typeface="Times New Roman" panose="02020603050405020304" pitchFamily="18" charset="0"/>
            </a:endParaRPr>
          </a:p>
          <a:p>
            <a:pPr>
              <a:buNone/>
            </a:pPr>
            <a:r>
              <a:rPr lang="en-GB" sz="2000" b="0" i="0" u="none" strike="noStrike" dirty="0">
                <a:effectLst/>
                <a:latin typeface="+mn-lt"/>
              </a:rPr>
              <a:t>Etymologically, the ‘</a:t>
            </a:r>
            <a:r>
              <a:rPr lang="en-GB" sz="2000" b="0" i="0" u="none" strike="noStrike" dirty="0" err="1">
                <a:effectLst/>
                <a:latin typeface="+mn-lt"/>
              </a:rPr>
              <a:t>clino</a:t>
            </a:r>
            <a:r>
              <a:rPr lang="en-GB" sz="2000" b="0" i="0" u="none" strike="noStrike" dirty="0">
                <a:effectLst/>
                <a:latin typeface="+mn-lt"/>
              </a:rPr>
              <a:t>–’ of </a:t>
            </a:r>
            <a:r>
              <a:rPr lang="en-GB" sz="2000" b="0" i="1" u="none" strike="noStrike" dirty="0">
                <a:effectLst/>
                <a:latin typeface="+mn-lt"/>
              </a:rPr>
              <a:t>clinomania</a:t>
            </a:r>
            <a:r>
              <a:rPr lang="en-GB" sz="2000" b="0" i="0" u="none" strike="noStrike" dirty="0">
                <a:effectLst/>
                <a:latin typeface="+mn-lt"/>
              </a:rPr>
              <a:t> comes from a </a:t>
            </a:r>
            <a:r>
              <a:rPr lang="en-GB" sz="2000" b="0" i="0" u="none" strike="noStrike" dirty="0">
                <a:solidFill>
                  <a:schemeClr val="accent2">
                    <a:lumMod val="50000"/>
                  </a:schemeClr>
                </a:solidFill>
                <a:effectLst/>
                <a:latin typeface="+mn-lt"/>
              </a:rPr>
              <a:t>Greek</a:t>
            </a:r>
            <a:r>
              <a:rPr lang="en-GB" sz="2000" b="0" i="0" u="none" strike="noStrike" dirty="0">
                <a:effectLst/>
                <a:latin typeface="+mn-lt"/>
              </a:rPr>
              <a:t> word various meaning to lean, slant, or recline. </a:t>
            </a:r>
          </a:p>
          <a:p>
            <a:pPr>
              <a:buNone/>
            </a:pPr>
            <a:endParaRPr lang="en-GB" sz="2000" dirty="0">
              <a:solidFill>
                <a:srgbClr val="103F54"/>
              </a:solidFill>
              <a:latin typeface="+mn-lt"/>
              <a:ea typeface="Calibri" panose="020F0502020204030204" pitchFamily="34" charset="0"/>
              <a:cs typeface="Times New Roman" panose="02020603050405020304" pitchFamily="18" charset="0"/>
            </a:endParaRPr>
          </a:p>
          <a:p>
            <a:pPr>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www.haggardhawks.com</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/post/clinomania</a:t>
            </a:r>
          </a:p>
        </p:txBody>
      </p:sp>
    </p:spTree>
    <p:extLst>
      <p:ext uri="{BB962C8B-B14F-4D97-AF65-F5344CB8AC3E}">
        <p14:creationId xmlns:p14="http://schemas.microsoft.com/office/powerpoint/2010/main" val="3424765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920038" cy="3108543"/>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SzPts val="1000"/>
              <a:buNone/>
              <a:tabLst>
                <a:tab pos="457200" algn="l"/>
              </a:tabLst>
            </a:pPr>
            <a:r>
              <a:rPr lang="en-GB" sz="2800" b="1" dirty="0" err="1">
                <a:solidFill>
                  <a:schemeClr val="accent2">
                    <a:lumMod val="50000"/>
                  </a:schemeClr>
                </a:solidFill>
                <a:latin typeface="+mn-lt"/>
                <a:ea typeface="Times New Roman" panose="02020603050405020304" pitchFamily="18" charset="0"/>
                <a:cs typeface="Times New Roman" panose="02020603050405020304" pitchFamily="18" charset="0"/>
              </a:rPr>
              <a:t>Philogrobolized</a:t>
            </a:r>
            <a:endPar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endParaRPr>
          </a:p>
          <a:p>
            <a:pPr lvl="0" fontAlgn="base">
              <a:buSzPts val="1000"/>
              <a:buNone/>
              <a:tabLst>
                <a:tab pos="457200" algn="l"/>
              </a:tabLst>
            </a:pPr>
            <a:endParaRPr lang="en-GB" sz="2000" dirty="0">
              <a:solidFill>
                <a:srgbClr val="444444"/>
              </a:solidFill>
              <a:effectLst/>
              <a:latin typeface="+mn-lt"/>
              <a:ea typeface="Times New Roman" panose="02020603050405020304" pitchFamily="18" charset="0"/>
              <a:cs typeface="Times New Roman" panose="02020603050405020304" pitchFamily="18" charset="0"/>
            </a:endParaRPr>
          </a:p>
          <a:p>
            <a:pPr>
              <a:buNone/>
            </a:pPr>
            <a:r>
              <a:rPr lang="en-GB" sz="2000" dirty="0">
                <a:solidFill>
                  <a:srgbClr val="222222"/>
                </a:solidFill>
                <a:effectLst/>
                <a:latin typeface="+mn-lt"/>
                <a:ea typeface="Calibri" panose="020F0502020204030204" pitchFamily="34" charset="0"/>
                <a:cs typeface="Times New Roman" panose="02020603050405020304" pitchFamily="18" charset="0"/>
              </a:rPr>
              <a:t>“Do you wake up feeling rough? Then you're </a:t>
            </a:r>
            <a:r>
              <a:rPr lang="en-GB" sz="2000" dirty="0" err="1">
                <a:solidFill>
                  <a:srgbClr val="222222"/>
                </a:solidFill>
                <a:effectLst/>
                <a:latin typeface="+mn-lt"/>
                <a:ea typeface="Calibri" panose="020F0502020204030204" pitchFamily="34" charset="0"/>
                <a:cs typeface="Times New Roman" panose="02020603050405020304" pitchFamily="18" charset="0"/>
              </a:rPr>
              <a:t>philogrobolized</a:t>
            </a:r>
            <a:r>
              <a:rPr lang="en-GB" sz="2000" dirty="0">
                <a:solidFill>
                  <a:srgbClr val="222222"/>
                </a:solidFill>
                <a:effectLst/>
                <a:latin typeface="+mn-lt"/>
                <a:ea typeface="Calibri" panose="020F0502020204030204" pitchFamily="34" charset="0"/>
                <a:cs typeface="Times New Roman" panose="02020603050405020304" pitchFamily="18" charset="0"/>
              </a:rPr>
              <a:t>.”</a:t>
            </a:r>
          </a:p>
          <a:p>
            <a:pPr>
              <a:buNone/>
            </a:pPr>
            <a:endParaRPr lang="en-GB" sz="2000" dirty="0">
              <a:solidFill>
                <a:srgbClr val="222222"/>
              </a:solidFill>
              <a:effectLst/>
              <a:latin typeface="+mn-lt"/>
              <a:ea typeface="Calibri" panose="020F0502020204030204" pitchFamily="34" charset="0"/>
              <a:cs typeface="Times New Roman" panose="02020603050405020304" pitchFamily="18" charset="0"/>
            </a:endParaRPr>
          </a:p>
          <a:p>
            <a:pPr>
              <a:buNone/>
            </a:pPr>
            <a:endParaRPr lang="en-GB" sz="2000" dirty="0">
              <a:solidFill>
                <a:srgbClr val="222222"/>
              </a:solidFill>
              <a:latin typeface="+mn-lt"/>
              <a:ea typeface="Calibri" panose="020F0502020204030204" pitchFamily="34" charset="0"/>
              <a:cs typeface="Times New Roman" panose="02020603050405020304" pitchFamily="18" charset="0"/>
            </a:endParaRPr>
          </a:p>
          <a:p>
            <a:pPr>
              <a:buNone/>
            </a:pPr>
            <a:endParaRPr lang="en-GB" sz="2000" dirty="0">
              <a:solidFill>
                <a:srgbClr val="222222"/>
              </a:solidFill>
              <a:effectLst/>
              <a:latin typeface="+mn-lt"/>
              <a:ea typeface="Calibri" panose="020F0502020204030204" pitchFamily="34" charset="0"/>
              <a:cs typeface="Times New Roman" panose="02020603050405020304" pitchFamily="18" charset="0"/>
            </a:endParaRPr>
          </a:p>
          <a:p>
            <a:pPr>
              <a:buNone/>
            </a:pPr>
            <a:r>
              <a:rPr lang="en-GB" sz="2000" dirty="0">
                <a:solidFill>
                  <a:srgbClr val="222222"/>
                </a:solidFill>
                <a:effectLst/>
                <a:latin typeface="+mn-lt"/>
                <a:ea typeface="Calibri" panose="020F0502020204030204" pitchFamily="34" charset="0"/>
                <a:cs typeface="Times New Roman" panose="02020603050405020304" pitchFamily="18" charset="0"/>
              </a:rPr>
              <a:t> </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spc="30" dirty="0">
                <a:solidFill>
                  <a:srgbClr val="0A1B27"/>
                </a:solidFill>
                <a:effectLst/>
                <a:latin typeface="+mn-lt"/>
                <a:ea typeface="Calibri" panose="020F0502020204030204" pitchFamily="34" charset="0"/>
                <a:cs typeface="Times New Roman" panose="02020603050405020304" pitchFamily="18" charset="0"/>
              </a:rPr>
              <a:t> </a:t>
            </a:r>
            <a:endParaRPr lang="en-GB" sz="2000" dirty="0">
              <a:effectLst/>
              <a:latin typeface="+mn-lt"/>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7B1CFE54-36C8-53B4-7C3C-704E68D3B7D8}"/>
              </a:ext>
            </a:extLst>
          </p:cNvPr>
          <p:cNvPicPr>
            <a:picLocks noChangeAspect="1"/>
          </p:cNvPicPr>
          <p:nvPr/>
        </p:nvPicPr>
        <p:blipFill>
          <a:blip r:embed="rId3"/>
          <a:stretch>
            <a:fillRect/>
          </a:stretch>
        </p:blipFill>
        <p:spPr>
          <a:xfrm>
            <a:off x="4211960" y="2376060"/>
            <a:ext cx="3816424" cy="3816424"/>
          </a:xfrm>
          <a:prstGeom prst="rect">
            <a:avLst/>
          </a:prstGeom>
        </p:spPr>
      </p:pic>
    </p:spTree>
    <p:extLst>
      <p:ext uri="{BB962C8B-B14F-4D97-AF65-F5344CB8AC3E}">
        <p14:creationId xmlns:p14="http://schemas.microsoft.com/office/powerpoint/2010/main" val="2835706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920038" cy="5139869"/>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buSzPts val="1000"/>
              <a:buNone/>
              <a:tabLst>
                <a:tab pos="457200" algn="l"/>
              </a:tabLst>
            </a:pPr>
            <a:r>
              <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rPr>
              <a:t>Xerostomia</a:t>
            </a:r>
          </a:p>
          <a:p>
            <a:pPr lvl="0" fontAlgn="base">
              <a:buSzPts val="1000"/>
              <a:buNone/>
              <a:tabLst>
                <a:tab pos="457200" algn="l"/>
              </a:tabLst>
            </a:pPr>
            <a:endParaRPr lang="en-GB" sz="2000" dirty="0">
              <a:solidFill>
                <a:srgbClr val="444444"/>
              </a:solidFill>
              <a:effectLst/>
              <a:latin typeface="+mn-lt"/>
              <a:ea typeface="Times New Roman" panose="02020603050405020304" pitchFamily="18" charset="0"/>
              <a:cs typeface="Times New Roman" panose="02020603050405020304" pitchFamily="18" charset="0"/>
            </a:endParaRPr>
          </a:p>
          <a:p>
            <a:pPr>
              <a:buNone/>
            </a:pPr>
            <a:r>
              <a:rPr lang="en-GB" sz="2000" b="1" i="0" u="none" strike="noStrike" dirty="0">
                <a:solidFill>
                  <a:schemeClr val="accent2">
                    <a:lumMod val="50000"/>
                  </a:schemeClr>
                </a:solidFill>
                <a:effectLst/>
                <a:latin typeface="+mn-lt"/>
              </a:rPr>
              <a:t>Dry mouth</a:t>
            </a:r>
          </a:p>
          <a:p>
            <a:pPr>
              <a:buNone/>
            </a:pPr>
            <a:r>
              <a:rPr lang="en-GB" sz="2000" b="0" i="0" u="none" strike="noStrike" dirty="0">
                <a:solidFill>
                  <a:srgbClr val="202124"/>
                </a:solidFill>
                <a:effectLst/>
                <a:latin typeface="+mn-lt"/>
              </a:rPr>
              <a:t>Dry mouth can happen to anyone occasionally—for example, when nervous or stressed. However, when dry mouth persists, it can make chewing, swallowing, and even talking difficult.</a:t>
            </a:r>
          </a:p>
          <a:p>
            <a:pPr>
              <a:buNone/>
            </a:pPr>
            <a:endParaRPr lang="en-GB" sz="2000" i="1" dirty="0">
              <a:solidFill>
                <a:srgbClr val="202124"/>
              </a:solidFill>
              <a:effectLst/>
              <a:latin typeface="+mn-lt"/>
              <a:ea typeface="Calibri" panose="020F0502020204030204" pitchFamily="34" charset="0"/>
              <a:cs typeface="Times New Roman" panose="02020603050405020304" pitchFamily="18" charset="0"/>
            </a:endParaRPr>
          </a:p>
          <a:p>
            <a:pPr>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https://www.nidcr.nih.gov/health-info/dry-mouth</a:t>
            </a:r>
          </a:p>
          <a:p>
            <a:pPr>
              <a:buNone/>
            </a:pPr>
            <a:endParaRPr lang="en-GB" sz="2000" i="1" dirty="0">
              <a:solidFill>
                <a:schemeClr val="accent2">
                  <a:lumMod val="50000"/>
                </a:schemeClr>
              </a:solidFill>
              <a:latin typeface="+mn-lt"/>
              <a:ea typeface="Calibri" panose="020F0502020204030204" pitchFamily="34" charset="0"/>
              <a:cs typeface="Times New Roman" panose="02020603050405020304" pitchFamily="18" charset="0"/>
            </a:endParaRPr>
          </a:p>
          <a:p>
            <a:pPr>
              <a:buNone/>
            </a:pPr>
            <a:r>
              <a:rPr lang="en-GB" sz="2000" dirty="0">
                <a:solidFill>
                  <a:srgbClr val="040C28"/>
                </a:solidFill>
                <a:latin typeface="+mn-lt"/>
              </a:rPr>
              <a:t>D</a:t>
            </a:r>
            <a:r>
              <a:rPr lang="en-GB" sz="2000" b="0" i="0" u="none" strike="noStrike" dirty="0">
                <a:solidFill>
                  <a:srgbClr val="040C28"/>
                </a:solidFill>
                <a:effectLst/>
                <a:latin typeface="+mn-lt"/>
              </a:rPr>
              <a:t>erived from the </a:t>
            </a:r>
            <a:r>
              <a:rPr lang="en-GB" sz="2000" b="0" i="0" u="none" strike="noStrike" dirty="0">
                <a:solidFill>
                  <a:schemeClr val="accent2">
                    <a:lumMod val="50000"/>
                  </a:schemeClr>
                </a:solidFill>
                <a:effectLst/>
                <a:latin typeface="+mn-lt"/>
              </a:rPr>
              <a:t>Classical Greek</a:t>
            </a:r>
            <a:r>
              <a:rPr lang="en-GB" sz="2000" b="0" i="0" u="none" strike="noStrike" dirty="0">
                <a:solidFill>
                  <a:srgbClr val="040C28"/>
                </a:solidFill>
                <a:effectLst/>
                <a:latin typeface="+mn-lt"/>
              </a:rPr>
              <a:t>, </a:t>
            </a:r>
            <a:r>
              <a:rPr lang="el-GR" sz="2000" b="0" i="0" u="none" strike="noStrike" dirty="0" err="1">
                <a:solidFill>
                  <a:srgbClr val="040C28"/>
                </a:solidFill>
                <a:effectLst/>
                <a:latin typeface="+mn-lt"/>
              </a:rPr>
              <a:t>ζηρος</a:t>
            </a:r>
            <a:r>
              <a:rPr lang="el-GR" sz="2000" b="0" i="0" u="none" strike="noStrike" dirty="0">
                <a:solidFill>
                  <a:srgbClr val="040C28"/>
                </a:solidFill>
                <a:effectLst/>
                <a:latin typeface="+mn-lt"/>
              </a:rPr>
              <a:t> (</a:t>
            </a:r>
            <a:r>
              <a:rPr lang="en-GB" sz="2000" b="0" i="0" u="none" strike="noStrike" dirty="0" err="1">
                <a:solidFill>
                  <a:srgbClr val="040C28"/>
                </a:solidFill>
                <a:effectLst/>
                <a:latin typeface="+mn-lt"/>
              </a:rPr>
              <a:t>xeros</a:t>
            </a:r>
            <a:r>
              <a:rPr lang="en-GB" sz="2000" b="0" i="0" u="none" strike="noStrike" dirty="0">
                <a:solidFill>
                  <a:srgbClr val="040C28"/>
                </a:solidFill>
                <a:effectLst/>
                <a:latin typeface="+mn-lt"/>
              </a:rPr>
              <a:t>) meaning dry, and </a:t>
            </a:r>
            <a:r>
              <a:rPr lang="el-GR" sz="2000" b="0" i="0" u="none" strike="noStrike" dirty="0" err="1">
                <a:solidFill>
                  <a:srgbClr val="040C28"/>
                </a:solidFill>
                <a:effectLst/>
                <a:latin typeface="+mn-lt"/>
              </a:rPr>
              <a:t>στομα</a:t>
            </a:r>
            <a:r>
              <a:rPr lang="el-GR" sz="2000" b="0" i="0" u="none" strike="noStrike" dirty="0">
                <a:solidFill>
                  <a:srgbClr val="040C28"/>
                </a:solidFill>
                <a:effectLst/>
                <a:latin typeface="+mn-lt"/>
              </a:rPr>
              <a:t> (</a:t>
            </a:r>
            <a:r>
              <a:rPr lang="en-GB" sz="2000" b="0" i="0" u="none" strike="noStrike" dirty="0">
                <a:solidFill>
                  <a:srgbClr val="040C28"/>
                </a:solidFill>
                <a:effectLst/>
                <a:latin typeface="+mn-lt"/>
              </a:rPr>
              <a:t>stoma) meaning mouth</a:t>
            </a:r>
          </a:p>
          <a:p>
            <a:pPr>
              <a:buNone/>
            </a:pPr>
            <a:endParaRPr lang="en-GB" sz="2000" dirty="0">
              <a:solidFill>
                <a:srgbClr val="040C28"/>
              </a:solidFill>
              <a:latin typeface="+mn-lt"/>
              <a:ea typeface="Calibri" panose="020F0502020204030204" pitchFamily="34" charset="0"/>
              <a:cs typeface="Times New Roman" panose="02020603050405020304" pitchFamily="18" charset="0"/>
            </a:endParaRPr>
          </a:p>
          <a:p>
            <a:pPr>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radiopaedia.org</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/articles/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xerostomia?lang</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gb</a:t>
            </a:r>
            <a:endPar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endParaRPr>
          </a:p>
          <a:p>
            <a:pPr>
              <a:buNone/>
            </a:pPr>
            <a:endPar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88321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920038" cy="7248138"/>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800" b="1" dirty="0" err="1">
                <a:solidFill>
                  <a:schemeClr val="accent2">
                    <a:lumMod val="50000"/>
                  </a:schemeClr>
                </a:solidFill>
                <a:latin typeface="+mn-lt"/>
                <a:ea typeface="Times New Roman" panose="02020603050405020304" pitchFamily="18" charset="0"/>
                <a:cs typeface="Times New Roman" panose="02020603050405020304" pitchFamily="18" charset="0"/>
              </a:rPr>
              <a:t>Grufeling</a:t>
            </a:r>
            <a:endParaRPr lang="en-GB" sz="2800" b="1" dirty="0">
              <a:solidFill>
                <a:schemeClr val="accent2">
                  <a:lumMod val="50000"/>
                </a:schemeClr>
              </a:solidFill>
              <a:latin typeface="+mn-lt"/>
              <a:ea typeface="Times New Roman" panose="02020603050405020304" pitchFamily="18" charset="0"/>
              <a:cs typeface="Times New Roman" panose="02020603050405020304" pitchFamily="18" charset="0"/>
            </a:endParaRPr>
          </a:p>
          <a:p>
            <a:pPr>
              <a:buNone/>
            </a:pPr>
            <a:endParaRPr lang="en-GB" sz="2000" i="1" dirty="0">
              <a:solidFill>
                <a:schemeClr val="accent2">
                  <a:lumMod val="50000"/>
                </a:schemeClr>
              </a:solidFill>
              <a:latin typeface="+mn-lt"/>
              <a:ea typeface="Calibri" panose="020F0502020204030204" pitchFamily="34" charset="0"/>
              <a:cs typeface="Times New Roman" panose="02020603050405020304" pitchFamily="18" charset="0"/>
            </a:endParaRPr>
          </a:p>
          <a:p>
            <a:pPr>
              <a:buNone/>
            </a:pPr>
            <a:r>
              <a:rPr lang="en-GB" sz="2000" b="1" i="0" u="none" strike="noStrike" dirty="0">
                <a:solidFill>
                  <a:schemeClr val="accent2">
                    <a:lumMod val="50000"/>
                  </a:schemeClr>
                </a:solidFill>
                <a:effectLst/>
                <a:latin typeface="+mn-lt"/>
              </a:rPr>
              <a:t>To lie close wrapped up, and in a comfortable-looking manner; used in ridicule</a:t>
            </a:r>
          </a:p>
          <a:p>
            <a:pPr>
              <a:spcBef>
                <a:spcPts val="2400"/>
              </a:spcBef>
              <a:spcAft>
                <a:spcPts val="900"/>
              </a:spcAft>
              <a:buNone/>
            </a:pPr>
            <a:r>
              <a:rPr lang="en-GB" sz="2000" dirty="0">
                <a:solidFill>
                  <a:srgbClr val="000000"/>
                </a:solidFill>
                <a:effectLst/>
                <a:latin typeface="+mn-lt"/>
                <a:ea typeface="Times New Roman" panose="02020603050405020304" pitchFamily="18" charset="0"/>
              </a:rPr>
              <a:t>GRUFE, GROUFE. </a:t>
            </a:r>
            <a:r>
              <a:rPr lang="en-GB" sz="2000" i="1" dirty="0">
                <a:solidFill>
                  <a:srgbClr val="000000"/>
                </a:solidFill>
                <a:effectLst/>
                <a:latin typeface="+mn-lt"/>
                <a:ea typeface="Times New Roman" panose="02020603050405020304" pitchFamily="18" charset="0"/>
              </a:rPr>
              <a:t>On </a:t>
            </a:r>
            <a:r>
              <a:rPr lang="en-GB" sz="2000" i="1" dirty="0" err="1">
                <a:solidFill>
                  <a:srgbClr val="000000"/>
                </a:solidFill>
                <a:effectLst/>
                <a:latin typeface="+mn-lt"/>
                <a:ea typeface="Times New Roman" panose="02020603050405020304" pitchFamily="18" charset="0"/>
              </a:rPr>
              <a:t>groufe</a:t>
            </a:r>
            <a:r>
              <a:rPr lang="en-GB" sz="2000" dirty="0">
                <a:solidFill>
                  <a:srgbClr val="000000"/>
                </a:solidFill>
                <a:effectLst/>
                <a:latin typeface="+mn-lt"/>
                <a:ea typeface="Times New Roman" panose="02020603050405020304" pitchFamily="18" charset="0"/>
              </a:rPr>
              <a:t>, flat, with the face towards the earth.</a:t>
            </a:r>
            <a:br>
              <a:rPr lang="en-GB" sz="2000" dirty="0">
                <a:solidFill>
                  <a:srgbClr val="000000"/>
                </a:solidFill>
                <a:effectLst/>
                <a:latin typeface="+mn-lt"/>
                <a:ea typeface="Times New Roman" panose="02020603050405020304" pitchFamily="18" charset="0"/>
              </a:rPr>
            </a:br>
            <a:r>
              <a:rPr lang="en-GB" sz="2000" i="1" dirty="0">
                <a:solidFill>
                  <a:srgbClr val="000000"/>
                </a:solidFill>
                <a:effectLst/>
                <a:latin typeface="+mn-lt"/>
                <a:ea typeface="Times New Roman" panose="02020603050405020304" pitchFamily="18" charset="0"/>
              </a:rPr>
              <a:t>To be on one's </a:t>
            </a:r>
            <a:r>
              <a:rPr lang="en-GB" sz="2000" i="1" dirty="0" err="1">
                <a:solidFill>
                  <a:srgbClr val="000000"/>
                </a:solidFill>
                <a:effectLst/>
                <a:latin typeface="+mn-lt"/>
                <a:ea typeface="Times New Roman" panose="02020603050405020304" pitchFamily="18" charset="0"/>
              </a:rPr>
              <a:t>grufe</a:t>
            </a:r>
            <a:r>
              <a:rPr lang="en-GB" sz="2000" dirty="0">
                <a:solidFill>
                  <a:srgbClr val="000000"/>
                </a:solidFill>
                <a:effectLst/>
                <a:latin typeface="+mn-lt"/>
                <a:ea typeface="Times New Roman" panose="02020603050405020304" pitchFamily="18" charset="0"/>
              </a:rPr>
              <a:t>, to be in this manner.</a:t>
            </a:r>
            <a:endParaRPr lang="en-GB" sz="2000" dirty="0">
              <a:effectLst/>
              <a:latin typeface="+mn-lt"/>
              <a:ea typeface="Times New Roman" panose="02020603050405020304" pitchFamily="18" charset="0"/>
            </a:endParaRPr>
          </a:p>
          <a:p>
            <a:pPr>
              <a:spcAft>
                <a:spcPts val="900"/>
              </a:spcAft>
              <a:buNone/>
            </a:pPr>
            <a:r>
              <a:rPr lang="en-GB" sz="2000" dirty="0">
                <a:solidFill>
                  <a:srgbClr val="000000"/>
                </a:solidFill>
                <a:effectLst/>
                <a:latin typeface="+mn-lt"/>
                <a:ea typeface="Times New Roman" panose="02020603050405020304" pitchFamily="18" charset="0"/>
              </a:rPr>
              <a:t>Islandic </a:t>
            </a:r>
            <a:r>
              <a:rPr lang="en-GB" sz="2000" i="1" dirty="0" err="1">
                <a:solidFill>
                  <a:srgbClr val="000000"/>
                </a:solidFill>
                <a:effectLst/>
                <a:latin typeface="+mn-lt"/>
                <a:ea typeface="Times New Roman" panose="02020603050405020304" pitchFamily="18" charset="0"/>
              </a:rPr>
              <a:t>gruf</a:t>
            </a:r>
            <a:r>
              <a:rPr lang="en-GB" sz="2000" i="1" dirty="0">
                <a:solidFill>
                  <a:srgbClr val="000000"/>
                </a:solidFill>
                <a:effectLst/>
                <a:latin typeface="+mn-lt"/>
                <a:ea typeface="Times New Roman" panose="02020603050405020304" pitchFamily="18" charset="0"/>
              </a:rPr>
              <a:t>-a</a:t>
            </a:r>
            <a:r>
              <a:rPr lang="en-GB" sz="2000" dirty="0">
                <a:solidFill>
                  <a:srgbClr val="000000"/>
                </a:solidFill>
                <a:effectLst/>
                <a:latin typeface="+mn-lt"/>
                <a:ea typeface="Times New Roman" panose="02020603050405020304" pitchFamily="18" charset="0"/>
              </a:rPr>
              <a:t>, </a:t>
            </a:r>
          </a:p>
          <a:p>
            <a:pPr>
              <a:spcAft>
                <a:spcPts val="900"/>
              </a:spcAft>
              <a:buNone/>
            </a:pPr>
            <a:r>
              <a:rPr lang="en-GB" sz="2000" i="1" dirty="0">
                <a:solidFill>
                  <a:srgbClr val="000000"/>
                </a:solidFill>
                <a:effectLst/>
                <a:latin typeface="+mn-lt"/>
                <a:ea typeface="Times New Roman" panose="02020603050405020304" pitchFamily="18" charset="0"/>
              </a:rPr>
              <a:t>a </a:t>
            </a:r>
            <a:r>
              <a:rPr lang="en-GB" sz="2000" i="1" dirty="0" err="1">
                <a:solidFill>
                  <a:srgbClr val="000000"/>
                </a:solidFill>
                <a:effectLst/>
                <a:latin typeface="+mn-lt"/>
                <a:ea typeface="Times New Roman" panose="02020603050405020304" pitchFamily="18" charset="0"/>
              </a:rPr>
              <a:t>grufwa</a:t>
            </a:r>
            <a:r>
              <a:rPr lang="en-GB" sz="2000" dirty="0">
                <a:solidFill>
                  <a:srgbClr val="000000"/>
                </a:solidFill>
                <a:effectLst/>
                <a:latin typeface="+mn-lt"/>
                <a:ea typeface="Times New Roman" panose="02020603050405020304" pitchFamily="18" charset="0"/>
              </a:rPr>
              <a:t>, </a:t>
            </a:r>
            <a:r>
              <a:rPr lang="en-GB" sz="2000" dirty="0" err="1">
                <a:solidFill>
                  <a:srgbClr val="000000"/>
                </a:solidFill>
                <a:effectLst/>
                <a:latin typeface="+mn-lt"/>
                <a:ea typeface="Times New Roman" panose="02020603050405020304" pitchFamily="18" charset="0"/>
              </a:rPr>
              <a:t>cernué</a:t>
            </a:r>
            <a:r>
              <a:rPr lang="en-GB" sz="2000" dirty="0">
                <a:solidFill>
                  <a:srgbClr val="000000"/>
                </a:solidFill>
                <a:effectLst/>
                <a:latin typeface="+mn-lt"/>
                <a:ea typeface="Times New Roman" panose="02020603050405020304" pitchFamily="18" charset="0"/>
              </a:rPr>
              <a:t>; </a:t>
            </a:r>
            <a:endParaRPr lang="en-GB" sz="2000" dirty="0">
              <a:effectLst/>
              <a:latin typeface="+mn-lt"/>
              <a:ea typeface="Times New Roman" panose="02020603050405020304" pitchFamily="18" charset="0"/>
            </a:endParaRPr>
          </a:p>
          <a:p>
            <a:pPr>
              <a:spcAft>
                <a:spcPts val="900"/>
              </a:spcAft>
              <a:buNone/>
            </a:pPr>
            <a:r>
              <a:rPr lang="en-GB" sz="2000" i="1" dirty="0" err="1">
                <a:solidFill>
                  <a:srgbClr val="000000"/>
                </a:solidFill>
                <a:effectLst/>
                <a:latin typeface="+mn-lt"/>
                <a:ea typeface="Times New Roman" panose="02020603050405020304" pitchFamily="18" charset="0"/>
              </a:rPr>
              <a:t>liggia</a:t>
            </a:r>
            <a:r>
              <a:rPr lang="en-GB" sz="2000" i="1" dirty="0">
                <a:solidFill>
                  <a:srgbClr val="000000"/>
                </a:solidFill>
                <a:effectLst/>
                <a:latin typeface="+mn-lt"/>
                <a:ea typeface="Times New Roman" panose="02020603050405020304" pitchFamily="18" charset="0"/>
              </a:rPr>
              <a:t> a </a:t>
            </a:r>
            <a:r>
              <a:rPr lang="en-GB" sz="2000" i="1" dirty="0" err="1">
                <a:solidFill>
                  <a:srgbClr val="000000"/>
                </a:solidFill>
                <a:effectLst/>
                <a:latin typeface="+mn-lt"/>
                <a:ea typeface="Times New Roman" panose="02020603050405020304" pitchFamily="18" charset="0"/>
              </a:rPr>
              <a:t>grufu</a:t>
            </a:r>
            <a:r>
              <a:rPr lang="en-GB" sz="2000" dirty="0">
                <a:solidFill>
                  <a:srgbClr val="000000"/>
                </a:solidFill>
                <a:effectLst/>
                <a:latin typeface="+mn-lt"/>
                <a:ea typeface="Times New Roman" panose="02020603050405020304" pitchFamily="18" charset="0"/>
              </a:rPr>
              <a:t>, in </a:t>
            </a:r>
            <a:r>
              <a:rPr lang="en-GB" sz="2000" dirty="0" err="1">
                <a:solidFill>
                  <a:srgbClr val="000000"/>
                </a:solidFill>
                <a:effectLst/>
                <a:latin typeface="+mn-lt"/>
                <a:ea typeface="Times New Roman" panose="02020603050405020304" pitchFamily="18" charset="0"/>
              </a:rPr>
              <a:t>faciem</a:t>
            </a:r>
            <a:r>
              <a:rPr lang="en-GB" sz="2000" dirty="0">
                <a:solidFill>
                  <a:srgbClr val="000000"/>
                </a:solidFill>
                <a:effectLst/>
                <a:latin typeface="+mn-lt"/>
                <a:ea typeface="Times New Roman" panose="02020603050405020304" pitchFamily="18" charset="0"/>
              </a:rPr>
              <a:t> et pectus </a:t>
            </a:r>
            <a:r>
              <a:rPr lang="en-GB" sz="2000" dirty="0" err="1">
                <a:solidFill>
                  <a:srgbClr val="000000"/>
                </a:solidFill>
                <a:effectLst/>
                <a:latin typeface="+mn-lt"/>
                <a:ea typeface="Times New Roman" panose="02020603050405020304" pitchFamily="18" charset="0"/>
              </a:rPr>
              <a:t>cubare</a:t>
            </a:r>
            <a:r>
              <a:rPr lang="en-GB" sz="2000" dirty="0">
                <a:solidFill>
                  <a:srgbClr val="000000"/>
                </a:solidFill>
                <a:effectLst/>
                <a:latin typeface="+mn-lt"/>
                <a:ea typeface="Times New Roman" panose="02020603050405020304" pitchFamily="18" charset="0"/>
              </a:rPr>
              <a:t>.</a:t>
            </a:r>
            <a:endParaRPr lang="en-GB" sz="2000" dirty="0">
              <a:effectLst/>
              <a:latin typeface="+mn-lt"/>
              <a:ea typeface="Times New Roman" panose="02020603050405020304" pitchFamily="18" charset="0"/>
            </a:endParaRPr>
          </a:p>
          <a:p>
            <a:pPr>
              <a:spcAft>
                <a:spcPts val="900"/>
              </a:spcAft>
              <a:buNone/>
            </a:pPr>
            <a:endParaRPr lang="en-GB" sz="2000" b="1" dirty="0">
              <a:solidFill>
                <a:srgbClr val="000000"/>
              </a:solidFill>
              <a:effectLst/>
              <a:latin typeface="+mn-lt"/>
              <a:ea typeface="Times New Roman" panose="02020603050405020304" pitchFamily="18" charset="0"/>
            </a:endParaRPr>
          </a:p>
          <a:p>
            <a:pPr>
              <a:buNone/>
            </a:pPr>
            <a:r>
              <a:rPr lang="en-GB" sz="2000" i="1" dirty="0">
                <a:solidFill>
                  <a:srgbClr val="000000"/>
                </a:solidFill>
                <a:latin typeface="+mn-lt"/>
              </a:rPr>
              <a:t>Dictionaries of the </a:t>
            </a:r>
            <a:r>
              <a:rPr lang="en-GB" sz="2000" i="1" dirty="0">
                <a:solidFill>
                  <a:schemeClr val="accent2">
                    <a:lumMod val="50000"/>
                  </a:schemeClr>
                </a:solidFill>
                <a:latin typeface="+mn-lt"/>
              </a:rPr>
              <a:t>Scottish</a:t>
            </a:r>
            <a:r>
              <a:rPr lang="en-GB" sz="2000" i="1" dirty="0">
                <a:solidFill>
                  <a:srgbClr val="000000"/>
                </a:solidFill>
                <a:latin typeface="+mn-lt"/>
              </a:rPr>
              <a:t> Language (1808 and later eds)</a:t>
            </a:r>
          </a:p>
          <a:p>
            <a:pPr>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www.dsl.ac.uk</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/entry/</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snd</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grufeling</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 </a:t>
            </a:r>
            <a:endParaRPr lang="en-GB" sz="2000" b="1" dirty="0">
              <a:solidFill>
                <a:srgbClr val="000000"/>
              </a:solidFill>
              <a:latin typeface="+mn-lt"/>
              <a:ea typeface="Calibri" panose="020F0502020204030204" pitchFamily="34" charset="0"/>
              <a:cs typeface="Times New Roman" panose="02020603050405020304" pitchFamily="18" charset="0"/>
            </a:endParaRPr>
          </a:p>
          <a:p>
            <a:pPr>
              <a:spcAft>
                <a:spcPts val="900"/>
              </a:spcAft>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www.gutenberg.org</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/files/40521/40521-h/40521-h.htm</a:t>
            </a:r>
          </a:p>
          <a:p>
            <a:pPr>
              <a:buNone/>
            </a:pPr>
            <a:endParaRPr lang="en-GB" sz="2000" b="1" i="0" u="none" strike="noStrike" dirty="0">
              <a:solidFill>
                <a:schemeClr val="accent2">
                  <a:lumMod val="50000"/>
                </a:schemeClr>
              </a:solidFill>
              <a:effectLst/>
              <a:latin typeface="+mn-lt"/>
            </a:endParaRPr>
          </a:p>
          <a:p>
            <a:pPr>
              <a:buNone/>
            </a:pPr>
            <a:endParaRPr lang="en-GB" sz="2000" b="0" i="0" u="none" strike="noStrike" dirty="0">
              <a:solidFill>
                <a:srgbClr val="000000"/>
              </a:solidFill>
              <a:effectLst/>
              <a:latin typeface="+mn-lt"/>
            </a:endParaRPr>
          </a:p>
          <a:p>
            <a:pPr>
              <a:buNone/>
            </a:pPr>
            <a:endParaRPr lang="en-GB" sz="2000" i="1" dirty="0">
              <a:solidFill>
                <a:schemeClr val="accent2">
                  <a:lumMod val="50000"/>
                </a:schemeClr>
              </a:solidFill>
              <a:latin typeface="+mn-lt"/>
              <a:ea typeface="Calibri" panose="020F0502020204030204" pitchFamily="34" charset="0"/>
              <a:cs typeface="Times New Roman" panose="02020603050405020304" pitchFamily="18" charset="0"/>
            </a:endParaRPr>
          </a:p>
          <a:p>
            <a:pPr>
              <a:buNone/>
            </a:pPr>
            <a:endPar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6426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4">
            <a:extLst>
              <a:ext uri="{FF2B5EF4-FFF2-40B4-BE49-F238E27FC236}">
                <a16:creationId xmlns:a16="http://schemas.microsoft.com/office/drawing/2014/main" id="{3E989AB5-9141-17BE-7BDD-823C69EC901F}"/>
              </a:ext>
            </a:extLst>
          </p:cNvPr>
          <p:cNvSpPr txBox="1">
            <a:spLocks noChangeArrowheads="1"/>
          </p:cNvSpPr>
          <p:nvPr/>
        </p:nvSpPr>
        <p:spPr bwMode="auto">
          <a:xfrm>
            <a:off x="755650" y="836613"/>
            <a:ext cx="7920038" cy="5656933"/>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lvl="0" fontAlgn="base">
              <a:buSzPts val="1000"/>
              <a:buNone/>
              <a:tabLst>
                <a:tab pos="457200" algn="l"/>
              </a:tabLst>
            </a:pPr>
            <a:r>
              <a:rPr lang="en-GB" sz="2000" dirty="0">
                <a:latin typeface="+mn-lt"/>
                <a:ea typeface="Times New Roman" panose="02020603050405020304" pitchFamily="18" charset="0"/>
                <a:cs typeface="Times New Roman" panose="02020603050405020304" pitchFamily="18" charset="0"/>
              </a:rPr>
              <a:t>From a house inventory c 1450</a:t>
            </a:r>
          </a:p>
          <a:p>
            <a:pPr>
              <a:buNone/>
            </a:pPr>
            <a:r>
              <a:rPr lang="en-GB" sz="2000" i="0" u="none" strike="noStrike" dirty="0">
                <a:effectLst/>
                <a:latin typeface="+mn-lt"/>
              </a:rPr>
              <a:t>One </a:t>
            </a:r>
            <a:r>
              <a:rPr lang="en-GB" sz="2000" i="0" u="none" strike="noStrike" dirty="0">
                <a:solidFill>
                  <a:schemeClr val="accent2">
                    <a:lumMod val="50000"/>
                  </a:schemeClr>
                </a:solidFill>
                <a:effectLst/>
                <a:latin typeface="+mn-lt"/>
              </a:rPr>
              <a:t>aumbry</a:t>
            </a:r>
            <a:r>
              <a:rPr lang="en-GB" sz="2000" i="0" u="none" strike="noStrike" dirty="0">
                <a:effectLst/>
                <a:latin typeface="+mn-lt"/>
              </a:rPr>
              <a:t> and various </a:t>
            </a:r>
            <a:r>
              <a:rPr lang="en-GB" sz="2000" i="0" u="none" strike="noStrike" dirty="0" err="1">
                <a:solidFill>
                  <a:schemeClr val="accent2">
                    <a:lumMod val="50000"/>
                  </a:schemeClr>
                </a:solidFill>
                <a:effectLst/>
                <a:latin typeface="+mn-lt"/>
              </a:rPr>
              <a:t>hustlements</a:t>
            </a:r>
            <a:endParaRPr lang="en-GB" sz="2000" i="0" u="none" strike="noStrike" dirty="0">
              <a:solidFill>
                <a:schemeClr val="accent2">
                  <a:lumMod val="50000"/>
                </a:schemeClr>
              </a:solidFill>
              <a:effectLst/>
              <a:latin typeface="+mn-lt"/>
            </a:endParaRPr>
          </a:p>
          <a:p>
            <a:pPr>
              <a:buNone/>
            </a:pPr>
            <a:endParaRPr lang="en-GB" sz="2000" dirty="0">
              <a:latin typeface="+mn-lt"/>
            </a:endParaRPr>
          </a:p>
          <a:p>
            <a:pPr>
              <a:buNone/>
            </a:pPr>
            <a:r>
              <a:rPr lang="en-GB" sz="2000" i="0" u="none" strike="noStrike" dirty="0">
                <a:effectLst/>
                <a:latin typeface="+mn-lt"/>
              </a:rPr>
              <a:t> </a:t>
            </a:r>
            <a:r>
              <a:rPr lang="en-GB" sz="2800" b="1" dirty="0">
                <a:solidFill>
                  <a:schemeClr val="accent2">
                    <a:lumMod val="50000"/>
                  </a:schemeClr>
                </a:solidFill>
                <a:effectLst/>
                <a:latin typeface="+mn-lt"/>
                <a:ea typeface="Calibri" panose="020F0502020204030204" pitchFamily="34" charset="0"/>
                <a:cs typeface="Times New Roman" panose="02020603050405020304" pitchFamily="18" charset="0"/>
              </a:rPr>
              <a:t>Aumbry</a:t>
            </a:r>
            <a:endParaRPr lang="en-GB" sz="2800" b="1" dirty="0">
              <a:effectLst/>
              <a:latin typeface="+mn-lt"/>
              <a:ea typeface="Calibri" panose="020F0502020204030204" pitchFamily="34" charset="0"/>
              <a:cs typeface="Times New Roman" panose="02020603050405020304" pitchFamily="18" charset="0"/>
            </a:endParaRPr>
          </a:p>
          <a:p>
            <a:pPr>
              <a:buNone/>
            </a:pPr>
            <a:r>
              <a:rPr lang="en-GB" sz="2000" dirty="0">
                <a:solidFill>
                  <a:srgbClr val="202124"/>
                </a:solidFill>
                <a:effectLst/>
                <a:latin typeface="+mn-lt"/>
                <a:ea typeface="Calibri" panose="020F0502020204030204" pitchFamily="34" charset="0"/>
                <a:cs typeface="Times New Roman" panose="02020603050405020304" pitchFamily="18" charset="0"/>
              </a:rPr>
              <a:t>1. </a:t>
            </a:r>
            <a:r>
              <a:rPr lang="en-GB" sz="2000" dirty="0">
                <a:solidFill>
                  <a:srgbClr val="040C28"/>
                </a:solidFill>
                <a:effectLst/>
                <a:latin typeface="+mn-lt"/>
                <a:ea typeface="Calibri" panose="020F0502020204030204" pitchFamily="34" charset="0"/>
                <a:cs typeface="Times New Roman" panose="02020603050405020304" pitchFamily="18" charset="0"/>
              </a:rPr>
              <a:t>a recessed cupboard in the wall of a church near the altar, used to store sacred vessels, etc</a:t>
            </a:r>
            <a:r>
              <a:rPr lang="en-GB" sz="2000" dirty="0">
                <a:solidFill>
                  <a:srgbClr val="202124"/>
                </a:solidFill>
                <a:effectLst/>
                <a:latin typeface="+mn-lt"/>
                <a:ea typeface="Calibri" panose="020F0502020204030204" pitchFamily="34" charset="0"/>
                <a:cs typeface="Times New Roman" panose="02020603050405020304" pitchFamily="18" charset="0"/>
              </a:rPr>
              <a:t>. </a:t>
            </a:r>
          </a:p>
          <a:p>
            <a:pPr>
              <a:buNone/>
            </a:pPr>
            <a:r>
              <a:rPr lang="en-GB" sz="2000" dirty="0">
                <a:solidFill>
                  <a:srgbClr val="202124"/>
                </a:solidFill>
                <a:effectLst/>
                <a:latin typeface="+mn-lt"/>
                <a:ea typeface="Calibri" panose="020F0502020204030204" pitchFamily="34" charset="0"/>
                <a:cs typeface="Times New Roman" panose="02020603050405020304" pitchFamily="18" charset="0"/>
              </a:rPr>
              <a:t>2. obsolete. a small cupboard or other storage space.</a:t>
            </a:r>
            <a:endParaRPr lang="en-GB" sz="2000" dirty="0">
              <a:effectLst/>
              <a:latin typeface="+mn-lt"/>
              <a:ea typeface="Calibri" panose="020F0502020204030204" pitchFamily="34" charset="0"/>
              <a:cs typeface="Times New Roman" panose="02020603050405020304" pitchFamily="18" charset="0"/>
            </a:endParaRPr>
          </a:p>
          <a:p>
            <a:pPr>
              <a:buNone/>
            </a:pPr>
            <a:r>
              <a:rPr lang="en-GB" sz="2000" dirty="0">
                <a:solidFill>
                  <a:srgbClr val="202124"/>
                </a:solidFill>
                <a:effectLst/>
                <a:latin typeface="+mn-lt"/>
                <a:ea typeface="Calibri" panose="020F0502020204030204" pitchFamily="34" charset="0"/>
                <a:cs typeface="Times New Roman" panose="02020603050405020304" pitchFamily="18" charset="0"/>
              </a:rPr>
              <a:t> </a:t>
            </a:r>
          </a:p>
          <a:p>
            <a:pPr>
              <a:buNone/>
            </a:pPr>
            <a:r>
              <a:rPr lang="en-GB" sz="2000" dirty="0">
                <a:solidFill>
                  <a:schemeClr val="accent2">
                    <a:lumMod val="50000"/>
                  </a:schemeClr>
                </a:solidFill>
                <a:effectLst/>
                <a:latin typeface="+mn-lt"/>
                <a:ea typeface="Calibri" panose="020F0502020204030204" pitchFamily="34" charset="0"/>
                <a:cs typeface="Times New Roman" panose="02020603050405020304" pitchFamily="18" charset="0"/>
              </a:rPr>
              <a:t>Middle English</a:t>
            </a:r>
            <a:r>
              <a:rPr lang="en-GB" sz="2000" dirty="0">
                <a:solidFill>
                  <a:srgbClr val="202124"/>
                </a:solidFill>
                <a:effectLst/>
                <a:latin typeface="+mn-lt"/>
                <a:ea typeface="Calibri" panose="020F0502020204030204" pitchFamily="34" charset="0"/>
                <a:cs typeface="Times New Roman" panose="02020603050405020304" pitchFamily="18" charset="0"/>
              </a:rPr>
              <a:t>: from </a:t>
            </a:r>
            <a:r>
              <a:rPr lang="en-GB" sz="2000" dirty="0">
                <a:solidFill>
                  <a:schemeClr val="accent2">
                    <a:lumMod val="50000"/>
                  </a:schemeClr>
                </a:solidFill>
                <a:effectLst/>
                <a:latin typeface="+mn-lt"/>
                <a:ea typeface="Calibri" panose="020F0502020204030204" pitchFamily="34" charset="0"/>
                <a:cs typeface="Times New Roman" panose="02020603050405020304" pitchFamily="18" charset="0"/>
              </a:rPr>
              <a:t>Old French </a:t>
            </a:r>
            <a:r>
              <a:rPr lang="en-GB" sz="2000" i="1" dirty="0" err="1">
                <a:solidFill>
                  <a:srgbClr val="202124"/>
                </a:solidFill>
                <a:effectLst/>
                <a:latin typeface="+mn-lt"/>
                <a:ea typeface="Calibri" panose="020F0502020204030204" pitchFamily="34" charset="0"/>
                <a:cs typeface="Times New Roman" panose="02020603050405020304" pitchFamily="18" charset="0"/>
              </a:rPr>
              <a:t>armarie</a:t>
            </a:r>
            <a:r>
              <a:rPr lang="en-GB" sz="2000" dirty="0">
                <a:solidFill>
                  <a:srgbClr val="202124"/>
                </a:solidFill>
                <a:effectLst/>
                <a:latin typeface="+mn-lt"/>
                <a:ea typeface="Calibri" panose="020F0502020204030204" pitchFamily="34" charset="0"/>
                <a:cs typeface="Times New Roman" panose="02020603050405020304" pitchFamily="18" charset="0"/>
              </a:rPr>
              <a:t>, </a:t>
            </a:r>
          </a:p>
          <a:p>
            <a:pPr>
              <a:buNone/>
            </a:pPr>
            <a:r>
              <a:rPr lang="en-GB" sz="2000" dirty="0">
                <a:solidFill>
                  <a:srgbClr val="202124"/>
                </a:solidFill>
                <a:effectLst/>
                <a:latin typeface="+mn-lt"/>
                <a:ea typeface="Calibri" panose="020F0502020204030204" pitchFamily="34" charset="0"/>
                <a:cs typeface="Times New Roman" panose="02020603050405020304" pitchFamily="18" charset="0"/>
              </a:rPr>
              <a:t>from </a:t>
            </a:r>
            <a:r>
              <a:rPr lang="en-GB" sz="2000" dirty="0">
                <a:solidFill>
                  <a:schemeClr val="accent2">
                    <a:lumMod val="50000"/>
                  </a:schemeClr>
                </a:solidFill>
                <a:effectLst/>
                <a:latin typeface="+mn-lt"/>
                <a:ea typeface="Calibri" panose="020F0502020204030204" pitchFamily="34" charset="0"/>
                <a:cs typeface="Times New Roman" panose="02020603050405020304" pitchFamily="18" charset="0"/>
              </a:rPr>
              <a:t>Latin</a:t>
            </a:r>
            <a:r>
              <a:rPr lang="en-GB" sz="2000" dirty="0">
                <a:solidFill>
                  <a:srgbClr val="202124"/>
                </a:solidFill>
                <a:effectLst/>
                <a:latin typeface="+mn-lt"/>
                <a:ea typeface="Calibri" panose="020F0502020204030204" pitchFamily="34" charset="0"/>
                <a:cs typeface="Times New Roman" panose="02020603050405020304" pitchFamily="18" charset="0"/>
              </a:rPr>
              <a:t> </a:t>
            </a:r>
            <a:r>
              <a:rPr lang="en-GB" sz="2000" i="1" dirty="0" err="1">
                <a:solidFill>
                  <a:srgbClr val="202124"/>
                </a:solidFill>
                <a:effectLst/>
                <a:latin typeface="+mn-lt"/>
                <a:ea typeface="Calibri" panose="020F0502020204030204" pitchFamily="34" charset="0"/>
                <a:cs typeface="Times New Roman" panose="02020603050405020304" pitchFamily="18" charset="0"/>
              </a:rPr>
              <a:t>armarium</a:t>
            </a:r>
            <a:r>
              <a:rPr lang="en-GB" sz="2000" dirty="0">
                <a:solidFill>
                  <a:srgbClr val="202124"/>
                </a:solidFill>
                <a:effectLst/>
                <a:latin typeface="+mn-lt"/>
                <a:ea typeface="Calibri" panose="020F0502020204030204" pitchFamily="34" charset="0"/>
                <a:cs typeface="Times New Roman" panose="02020603050405020304" pitchFamily="18" charset="0"/>
              </a:rPr>
              <a:t> ‘closet, chest’, </a:t>
            </a:r>
          </a:p>
          <a:p>
            <a:pPr>
              <a:buNone/>
            </a:pPr>
            <a:r>
              <a:rPr lang="en-GB" sz="2000" dirty="0">
                <a:solidFill>
                  <a:srgbClr val="202124"/>
                </a:solidFill>
                <a:effectLst/>
                <a:latin typeface="+mn-lt"/>
                <a:ea typeface="Calibri" panose="020F0502020204030204" pitchFamily="34" charset="0"/>
                <a:cs typeface="Times New Roman" panose="02020603050405020304" pitchFamily="18" charset="0"/>
              </a:rPr>
              <a:t>from </a:t>
            </a:r>
            <a:r>
              <a:rPr lang="en-GB" sz="2000" i="1" dirty="0" err="1">
                <a:solidFill>
                  <a:srgbClr val="202124"/>
                </a:solidFill>
                <a:effectLst/>
                <a:latin typeface="+mn-lt"/>
                <a:ea typeface="Calibri" panose="020F0502020204030204" pitchFamily="34" charset="0"/>
                <a:cs typeface="Times New Roman" panose="02020603050405020304" pitchFamily="18" charset="0"/>
              </a:rPr>
              <a:t>arma</a:t>
            </a:r>
            <a:r>
              <a:rPr lang="en-GB" sz="2000" dirty="0">
                <a:solidFill>
                  <a:srgbClr val="202124"/>
                </a:solidFill>
                <a:effectLst/>
                <a:latin typeface="+mn-lt"/>
                <a:ea typeface="Calibri" panose="020F0502020204030204" pitchFamily="34" charset="0"/>
                <a:cs typeface="Times New Roman" panose="02020603050405020304" pitchFamily="18" charset="0"/>
              </a:rPr>
              <a:t> ‘utensils’.</a:t>
            </a:r>
            <a:endParaRPr lang="en-GB" sz="2000" dirty="0">
              <a:effectLst/>
              <a:latin typeface="+mn-lt"/>
              <a:ea typeface="Calibri" panose="020F0502020204030204" pitchFamily="34" charset="0"/>
              <a:cs typeface="Times New Roman" panose="02020603050405020304" pitchFamily="18" charset="0"/>
            </a:endParaRPr>
          </a:p>
          <a:p>
            <a:pPr>
              <a:buNone/>
            </a:pPr>
            <a:endParaRPr lang="en-GB" sz="2000" dirty="0">
              <a:effectLst/>
              <a:latin typeface="+mn-lt"/>
              <a:ea typeface="Calibri" panose="020F0502020204030204" pitchFamily="34" charset="0"/>
              <a:cs typeface="Times New Roman" panose="02020603050405020304" pitchFamily="18" charset="0"/>
            </a:endParaRPr>
          </a:p>
          <a:p>
            <a:pPr>
              <a:buNone/>
            </a:pPr>
            <a:endParaRPr lang="en-GB" sz="2000" dirty="0">
              <a:effectLst/>
              <a:latin typeface="+mn-lt"/>
              <a:ea typeface="Calibri" panose="020F0502020204030204" pitchFamily="34" charset="0"/>
              <a:cs typeface="Times New Roman" panose="02020603050405020304" pitchFamily="18" charset="0"/>
            </a:endParaRPr>
          </a:p>
          <a:p>
            <a:pPr>
              <a:buNone/>
            </a:pPr>
            <a:endParaRPr lang="en-GB" sz="2000" dirty="0">
              <a:effectLst/>
              <a:latin typeface="+mn-lt"/>
              <a:ea typeface="Calibri" panose="020F0502020204030204" pitchFamily="34" charset="0"/>
              <a:cs typeface="Times New Roman" panose="02020603050405020304" pitchFamily="18" charset="0"/>
            </a:endParaRPr>
          </a:p>
          <a:p>
            <a:pPr>
              <a:buNone/>
            </a:pP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https://</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www.collinsdictionary.com</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/dictionary/</a:t>
            </a:r>
            <a:r>
              <a:rPr lang="en-GB" sz="2000" i="1" dirty="0" err="1">
                <a:solidFill>
                  <a:schemeClr val="accent2">
                    <a:lumMod val="50000"/>
                  </a:schemeClr>
                </a:solidFill>
                <a:effectLst/>
                <a:latin typeface="+mn-lt"/>
                <a:ea typeface="Calibri" panose="020F0502020204030204" pitchFamily="34" charset="0"/>
                <a:cs typeface="Times New Roman" panose="02020603050405020304" pitchFamily="18" charset="0"/>
              </a:rPr>
              <a:t>english</a:t>
            </a:r>
            <a:r>
              <a:rPr lang="en-GB" sz="2000" i="1" dirty="0">
                <a:solidFill>
                  <a:schemeClr val="accent2">
                    <a:lumMod val="50000"/>
                  </a:schemeClr>
                </a:solidFill>
                <a:effectLst/>
                <a:latin typeface="+mn-lt"/>
                <a:ea typeface="Calibri" panose="020F0502020204030204" pitchFamily="34" charset="0"/>
                <a:cs typeface="Times New Roman" panose="02020603050405020304" pitchFamily="18" charset="0"/>
              </a:rPr>
              <a:t>/aumbry</a:t>
            </a:r>
          </a:p>
        </p:txBody>
      </p:sp>
      <p:pic>
        <p:nvPicPr>
          <p:cNvPr id="3" name="Picture 2">
            <a:extLst>
              <a:ext uri="{FF2B5EF4-FFF2-40B4-BE49-F238E27FC236}">
                <a16:creationId xmlns:a16="http://schemas.microsoft.com/office/drawing/2014/main" id="{049FC93B-FE59-21C9-999E-0D2A7315DEA5}"/>
              </a:ext>
            </a:extLst>
          </p:cNvPr>
          <p:cNvPicPr>
            <a:picLocks noChangeAspect="1"/>
          </p:cNvPicPr>
          <p:nvPr/>
        </p:nvPicPr>
        <p:blipFill>
          <a:blip r:embed="rId3"/>
          <a:stretch>
            <a:fillRect/>
          </a:stretch>
        </p:blipFill>
        <p:spPr>
          <a:xfrm>
            <a:off x="6372200" y="332656"/>
            <a:ext cx="1759521" cy="1512168"/>
          </a:xfrm>
          <a:prstGeom prst="rect">
            <a:avLst/>
          </a:prstGeom>
        </p:spPr>
      </p:pic>
      <p:pic>
        <p:nvPicPr>
          <p:cNvPr id="4" name="Picture 3">
            <a:extLst>
              <a:ext uri="{FF2B5EF4-FFF2-40B4-BE49-F238E27FC236}">
                <a16:creationId xmlns:a16="http://schemas.microsoft.com/office/drawing/2014/main" id="{8A4F7F47-391E-F46A-F12C-F07600BC51E7}"/>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516216" y="3573016"/>
            <a:ext cx="2222593" cy="2189601"/>
          </a:xfrm>
          <a:prstGeom prst="rect">
            <a:avLst/>
          </a:prstGeom>
        </p:spPr>
      </p:pic>
    </p:spTree>
    <p:extLst>
      <p:ext uri="{BB962C8B-B14F-4D97-AF65-F5344CB8AC3E}">
        <p14:creationId xmlns:p14="http://schemas.microsoft.com/office/powerpoint/2010/main" val="2756765157"/>
      </p:ext>
    </p:extLst>
  </p:cSld>
  <p:clrMapOvr>
    <a:masterClrMapping/>
  </p:clrMapOvr>
</p:sld>
</file>

<file path=ppt/theme/theme1.xml><?xml version="1.0" encoding="utf-8"?>
<a:theme xmlns:a="http://schemas.openxmlformats.org/drawingml/2006/main" name="Default Design">
  <a:themeElements>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6713</TotalTime>
  <Words>2590</Words>
  <Application>Microsoft Macintosh PowerPoint</Application>
  <PresentationFormat>On-screen Show (4:3)</PresentationFormat>
  <Paragraphs>451</Paragraphs>
  <Slides>35</Slides>
  <Notes>34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35</vt:i4>
      </vt:variant>
    </vt:vector>
  </HeadingPairs>
  <TitlesOfParts>
    <vt:vector size="37" baseType="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RugbySchool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Perspectives on Science</dc:title>
  <dc:creator>jlt</dc:creator>
  <cp:lastModifiedBy>elizabeth.swinbank@cantab.net</cp:lastModifiedBy>
  <cp:revision>684</cp:revision>
  <dcterms:created xsi:type="dcterms:W3CDTF">2006-01-25T16:10:04Z</dcterms:created>
  <dcterms:modified xsi:type="dcterms:W3CDTF">2023-09-14T16:21:53Z</dcterms:modified>
</cp:coreProperties>
</file>